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6" r:id="rId3"/>
    <p:sldId id="283" r:id="rId4"/>
    <p:sldId id="288" r:id="rId5"/>
    <p:sldId id="284" r:id="rId6"/>
    <p:sldId id="285" r:id="rId7"/>
    <p:sldId id="286" r:id="rId8"/>
    <p:sldId id="287" r:id="rId9"/>
    <p:sldId id="281" r:id="rId10"/>
    <p:sldId id="277" r:id="rId11"/>
    <p:sldId id="278" r:id="rId12"/>
    <p:sldId id="279" r:id="rId13"/>
    <p:sldId id="280" r:id="rId14"/>
    <p:sldId id="282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6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1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51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8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41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27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51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1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4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2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7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1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7D123-3B95-405F-A17A-E67B5782E02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BFEDE-09DF-417A-84EB-ABB6ED09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78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38" y="2665667"/>
            <a:ext cx="8790316" cy="1526666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pPr algn="ctr"/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Bell County Road &amp; Bridge Safety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04" y="2643613"/>
            <a:ext cx="1577219" cy="156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5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Flagger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Officer’s role</a:t>
            </a:r>
          </a:p>
          <a:p>
            <a:r>
              <a:rPr lang="en-US" dirty="0"/>
              <a:t>Course description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75" y="652560"/>
            <a:ext cx="1297663" cy="1285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82" y="2085788"/>
            <a:ext cx="3113768" cy="4668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/>
          <a:stretch/>
        </p:blipFill>
        <p:spPr>
          <a:xfrm>
            <a:off x="4236426" y="3049512"/>
            <a:ext cx="463326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2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Welding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Officer’s role</a:t>
            </a:r>
          </a:p>
          <a:p>
            <a:r>
              <a:rPr lang="en-US" dirty="0"/>
              <a:t>Course description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75" y="652560"/>
            <a:ext cx="1297663" cy="1285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37" y="2336873"/>
            <a:ext cx="7740427" cy="43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4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Vehicle Inspection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and Management</a:t>
            </a:r>
          </a:p>
          <a:p>
            <a:r>
              <a:rPr lang="en-US" dirty="0"/>
              <a:t>Spreadsheet updates</a:t>
            </a:r>
          </a:p>
          <a:p>
            <a:r>
              <a:rPr lang="en-US" dirty="0"/>
              <a:t>Advantages of maintenance records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50" y="2126665"/>
            <a:ext cx="5913749" cy="3328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75" y="652560"/>
            <a:ext cx="1297663" cy="12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8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Seasonal Kick-off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Seal Coat Meeting</a:t>
            </a:r>
          </a:p>
          <a:p>
            <a:pPr lvl="1"/>
            <a:r>
              <a:rPr lang="en-US" dirty="0"/>
              <a:t>Asphalt Crew</a:t>
            </a:r>
          </a:p>
          <a:p>
            <a:pPr lvl="1"/>
            <a:r>
              <a:rPr lang="en-US" dirty="0"/>
              <a:t>Hauling and Pits Crew</a:t>
            </a:r>
          </a:p>
          <a:p>
            <a:r>
              <a:rPr lang="en-US" dirty="0"/>
              <a:t>Shredding Meeting</a:t>
            </a:r>
          </a:p>
          <a:p>
            <a:pPr lvl="1"/>
            <a:r>
              <a:rPr lang="en-US" dirty="0"/>
              <a:t>Blading and Shredding Crew</a:t>
            </a:r>
          </a:p>
          <a:p>
            <a:r>
              <a:rPr lang="en-US" dirty="0"/>
              <a:t>New equipment acquisition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75" y="652560"/>
            <a:ext cx="1297663" cy="1285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66" y="2126887"/>
            <a:ext cx="5972611" cy="44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70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Annual Safety Awards Banquet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065637"/>
          </a:xfrm>
        </p:spPr>
        <p:txBody>
          <a:bodyPr/>
          <a:lstStyle/>
          <a:p>
            <a:r>
              <a:rPr lang="en-US" dirty="0"/>
              <a:t>Annual crew awards</a:t>
            </a:r>
          </a:p>
          <a:p>
            <a:r>
              <a:rPr lang="en-US" dirty="0"/>
              <a:t>Annual individual awards</a:t>
            </a:r>
          </a:p>
          <a:p>
            <a:r>
              <a:rPr lang="en-US" dirty="0"/>
              <a:t>Consecutive safe years awards</a:t>
            </a:r>
          </a:p>
          <a:p>
            <a:r>
              <a:rPr lang="en-US" dirty="0"/>
              <a:t>Gifts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75" y="652560"/>
            <a:ext cx="1297663" cy="1285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1" y="2336873"/>
            <a:ext cx="6392770" cy="390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60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75" y="652560"/>
            <a:ext cx="1297663" cy="128575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51" y="2336800"/>
            <a:ext cx="5402873" cy="3598863"/>
          </a:xfrm>
        </p:spPr>
      </p:pic>
    </p:spTree>
    <p:extLst>
      <p:ext uri="{BB962C8B-B14F-4D97-AF65-F5344CB8AC3E}">
        <p14:creationId xmlns:p14="http://schemas.microsoft.com/office/powerpoint/2010/main" val="24336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 Awards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4461022" cy="3678033"/>
          </a:xfrm>
        </p:spPr>
        <p:txBody>
          <a:bodyPr/>
          <a:lstStyle/>
          <a:p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Overview</a:t>
            </a:r>
          </a:p>
          <a:p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Safety Officer’s role</a:t>
            </a:r>
          </a:p>
          <a:p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Safety Incentives</a:t>
            </a:r>
          </a:p>
          <a:p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Accident/Incident Reporting </a:t>
            </a:r>
          </a:p>
          <a:p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Safety Review Committee</a:t>
            </a:r>
          </a:p>
          <a:p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Road and Bridge Handbook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75" y="652560"/>
            <a:ext cx="1297663" cy="1285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78" y="2336872"/>
            <a:ext cx="5296098" cy="39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5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/>
            </a:gs>
            <a:gs pos="100000">
              <a:srgbClr val="002060"/>
            </a:gs>
            <a:gs pos="0">
              <a:schemeClr val="accent6"/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Awards 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064428" cy="2025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Started in 2007</a:t>
            </a:r>
          </a:p>
          <a:p>
            <a:pPr marL="0" indent="0">
              <a:buNone/>
            </a:pPr>
            <a:r>
              <a:rPr lang="en-US" dirty="0"/>
              <a:t>Commissioner’s Court Approved</a:t>
            </a:r>
          </a:p>
          <a:p>
            <a:pPr marL="0" indent="0">
              <a:buNone/>
            </a:pPr>
            <a:r>
              <a:rPr lang="en-US" dirty="0"/>
              <a:t>County received Safety Gold Award from the Texas Association of Counties in 2015.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1" y="3413879"/>
            <a:ext cx="64579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7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/>
            </a:gs>
            <a:gs pos="100000">
              <a:srgbClr val="002060"/>
            </a:gs>
            <a:gs pos="0">
              <a:schemeClr val="accent6"/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38009"/>
          <a:stretch/>
        </p:blipFill>
        <p:spPr>
          <a:xfrm>
            <a:off x="8024500" y="2828384"/>
            <a:ext cx="4167499" cy="2616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Officer’s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2" y="2336872"/>
            <a:ext cx="7847517" cy="4349153"/>
          </a:xfrm>
        </p:spPr>
        <p:txBody>
          <a:bodyPr/>
          <a:lstStyle/>
          <a:p>
            <a:r>
              <a:rPr lang="en-US" dirty="0"/>
              <a:t>Selection of SRC(Safety Review Committee) members</a:t>
            </a:r>
          </a:p>
          <a:p>
            <a:r>
              <a:rPr lang="en-US" dirty="0"/>
              <a:t>Conduct quarterly safety meetings for all crews</a:t>
            </a:r>
          </a:p>
          <a:p>
            <a:r>
              <a:rPr lang="en-US" dirty="0"/>
              <a:t>Organize accident/incidents packages for SRC review</a:t>
            </a:r>
          </a:p>
          <a:p>
            <a:r>
              <a:rPr lang="en-US" dirty="0"/>
              <a:t>Summarize SRC results to present to County Engineer</a:t>
            </a:r>
          </a:p>
          <a:p>
            <a:r>
              <a:rPr lang="en-US" dirty="0"/>
              <a:t>Conduct all safety classes including, welding certification, flagging certification, coordination of defensive driving classes, discuss Road and Bridge Handbook with new employees</a:t>
            </a:r>
          </a:p>
          <a:p>
            <a:r>
              <a:rPr lang="en-US" dirty="0"/>
              <a:t>Plan and organize annual safety banquet</a:t>
            </a:r>
          </a:p>
        </p:txBody>
      </p:sp>
    </p:spTree>
    <p:extLst>
      <p:ext uri="{BB962C8B-B14F-4D97-AF65-F5344CB8AC3E}">
        <p14:creationId xmlns:p14="http://schemas.microsoft.com/office/powerpoint/2010/main" val="21032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/>
            </a:gs>
            <a:gs pos="100000">
              <a:srgbClr val="002060"/>
            </a:gs>
            <a:gs pos="0">
              <a:schemeClr val="accent6"/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Incentives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50748"/>
              </p:ext>
            </p:extLst>
          </p:nvPr>
        </p:nvGraphicFramePr>
        <p:xfrm>
          <a:off x="110921" y="2070294"/>
          <a:ext cx="64912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501">
                  <a:extLst>
                    <a:ext uri="{9D8B030D-6E8A-4147-A177-3AD203B41FA5}">
                      <a16:colId xmlns:a16="http://schemas.microsoft.com/office/drawing/2014/main" val="3206030520"/>
                    </a:ext>
                  </a:extLst>
                </a:gridCol>
                <a:gridCol w="3875714">
                  <a:extLst>
                    <a:ext uri="{9D8B030D-6E8A-4147-A177-3AD203B41FA5}">
                      <a16:colId xmlns:a16="http://schemas.microsoft.com/office/drawing/2014/main" val="3466791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Individual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14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Cap, Certificate, ½ day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91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2-4 Consecutive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Certificate, 1 day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88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Jacket, Certificate, 1 day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232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6-9, 11-14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Certificate, 2 days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613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and 15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Certificate, 3 days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6114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98397"/>
              </p:ext>
            </p:extLst>
          </p:nvPr>
        </p:nvGraphicFramePr>
        <p:xfrm>
          <a:off x="110921" y="4454165"/>
          <a:ext cx="64996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764">
                  <a:extLst>
                    <a:ext uri="{9D8B030D-6E8A-4147-A177-3AD203B41FA5}">
                      <a16:colId xmlns:a16="http://schemas.microsoft.com/office/drawing/2014/main" val="3206030520"/>
                    </a:ext>
                  </a:extLst>
                </a:gridCol>
                <a:gridCol w="3888840">
                  <a:extLst>
                    <a:ext uri="{9D8B030D-6E8A-4147-A177-3AD203B41FA5}">
                      <a16:colId xmlns:a16="http://schemas.microsoft.com/office/drawing/2014/main" val="3466791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Crew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14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Quarterly Crew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½ day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91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Crew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½ day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88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½ day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232444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11" y="2070293"/>
            <a:ext cx="3820916" cy="38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8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/>
            </a:gs>
            <a:gs pos="100000">
              <a:srgbClr val="002060"/>
            </a:gs>
            <a:gs pos="0">
              <a:schemeClr val="accent6"/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Accident/Incident Reporting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2672" y="2336873"/>
            <a:ext cx="4177717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Incident reports are submitted as soon as possible.</a:t>
            </a:r>
          </a:p>
          <a:p>
            <a:r>
              <a:rPr lang="en-US" dirty="0"/>
              <a:t>Employee’s signature</a:t>
            </a:r>
          </a:p>
          <a:p>
            <a:r>
              <a:rPr lang="en-US" dirty="0"/>
              <a:t>Supervisor’s signature</a:t>
            </a:r>
          </a:p>
          <a:p>
            <a:r>
              <a:rPr lang="en-US" dirty="0"/>
              <a:t>Superintendent’s signature</a:t>
            </a:r>
          </a:p>
          <a:p>
            <a:r>
              <a:rPr lang="en-US" dirty="0"/>
              <a:t>County Engineer’s signature on Notice of Accident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03" y="2027863"/>
            <a:ext cx="3533846" cy="47440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02" y="2027863"/>
            <a:ext cx="3533846" cy="47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7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/>
            </a:gs>
            <a:gs pos="100000">
              <a:srgbClr val="002060"/>
            </a:gs>
            <a:gs pos="0">
              <a:schemeClr val="accent6"/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Review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7624780" cy="3599316"/>
          </a:xfrm>
        </p:spPr>
        <p:txBody>
          <a:bodyPr/>
          <a:lstStyle/>
          <a:p>
            <a:r>
              <a:rPr lang="en-US" dirty="0"/>
              <a:t>Safety officer appoints note taker and foreman to fill out and tally votes on all cases.</a:t>
            </a:r>
          </a:p>
          <a:p>
            <a:r>
              <a:rPr lang="en-US" dirty="0"/>
              <a:t>Brief explanation and comments of discussion are added by committee.</a:t>
            </a:r>
          </a:p>
          <a:p>
            <a:r>
              <a:rPr lang="en-US" dirty="0"/>
              <a:t>1 member from each Road and Bridge crew plus 1 foreman and 1 member representing Engineers office.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435" y="2055303"/>
            <a:ext cx="3587047" cy="44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4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/>
            </a:gs>
            <a:gs pos="100000">
              <a:srgbClr val="002060"/>
            </a:gs>
            <a:gs pos="0">
              <a:schemeClr val="accent6"/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and Bridge Handbook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22572"/>
            <a:ext cx="8416054" cy="44162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Safety officer reviews handbook with all new employees</a:t>
            </a:r>
          </a:p>
          <a:p>
            <a:r>
              <a:rPr lang="en-US" dirty="0"/>
              <a:t>Handbook covers safety issues including; </a:t>
            </a:r>
          </a:p>
          <a:p>
            <a:pPr lvl="1"/>
            <a:r>
              <a:rPr lang="en-US" i="1" dirty="0"/>
              <a:t>Regulations</a:t>
            </a:r>
          </a:p>
          <a:p>
            <a:pPr lvl="1"/>
            <a:r>
              <a:rPr lang="en-US" i="1" dirty="0"/>
              <a:t>Personal Protective Equipment</a:t>
            </a:r>
          </a:p>
          <a:p>
            <a:pPr lvl="1"/>
            <a:r>
              <a:rPr lang="en-US" i="1" dirty="0"/>
              <a:t>Seal Coat Operations</a:t>
            </a:r>
          </a:p>
          <a:p>
            <a:pPr lvl="1"/>
            <a:r>
              <a:rPr lang="en-US" i="1" dirty="0"/>
              <a:t>Defensive Flagging</a:t>
            </a:r>
          </a:p>
          <a:p>
            <a:pPr lvl="1"/>
            <a:r>
              <a:rPr lang="en-US" i="1" dirty="0"/>
              <a:t>Heat Stress</a:t>
            </a:r>
          </a:p>
          <a:p>
            <a:pPr lvl="1"/>
            <a:r>
              <a:rPr lang="en-US" i="1" dirty="0"/>
              <a:t>Lifting and Carrying</a:t>
            </a:r>
          </a:p>
          <a:p>
            <a:pPr lvl="1"/>
            <a:r>
              <a:rPr lang="en-US" i="1" dirty="0"/>
              <a:t>Equipment Safety</a:t>
            </a:r>
          </a:p>
          <a:p>
            <a:pPr lvl="1"/>
            <a:r>
              <a:rPr lang="en-US" i="1" dirty="0"/>
              <a:t>Shredding Guidelines</a:t>
            </a:r>
          </a:p>
          <a:p>
            <a:pPr lvl="1"/>
            <a:r>
              <a:rPr lang="en-US" i="1" dirty="0"/>
              <a:t>Welding and Cutting Torch Safety Guidelines</a:t>
            </a:r>
          </a:p>
          <a:p>
            <a:pPr lvl="1"/>
            <a:r>
              <a:rPr lang="en-US" i="1" dirty="0"/>
              <a:t>Poisonous plants, snakes and insects</a:t>
            </a:r>
          </a:p>
          <a:p>
            <a:pPr lvl="1"/>
            <a:r>
              <a:rPr lang="en-US" i="1" dirty="0"/>
              <a:t>Emergency contacts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8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Quarterly Safety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274152" cy="3599316"/>
          </a:xfrm>
        </p:spPr>
        <p:txBody>
          <a:bodyPr/>
          <a:lstStyle/>
          <a:p>
            <a:r>
              <a:rPr lang="en-US" dirty="0"/>
              <a:t>Safety Officer’s role</a:t>
            </a:r>
          </a:p>
          <a:p>
            <a:r>
              <a:rPr lang="en-US" dirty="0"/>
              <a:t>All crews are required to attend</a:t>
            </a:r>
          </a:p>
          <a:p>
            <a:r>
              <a:rPr lang="en-US" dirty="0"/>
              <a:t>Quest speakers are used periodically</a:t>
            </a:r>
          </a:p>
          <a:p>
            <a:r>
              <a:rPr lang="en-US" dirty="0"/>
              <a:t>Various topics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75" y="652560"/>
            <a:ext cx="1297663" cy="1285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76" y="2246523"/>
            <a:ext cx="5357829" cy="449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0146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5634</TotalTime>
  <Words>394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Adobe Hebrew</vt:lpstr>
      <vt:lpstr>Arial</vt:lpstr>
      <vt:lpstr>Trebuchet MS</vt:lpstr>
      <vt:lpstr>Berlin</vt:lpstr>
      <vt:lpstr>Bell County Road &amp; Bridge Safety Program</vt:lpstr>
      <vt:lpstr>Safety Awards Program</vt:lpstr>
      <vt:lpstr>Safety Awards Program Overview</vt:lpstr>
      <vt:lpstr>Safety Officer’s Role</vt:lpstr>
      <vt:lpstr>Safety Incentives</vt:lpstr>
      <vt:lpstr>Accident/Incident Reporting</vt:lpstr>
      <vt:lpstr>Safety Review Committee</vt:lpstr>
      <vt:lpstr>Road and Bridge Handbook</vt:lpstr>
      <vt:lpstr>Quarterly Safety Meetings</vt:lpstr>
      <vt:lpstr>Flagger Certification</vt:lpstr>
      <vt:lpstr>Welding Course</vt:lpstr>
      <vt:lpstr>Vehicle Inspection Sheet</vt:lpstr>
      <vt:lpstr>Seasonal Kick-off Meetings</vt:lpstr>
      <vt:lpstr>Annual Safety Awards Banquet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 R. Herrera</dc:creator>
  <cp:lastModifiedBy>Duane R. Herrera</cp:lastModifiedBy>
  <cp:revision>74</cp:revision>
  <dcterms:created xsi:type="dcterms:W3CDTF">2017-04-28T19:19:07Z</dcterms:created>
  <dcterms:modified xsi:type="dcterms:W3CDTF">2017-09-28T18:11:03Z</dcterms:modified>
</cp:coreProperties>
</file>