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7"/>
  </p:notesMasterIdLst>
  <p:handoutMasterIdLst>
    <p:handoutMasterId r:id="rId28"/>
  </p:handoutMasterIdLst>
  <p:sldIdLst>
    <p:sldId id="296" r:id="rId2"/>
    <p:sldId id="257" r:id="rId3"/>
    <p:sldId id="258" r:id="rId4"/>
    <p:sldId id="259" r:id="rId5"/>
    <p:sldId id="269" r:id="rId6"/>
    <p:sldId id="271" r:id="rId7"/>
    <p:sldId id="273" r:id="rId8"/>
    <p:sldId id="260" r:id="rId9"/>
    <p:sldId id="283" r:id="rId10"/>
    <p:sldId id="284" r:id="rId11"/>
    <p:sldId id="286" r:id="rId12"/>
    <p:sldId id="288" r:id="rId13"/>
    <p:sldId id="261" r:id="rId14"/>
    <p:sldId id="275" r:id="rId15"/>
    <p:sldId id="276" r:id="rId16"/>
    <p:sldId id="280" r:id="rId17"/>
    <p:sldId id="281" r:id="rId18"/>
    <p:sldId id="262" r:id="rId19"/>
    <p:sldId id="290" r:id="rId20"/>
    <p:sldId id="295" r:id="rId21"/>
    <p:sldId id="293" r:id="rId22"/>
    <p:sldId id="294" r:id="rId23"/>
    <p:sldId id="263" r:id="rId24"/>
    <p:sldId id="264" r:id="rId25"/>
    <p:sldId id="268" r:id="rId26"/>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zabeths" initials="e" lastIdx="1" clrIdx="0"/>
  <p:cmAuthor id="1" name="Elizabeth Sutherland" initials="E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951" autoAdjust="0"/>
    <p:restoredTop sz="62345" autoAdjust="0"/>
  </p:normalViewPr>
  <p:slideViewPr>
    <p:cSldViewPr>
      <p:cViewPr>
        <p:scale>
          <a:sx n="47" d="100"/>
          <a:sy n="47" d="100"/>
        </p:scale>
        <p:origin x="-732" y="-72"/>
      </p:cViewPr>
      <p:guideLst>
        <p:guide orient="horz" pos="2160"/>
        <p:guide pos="2880"/>
      </p:guideLst>
    </p:cSldViewPr>
  </p:slideViewPr>
  <p:outlineViewPr>
    <p:cViewPr>
      <p:scale>
        <a:sx n="33" d="100"/>
        <a:sy n="33" d="100"/>
      </p:scale>
      <p:origin x="0" y="496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C67DC7-A6A0-4A57-8186-8A112150C577}" type="doc">
      <dgm:prSet loTypeId="urn:microsoft.com/office/officeart/2005/8/layout/default#1" loCatId="list" qsTypeId="urn:microsoft.com/office/officeart/2005/8/quickstyle/simple5" qsCatId="simple" csTypeId="urn:microsoft.com/office/officeart/2005/8/colors/accent1_2" csCatId="accent1" phldr="1"/>
      <dgm:spPr/>
      <dgm:t>
        <a:bodyPr/>
        <a:lstStyle/>
        <a:p>
          <a:endParaRPr lang="en-US"/>
        </a:p>
      </dgm:t>
    </dgm:pt>
    <dgm:pt modelId="{1905E1F4-4C93-4538-B065-8E8561BF1A1E}">
      <dgm:prSet phldrT="[Text]"/>
      <dgm:spPr/>
      <dgm:t>
        <a:bodyPr/>
        <a:lstStyle/>
        <a:p>
          <a:r>
            <a:rPr lang="en-US" dirty="0" smtClean="0"/>
            <a:t>Understand the concepts of the communication factor</a:t>
          </a:r>
          <a:endParaRPr lang="en-US" dirty="0"/>
        </a:p>
      </dgm:t>
    </dgm:pt>
    <dgm:pt modelId="{D1282602-0C4C-44A6-A5D2-61B94BD77A7D}" type="parTrans" cxnId="{73E8035B-A96D-4218-B387-7A31B786CF9B}">
      <dgm:prSet/>
      <dgm:spPr/>
      <dgm:t>
        <a:bodyPr/>
        <a:lstStyle/>
        <a:p>
          <a:endParaRPr lang="en-US"/>
        </a:p>
      </dgm:t>
    </dgm:pt>
    <dgm:pt modelId="{559E93DA-E58E-453B-80D3-2BD016B21A8C}" type="sibTrans" cxnId="{73E8035B-A96D-4218-B387-7A31B786CF9B}">
      <dgm:prSet/>
      <dgm:spPr/>
      <dgm:t>
        <a:bodyPr/>
        <a:lstStyle/>
        <a:p>
          <a:endParaRPr lang="en-US"/>
        </a:p>
      </dgm:t>
    </dgm:pt>
    <dgm:pt modelId="{A7255A72-1826-46C2-A81F-AFB50680CAA9}">
      <dgm:prSet/>
      <dgm:spPr/>
      <dgm:t>
        <a:bodyPr/>
        <a:lstStyle/>
        <a:p>
          <a:r>
            <a:rPr lang="en-US" dirty="0" smtClean="0"/>
            <a:t>Learn how to influence and inspire others</a:t>
          </a:r>
        </a:p>
      </dgm:t>
    </dgm:pt>
    <dgm:pt modelId="{E4D62255-4288-49B9-BA19-D77022B07AA7}" type="parTrans" cxnId="{A2CC4794-E243-461C-A5B9-4067AB6AFC2F}">
      <dgm:prSet/>
      <dgm:spPr/>
      <dgm:t>
        <a:bodyPr/>
        <a:lstStyle/>
        <a:p>
          <a:endParaRPr lang="en-US"/>
        </a:p>
      </dgm:t>
    </dgm:pt>
    <dgm:pt modelId="{34F247CF-AC9B-4902-80CC-93DAB992908D}" type="sibTrans" cxnId="{A2CC4794-E243-461C-A5B9-4067AB6AFC2F}">
      <dgm:prSet/>
      <dgm:spPr/>
      <dgm:t>
        <a:bodyPr/>
        <a:lstStyle/>
        <a:p>
          <a:endParaRPr lang="en-US"/>
        </a:p>
      </dgm:t>
    </dgm:pt>
    <dgm:pt modelId="{03AF4233-D90F-4318-866F-69D6E54FA696}">
      <dgm:prSet/>
      <dgm:spPr/>
      <dgm:t>
        <a:bodyPr/>
        <a:lstStyle/>
        <a:p>
          <a:r>
            <a:rPr lang="en-US" dirty="0" smtClean="0"/>
            <a:t>Recognize the importance of the self management factor</a:t>
          </a:r>
        </a:p>
      </dgm:t>
    </dgm:pt>
    <dgm:pt modelId="{8104B621-6D49-4277-851B-627682507140}" type="parTrans" cxnId="{C84577A7-31C1-461B-A46F-A9B922125E43}">
      <dgm:prSet/>
      <dgm:spPr/>
      <dgm:t>
        <a:bodyPr/>
        <a:lstStyle/>
        <a:p>
          <a:endParaRPr lang="en-US"/>
        </a:p>
      </dgm:t>
    </dgm:pt>
    <dgm:pt modelId="{EFCCC393-C01B-40A0-8ABA-9D1BCAF5F276}" type="sibTrans" cxnId="{C84577A7-31C1-461B-A46F-A9B922125E43}">
      <dgm:prSet/>
      <dgm:spPr/>
      <dgm:t>
        <a:bodyPr/>
        <a:lstStyle/>
        <a:p>
          <a:endParaRPr lang="en-US"/>
        </a:p>
      </dgm:t>
    </dgm:pt>
    <dgm:pt modelId="{E474D308-AD09-45B2-8178-DBBEEAADF27D}">
      <dgm:prSet/>
      <dgm:spPr/>
      <dgm:t>
        <a:bodyPr/>
        <a:lstStyle/>
        <a:p>
          <a:r>
            <a:rPr lang="en-US" dirty="0" smtClean="0"/>
            <a:t>Understand the ideas behind the interpersonal factor</a:t>
          </a:r>
        </a:p>
      </dgm:t>
    </dgm:pt>
    <dgm:pt modelId="{E65CA432-710D-466A-9995-AE4E5AE9D5C7}" type="parTrans" cxnId="{F332BFC9-FA98-4453-966C-A5AB3495ED85}">
      <dgm:prSet/>
      <dgm:spPr/>
      <dgm:t>
        <a:bodyPr/>
        <a:lstStyle/>
        <a:p>
          <a:endParaRPr lang="en-US"/>
        </a:p>
      </dgm:t>
    </dgm:pt>
    <dgm:pt modelId="{672B28FD-8BC5-4A9A-A533-436C4D438576}" type="sibTrans" cxnId="{F332BFC9-FA98-4453-966C-A5AB3495ED85}">
      <dgm:prSet/>
      <dgm:spPr/>
      <dgm:t>
        <a:bodyPr/>
        <a:lstStyle/>
        <a:p>
          <a:endParaRPr lang="en-US"/>
        </a:p>
      </dgm:t>
    </dgm:pt>
    <dgm:pt modelId="{001E9878-5F15-474C-84E0-493EEF694A8D}">
      <dgm:prSet/>
      <dgm:spPr/>
      <dgm:t>
        <a:bodyPr/>
        <a:lstStyle/>
        <a:p>
          <a:r>
            <a:rPr lang="en-US" dirty="0" smtClean="0"/>
            <a:t>Discover the keys to implementing changes</a:t>
          </a:r>
        </a:p>
      </dgm:t>
    </dgm:pt>
    <dgm:pt modelId="{2EE39D68-170F-4C9B-8B48-85D501D46105}" type="parTrans" cxnId="{65386472-789B-4F1E-A280-CA86ABAEB5E4}">
      <dgm:prSet/>
      <dgm:spPr/>
      <dgm:t>
        <a:bodyPr/>
        <a:lstStyle/>
        <a:p>
          <a:endParaRPr lang="en-US"/>
        </a:p>
      </dgm:t>
    </dgm:pt>
    <dgm:pt modelId="{4D1F8B1C-3759-4D84-A1CD-AEACA98E4612}" type="sibTrans" cxnId="{65386472-789B-4F1E-A280-CA86ABAEB5E4}">
      <dgm:prSet/>
      <dgm:spPr/>
      <dgm:t>
        <a:bodyPr/>
        <a:lstStyle/>
        <a:p>
          <a:endParaRPr lang="en-US"/>
        </a:p>
      </dgm:t>
    </dgm:pt>
    <dgm:pt modelId="{6B4EA18F-E6AC-4771-B4F3-C624380707AE}" type="pres">
      <dgm:prSet presAssocID="{67C67DC7-A6A0-4A57-8186-8A112150C577}" presName="diagram" presStyleCnt="0">
        <dgm:presLayoutVars>
          <dgm:dir/>
          <dgm:resizeHandles val="exact"/>
        </dgm:presLayoutVars>
      </dgm:prSet>
      <dgm:spPr/>
      <dgm:t>
        <a:bodyPr/>
        <a:lstStyle/>
        <a:p>
          <a:endParaRPr lang="en-US"/>
        </a:p>
      </dgm:t>
    </dgm:pt>
    <dgm:pt modelId="{2647C32D-0EC1-4385-9D65-239E77BF634B}" type="pres">
      <dgm:prSet presAssocID="{1905E1F4-4C93-4538-B065-8E8561BF1A1E}" presName="node" presStyleLbl="node1" presStyleIdx="0" presStyleCnt="5">
        <dgm:presLayoutVars>
          <dgm:bulletEnabled val="1"/>
        </dgm:presLayoutVars>
      </dgm:prSet>
      <dgm:spPr/>
      <dgm:t>
        <a:bodyPr/>
        <a:lstStyle/>
        <a:p>
          <a:endParaRPr lang="en-US"/>
        </a:p>
      </dgm:t>
    </dgm:pt>
    <dgm:pt modelId="{2D5B8DB4-3683-42BA-B43D-1671CB7C1525}" type="pres">
      <dgm:prSet presAssocID="{559E93DA-E58E-453B-80D3-2BD016B21A8C}" presName="sibTrans" presStyleCnt="0"/>
      <dgm:spPr/>
    </dgm:pt>
    <dgm:pt modelId="{3D5D2541-D1BB-44F0-8228-C3D5DDF0BC6A}" type="pres">
      <dgm:prSet presAssocID="{A7255A72-1826-46C2-A81F-AFB50680CAA9}" presName="node" presStyleLbl="node1" presStyleIdx="1" presStyleCnt="5">
        <dgm:presLayoutVars>
          <dgm:bulletEnabled val="1"/>
        </dgm:presLayoutVars>
      </dgm:prSet>
      <dgm:spPr/>
      <dgm:t>
        <a:bodyPr/>
        <a:lstStyle/>
        <a:p>
          <a:endParaRPr lang="en-US"/>
        </a:p>
      </dgm:t>
    </dgm:pt>
    <dgm:pt modelId="{C4668727-BA25-41F8-89EA-9236CF41AD87}" type="pres">
      <dgm:prSet presAssocID="{34F247CF-AC9B-4902-80CC-93DAB992908D}" presName="sibTrans" presStyleCnt="0"/>
      <dgm:spPr/>
    </dgm:pt>
    <dgm:pt modelId="{1540B07F-8D01-446A-9F2F-FB414AC9BC47}" type="pres">
      <dgm:prSet presAssocID="{03AF4233-D90F-4318-866F-69D6E54FA696}" presName="node" presStyleLbl="node1" presStyleIdx="2" presStyleCnt="5">
        <dgm:presLayoutVars>
          <dgm:bulletEnabled val="1"/>
        </dgm:presLayoutVars>
      </dgm:prSet>
      <dgm:spPr/>
      <dgm:t>
        <a:bodyPr/>
        <a:lstStyle/>
        <a:p>
          <a:endParaRPr lang="en-US"/>
        </a:p>
      </dgm:t>
    </dgm:pt>
    <dgm:pt modelId="{9142B0D2-4C28-425D-9844-E92AC4024F81}" type="pres">
      <dgm:prSet presAssocID="{EFCCC393-C01B-40A0-8ABA-9D1BCAF5F276}" presName="sibTrans" presStyleCnt="0"/>
      <dgm:spPr/>
    </dgm:pt>
    <dgm:pt modelId="{61A67E82-DDC4-4D9A-BF65-3F6FB02958C6}" type="pres">
      <dgm:prSet presAssocID="{E474D308-AD09-45B2-8178-DBBEEAADF27D}" presName="node" presStyleLbl="node1" presStyleIdx="3" presStyleCnt="5">
        <dgm:presLayoutVars>
          <dgm:bulletEnabled val="1"/>
        </dgm:presLayoutVars>
      </dgm:prSet>
      <dgm:spPr/>
      <dgm:t>
        <a:bodyPr/>
        <a:lstStyle/>
        <a:p>
          <a:endParaRPr lang="en-US"/>
        </a:p>
      </dgm:t>
    </dgm:pt>
    <dgm:pt modelId="{83A8CE7F-54DE-47CD-AAB3-967674D7F4C8}" type="pres">
      <dgm:prSet presAssocID="{672B28FD-8BC5-4A9A-A533-436C4D438576}" presName="sibTrans" presStyleCnt="0"/>
      <dgm:spPr/>
    </dgm:pt>
    <dgm:pt modelId="{E6DD8DEC-90F7-4F02-A8F9-379620DA3C78}" type="pres">
      <dgm:prSet presAssocID="{001E9878-5F15-474C-84E0-493EEF694A8D}" presName="node" presStyleLbl="node1" presStyleIdx="4" presStyleCnt="5">
        <dgm:presLayoutVars>
          <dgm:bulletEnabled val="1"/>
        </dgm:presLayoutVars>
      </dgm:prSet>
      <dgm:spPr/>
      <dgm:t>
        <a:bodyPr/>
        <a:lstStyle/>
        <a:p>
          <a:endParaRPr lang="en-US"/>
        </a:p>
      </dgm:t>
    </dgm:pt>
  </dgm:ptLst>
  <dgm:cxnLst>
    <dgm:cxn modelId="{D4F975A3-1B5D-4B34-A02C-B0B7BC955A7B}" type="presOf" srcId="{03AF4233-D90F-4318-866F-69D6E54FA696}" destId="{1540B07F-8D01-446A-9F2F-FB414AC9BC47}" srcOrd="0" destOrd="0" presId="urn:microsoft.com/office/officeart/2005/8/layout/default#1"/>
    <dgm:cxn modelId="{73E8035B-A96D-4218-B387-7A31B786CF9B}" srcId="{67C67DC7-A6A0-4A57-8186-8A112150C577}" destId="{1905E1F4-4C93-4538-B065-8E8561BF1A1E}" srcOrd="0" destOrd="0" parTransId="{D1282602-0C4C-44A6-A5D2-61B94BD77A7D}" sibTransId="{559E93DA-E58E-453B-80D3-2BD016B21A8C}"/>
    <dgm:cxn modelId="{F332BFC9-FA98-4453-966C-A5AB3495ED85}" srcId="{67C67DC7-A6A0-4A57-8186-8A112150C577}" destId="{E474D308-AD09-45B2-8178-DBBEEAADF27D}" srcOrd="3" destOrd="0" parTransId="{E65CA432-710D-466A-9995-AE4E5AE9D5C7}" sibTransId="{672B28FD-8BC5-4A9A-A533-436C4D438576}"/>
    <dgm:cxn modelId="{F4B2D9B5-BB13-4515-9083-A3CDFF5AA063}" type="presOf" srcId="{A7255A72-1826-46C2-A81F-AFB50680CAA9}" destId="{3D5D2541-D1BB-44F0-8228-C3D5DDF0BC6A}" srcOrd="0" destOrd="0" presId="urn:microsoft.com/office/officeart/2005/8/layout/default#1"/>
    <dgm:cxn modelId="{D67370CA-30FC-4673-8797-A82AB2EA66FF}" type="presOf" srcId="{67C67DC7-A6A0-4A57-8186-8A112150C577}" destId="{6B4EA18F-E6AC-4771-B4F3-C624380707AE}" srcOrd="0" destOrd="0" presId="urn:microsoft.com/office/officeart/2005/8/layout/default#1"/>
    <dgm:cxn modelId="{964F1757-E801-438F-BA47-4767638CCE2F}" type="presOf" srcId="{1905E1F4-4C93-4538-B065-8E8561BF1A1E}" destId="{2647C32D-0EC1-4385-9D65-239E77BF634B}" srcOrd="0" destOrd="0" presId="urn:microsoft.com/office/officeart/2005/8/layout/default#1"/>
    <dgm:cxn modelId="{65386472-789B-4F1E-A280-CA86ABAEB5E4}" srcId="{67C67DC7-A6A0-4A57-8186-8A112150C577}" destId="{001E9878-5F15-474C-84E0-493EEF694A8D}" srcOrd="4" destOrd="0" parTransId="{2EE39D68-170F-4C9B-8B48-85D501D46105}" sibTransId="{4D1F8B1C-3759-4D84-A1CD-AEACA98E4612}"/>
    <dgm:cxn modelId="{C84577A7-31C1-461B-A46F-A9B922125E43}" srcId="{67C67DC7-A6A0-4A57-8186-8A112150C577}" destId="{03AF4233-D90F-4318-866F-69D6E54FA696}" srcOrd="2" destOrd="0" parTransId="{8104B621-6D49-4277-851B-627682507140}" sibTransId="{EFCCC393-C01B-40A0-8ABA-9D1BCAF5F276}"/>
    <dgm:cxn modelId="{372DB7EB-0F76-427C-BC60-BE91AEF5E82C}" type="presOf" srcId="{001E9878-5F15-474C-84E0-493EEF694A8D}" destId="{E6DD8DEC-90F7-4F02-A8F9-379620DA3C78}" srcOrd="0" destOrd="0" presId="urn:microsoft.com/office/officeart/2005/8/layout/default#1"/>
    <dgm:cxn modelId="{8A72AF5C-0FA1-4333-8A67-4B92D12DFA84}" type="presOf" srcId="{E474D308-AD09-45B2-8178-DBBEEAADF27D}" destId="{61A67E82-DDC4-4D9A-BF65-3F6FB02958C6}" srcOrd="0" destOrd="0" presId="urn:microsoft.com/office/officeart/2005/8/layout/default#1"/>
    <dgm:cxn modelId="{A2CC4794-E243-461C-A5B9-4067AB6AFC2F}" srcId="{67C67DC7-A6A0-4A57-8186-8A112150C577}" destId="{A7255A72-1826-46C2-A81F-AFB50680CAA9}" srcOrd="1" destOrd="0" parTransId="{E4D62255-4288-49B9-BA19-D77022B07AA7}" sibTransId="{34F247CF-AC9B-4902-80CC-93DAB992908D}"/>
    <dgm:cxn modelId="{32870D0E-2D77-4010-B3E5-7110ABA26D9D}" type="presParOf" srcId="{6B4EA18F-E6AC-4771-B4F3-C624380707AE}" destId="{2647C32D-0EC1-4385-9D65-239E77BF634B}" srcOrd="0" destOrd="0" presId="urn:microsoft.com/office/officeart/2005/8/layout/default#1"/>
    <dgm:cxn modelId="{9846602E-EEAC-4110-9243-0DFADD899A16}" type="presParOf" srcId="{6B4EA18F-E6AC-4771-B4F3-C624380707AE}" destId="{2D5B8DB4-3683-42BA-B43D-1671CB7C1525}" srcOrd="1" destOrd="0" presId="urn:microsoft.com/office/officeart/2005/8/layout/default#1"/>
    <dgm:cxn modelId="{5287F695-0AA0-4927-BF27-766399368D35}" type="presParOf" srcId="{6B4EA18F-E6AC-4771-B4F3-C624380707AE}" destId="{3D5D2541-D1BB-44F0-8228-C3D5DDF0BC6A}" srcOrd="2" destOrd="0" presId="urn:microsoft.com/office/officeart/2005/8/layout/default#1"/>
    <dgm:cxn modelId="{4F6B4369-3776-4D03-B047-ED1AF08B28F9}" type="presParOf" srcId="{6B4EA18F-E6AC-4771-B4F3-C624380707AE}" destId="{C4668727-BA25-41F8-89EA-9236CF41AD87}" srcOrd="3" destOrd="0" presId="urn:microsoft.com/office/officeart/2005/8/layout/default#1"/>
    <dgm:cxn modelId="{F000600E-FB7F-4D07-9C08-A526E933121C}" type="presParOf" srcId="{6B4EA18F-E6AC-4771-B4F3-C624380707AE}" destId="{1540B07F-8D01-446A-9F2F-FB414AC9BC47}" srcOrd="4" destOrd="0" presId="urn:microsoft.com/office/officeart/2005/8/layout/default#1"/>
    <dgm:cxn modelId="{A5E79F9E-2DD5-41AC-8A96-D145FC997DBB}" type="presParOf" srcId="{6B4EA18F-E6AC-4771-B4F3-C624380707AE}" destId="{9142B0D2-4C28-425D-9844-E92AC4024F81}" srcOrd="5" destOrd="0" presId="urn:microsoft.com/office/officeart/2005/8/layout/default#1"/>
    <dgm:cxn modelId="{AD2D9969-EE8F-420B-8F16-17AE02AB245E}" type="presParOf" srcId="{6B4EA18F-E6AC-4771-B4F3-C624380707AE}" destId="{61A67E82-DDC4-4D9A-BF65-3F6FB02958C6}" srcOrd="6" destOrd="0" presId="urn:microsoft.com/office/officeart/2005/8/layout/default#1"/>
    <dgm:cxn modelId="{FDF44458-BED5-43CF-BB24-A1398F7F4B4F}" type="presParOf" srcId="{6B4EA18F-E6AC-4771-B4F3-C624380707AE}" destId="{83A8CE7F-54DE-47CD-AAB3-967674D7F4C8}" srcOrd="7" destOrd="0" presId="urn:microsoft.com/office/officeart/2005/8/layout/default#1"/>
    <dgm:cxn modelId="{CBA5D47C-AA38-4FF5-86F4-ADF0E00D684A}" type="presParOf" srcId="{6B4EA18F-E6AC-4771-B4F3-C624380707AE}" destId="{E6DD8DEC-90F7-4F02-A8F9-379620DA3C78}" srcOrd="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7B21C3-BAE3-4A12-B8A6-86C55EEA0CDE}"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61C02B8B-31D6-431E-BE82-C165CD12C252}">
      <dgm:prSet phldrT="[Text]" custT="1"/>
      <dgm:spPr/>
      <dgm:t>
        <a:bodyPr/>
        <a:lstStyle/>
        <a:p>
          <a:r>
            <a:rPr lang="en-US" sz="2800" b="0" dirty="0" smtClean="0"/>
            <a:t>Create a vision aligned with the department’s mission</a:t>
          </a:r>
          <a:endParaRPr lang="en-US" sz="2800" b="0" dirty="0"/>
        </a:p>
      </dgm:t>
    </dgm:pt>
    <dgm:pt modelId="{66F01A61-4764-405E-A6C5-3151037A8233}" type="parTrans" cxnId="{8B2DF055-A193-47B7-B12F-0ECBD3EB98CF}">
      <dgm:prSet/>
      <dgm:spPr/>
      <dgm:t>
        <a:bodyPr/>
        <a:lstStyle/>
        <a:p>
          <a:endParaRPr lang="en-US" sz="2400"/>
        </a:p>
      </dgm:t>
    </dgm:pt>
    <dgm:pt modelId="{2B47EA72-C0D3-4CC6-B85F-58C78F70CF1E}" type="sibTrans" cxnId="{8B2DF055-A193-47B7-B12F-0ECBD3EB98CF}">
      <dgm:prSet/>
      <dgm:spPr/>
      <dgm:t>
        <a:bodyPr/>
        <a:lstStyle/>
        <a:p>
          <a:endParaRPr lang="en-US" sz="2400"/>
        </a:p>
      </dgm:t>
    </dgm:pt>
    <dgm:pt modelId="{3FC8AF81-D08E-45A6-A937-E57EDE2C81FF}">
      <dgm:prSet custT="1"/>
      <dgm:spPr/>
      <dgm:t>
        <a:bodyPr/>
        <a:lstStyle/>
        <a:p>
          <a:r>
            <a:rPr lang="en-US" sz="2800" dirty="0" smtClean="0"/>
            <a:t>Communicate a clear vision </a:t>
          </a:r>
        </a:p>
      </dgm:t>
    </dgm:pt>
    <dgm:pt modelId="{02956049-0ED0-4E83-9F4C-3AF7FFD69D74}" type="parTrans" cxnId="{B338AD18-E983-4A00-9712-88AA84FC3448}">
      <dgm:prSet/>
      <dgm:spPr/>
      <dgm:t>
        <a:bodyPr/>
        <a:lstStyle/>
        <a:p>
          <a:endParaRPr lang="en-US" sz="2400"/>
        </a:p>
      </dgm:t>
    </dgm:pt>
    <dgm:pt modelId="{56D915E1-0550-49DE-AA1B-A78AEECAB31F}" type="sibTrans" cxnId="{B338AD18-E983-4A00-9712-88AA84FC3448}">
      <dgm:prSet/>
      <dgm:spPr/>
      <dgm:t>
        <a:bodyPr/>
        <a:lstStyle/>
        <a:p>
          <a:endParaRPr lang="en-US" sz="2400"/>
        </a:p>
      </dgm:t>
    </dgm:pt>
    <dgm:pt modelId="{0B2927E9-363A-42FC-A87A-DAFB476DFDB3}">
      <dgm:prSet custT="1"/>
      <dgm:spPr/>
      <dgm:t>
        <a:bodyPr/>
        <a:lstStyle/>
        <a:p>
          <a:r>
            <a:rPr lang="en-US" sz="2800" dirty="0" smtClean="0"/>
            <a:t>Cultivate energy, ownership, and personal commitment</a:t>
          </a:r>
        </a:p>
      </dgm:t>
    </dgm:pt>
    <dgm:pt modelId="{ACB6D631-925B-42C8-B823-C4DE1FA2F692}" type="parTrans" cxnId="{10594AE5-026B-49DC-96FA-F4DD5AAADAD1}">
      <dgm:prSet/>
      <dgm:spPr/>
      <dgm:t>
        <a:bodyPr/>
        <a:lstStyle/>
        <a:p>
          <a:endParaRPr lang="en-US" sz="2400"/>
        </a:p>
      </dgm:t>
    </dgm:pt>
    <dgm:pt modelId="{AFA5672D-1917-43B2-BCF0-307BAB7CD6BF}" type="sibTrans" cxnId="{10594AE5-026B-49DC-96FA-F4DD5AAADAD1}">
      <dgm:prSet/>
      <dgm:spPr/>
      <dgm:t>
        <a:bodyPr/>
        <a:lstStyle/>
        <a:p>
          <a:endParaRPr lang="en-US" sz="2400"/>
        </a:p>
      </dgm:t>
    </dgm:pt>
    <dgm:pt modelId="{91E74121-A673-4676-9428-51FC4031BA3E}">
      <dgm:prSet custT="1"/>
      <dgm:spPr/>
      <dgm:t>
        <a:bodyPr/>
        <a:lstStyle/>
        <a:p>
          <a:r>
            <a:rPr lang="en-US" sz="2800" dirty="0" smtClean="0"/>
            <a:t>Inspire others to find new opportunities and improve</a:t>
          </a:r>
        </a:p>
      </dgm:t>
    </dgm:pt>
    <dgm:pt modelId="{26C2C4A2-F28F-4A02-9959-4E1C17241E12}" type="parTrans" cxnId="{431FDEE7-D880-4F5C-9454-F18ED67A4947}">
      <dgm:prSet/>
      <dgm:spPr/>
      <dgm:t>
        <a:bodyPr/>
        <a:lstStyle/>
        <a:p>
          <a:endParaRPr lang="en-US" sz="2400"/>
        </a:p>
      </dgm:t>
    </dgm:pt>
    <dgm:pt modelId="{5DC4CBB7-2C42-4A6B-9C15-AC57DD7C12FC}" type="sibTrans" cxnId="{431FDEE7-D880-4F5C-9454-F18ED67A4947}">
      <dgm:prSet/>
      <dgm:spPr/>
      <dgm:t>
        <a:bodyPr/>
        <a:lstStyle/>
        <a:p>
          <a:endParaRPr lang="en-US" sz="2400"/>
        </a:p>
      </dgm:t>
    </dgm:pt>
    <dgm:pt modelId="{23093E3C-105B-4091-BCD6-C28079D29055}">
      <dgm:prSet custT="1"/>
      <dgm:spPr/>
      <dgm:t>
        <a:bodyPr/>
        <a:lstStyle/>
        <a:p>
          <a:r>
            <a:rPr lang="en-US" sz="2800" dirty="0" smtClean="0"/>
            <a:t>Inspire action without relying solely on authority</a:t>
          </a:r>
        </a:p>
      </dgm:t>
    </dgm:pt>
    <dgm:pt modelId="{6D2613A1-6146-4032-807A-2EFD5B8C2B0C}" type="parTrans" cxnId="{47A8C9C5-9B7D-470A-8B06-64CC0086A68B}">
      <dgm:prSet/>
      <dgm:spPr/>
      <dgm:t>
        <a:bodyPr/>
        <a:lstStyle/>
        <a:p>
          <a:endParaRPr lang="en-US" sz="2400"/>
        </a:p>
      </dgm:t>
    </dgm:pt>
    <dgm:pt modelId="{DCFE1993-6C49-4AD1-B8A2-ED210F0438BC}" type="sibTrans" cxnId="{47A8C9C5-9B7D-470A-8B06-64CC0086A68B}">
      <dgm:prSet/>
      <dgm:spPr/>
      <dgm:t>
        <a:bodyPr/>
        <a:lstStyle/>
        <a:p>
          <a:endParaRPr lang="en-US" sz="2400"/>
        </a:p>
      </dgm:t>
    </dgm:pt>
    <dgm:pt modelId="{7C8F4218-210F-4F6E-B245-21644D50490C}" type="pres">
      <dgm:prSet presAssocID="{2A7B21C3-BAE3-4A12-B8A6-86C55EEA0CDE}" presName="linear" presStyleCnt="0">
        <dgm:presLayoutVars>
          <dgm:animLvl val="lvl"/>
          <dgm:resizeHandles val="exact"/>
        </dgm:presLayoutVars>
      </dgm:prSet>
      <dgm:spPr/>
      <dgm:t>
        <a:bodyPr/>
        <a:lstStyle/>
        <a:p>
          <a:endParaRPr lang="en-US"/>
        </a:p>
      </dgm:t>
    </dgm:pt>
    <dgm:pt modelId="{455CFE86-38F9-4B4C-A23E-79FC438E813C}" type="pres">
      <dgm:prSet presAssocID="{61C02B8B-31D6-431E-BE82-C165CD12C252}" presName="parentText" presStyleLbl="node1" presStyleIdx="0" presStyleCnt="5">
        <dgm:presLayoutVars>
          <dgm:chMax val="0"/>
          <dgm:bulletEnabled val="1"/>
        </dgm:presLayoutVars>
      </dgm:prSet>
      <dgm:spPr/>
      <dgm:t>
        <a:bodyPr/>
        <a:lstStyle/>
        <a:p>
          <a:endParaRPr lang="en-US"/>
        </a:p>
      </dgm:t>
    </dgm:pt>
    <dgm:pt modelId="{DB9A70ED-F9B7-46D3-8A11-286CDA0683C2}" type="pres">
      <dgm:prSet presAssocID="{2B47EA72-C0D3-4CC6-B85F-58C78F70CF1E}" presName="spacer" presStyleCnt="0"/>
      <dgm:spPr/>
    </dgm:pt>
    <dgm:pt modelId="{9814E373-AB71-4161-9762-FE228B9092AC}" type="pres">
      <dgm:prSet presAssocID="{3FC8AF81-D08E-45A6-A937-E57EDE2C81FF}" presName="parentText" presStyleLbl="node1" presStyleIdx="1" presStyleCnt="5">
        <dgm:presLayoutVars>
          <dgm:chMax val="0"/>
          <dgm:bulletEnabled val="1"/>
        </dgm:presLayoutVars>
      </dgm:prSet>
      <dgm:spPr/>
      <dgm:t>
        <a:bodyPr/>
        <a:lstStyle/>
        <a:p>
          <a:endParaRPr lang="en-US"/>
        </a:p>
      </dgm:t>
    </dgm:pt>
    <dgm:pt modelId="{A6609343-6C35-4669-80B9-C86D84AD0022}" type="pres">
      <dgm:prSet presAssocID="{56D915E1-0550-49DE-AA1B-A78AEECAB31F}" presName="spacer" presStyleCnt="0"/>
      <dgm:spPr/>
    </dgm:pt>
    <dgm:pt modelId="{AA05B8BF-DD4D-486B-8D5B-EB58A94562F9}" type="pres">
      <dgm:prSet presAssocID="{0B2927E9-363A-42FC-A87A-DAFB476DFDB3}" presName="parentText" presStyleLbl="node1" presStyleIdx="2" presStyleCnt="5">
        <dgm:presLayoutVars>
          <dgm:chMax val="0"/>
          <dgm:bulletEnabled val="1"/>
        </dgm:presLayoutVars>
      </dgm:prSet>
      <dgm:spPr/>
      <dgm:t>
        <a:bodyPr/>
        <a:lstStyle/>
        <a:p>
          <a:endParaRPr lang="en-US"/>
        </a:p>
      </dgm:t>
    </dgm:pt>
    <dgm:pt modelId="{C5795737-2187-40E0-8381-76B8E7DE829E}" type="pres">
      <dgm:prSet presAssocID="{AFA5672D-1917-43B2-BCF0-307BAB7CD6BF}" presName="spacer" presStyleCnt="0"/>
      <dgm:spPr/>
    </dgm:pt>
    <dgm:pt modelId="{5548E7E8-62ED-4894-A423-68715FDE7E1D}" type="pres">
      <dgm:prSet presAssocID="{91E74121-A673-4676-9428-51FC4031BA3E}" presName="parentText" presStyleLbl="node1" presStyleIdx="3" presStyleCnt="5">
        <dgm:presLayoutVars>
          <dgm:chMax val="0"/>
          <dgm:bulletEnabled val="1"/>
        </dgm:presLayoutVars>
      </dgm:prSet>
      <dgm:spPr/>
      <dgm:t>
        <a:bodyPr/>
        <a:lstStyle/>
        <a:p>
          <a:endParaRPr lang="en-US"/>
        </a:p>
      </dgm:t>
    </dgm:pt>
    <dgm:pt modelId="{D8A21464-009F-4A00-97BD-2A3D72166484}" type="pres">
      <dgm:prSet presAssocID="{5DC4CBB7-2C42-4A6B-9C15-AC57DD7C12FC}" presName="spacer" presStyleCnt="0"/>
      <dgm:spPr/>
    </dgm:pt>
    <dgm:pt modelId="{43149B23-5997-4F80-97A2-34C690B1CB1F}" type="pres">
      <dgm:prSet presAssocID="{23093E3C-105B-4091-BCD6-C28079D29055}" presName="parentText" presStyleLbl="node1" presStyleIdx="4" presStyleCnt="5">
        <dgm:presLayoutVars>
          <dgm:chMax val="0"/>
          <dgm:bulletEnabled val="1"/>
        </dgm:presLayoutVars>
      </dgm:prSet>
      <dgm:spPr/>
      <dgm:t>
        <a:bodyPr/>
        <a:lstStyle/>
        <a:p>
          <a:endParaRPr lang="en-US"/>
        </a:p>
      </dgm:t>
    </dgm:pt>
  </dgm:ptLst>
  <dgm:cxnLst>
    <dgm:cxn modelId="{ACBB5ED6-CA2C-4242-A9ED-320D4FECD8FB}" type="presOf" srcId="{0B2927E9-363A-42FC-A87A-DAFB476DFDB3}" destId="{AA05B8BF-DD4D-486B-8D5B-EB58A94562F9}" srcOrd="0" destOrd="0" presId="urn:microsoft.com/office/officeart/2005/8/layout/vList2"/>
    <dgm:cxn modelId="{557E0898-20B7-4FDD-95B1-A8E0A6DAD851}" type="presOf" srcId="{23093E3C-105B-4091-BCD6-C28079D29055}" destId="{43149B23-5997-4F80-97A2-34C690B1CB1F}" srcOrd="0" destOrd="0" presId="urn:microsoft.com/office/officeart/2005/8/layout/vList2"/>
    <dgm:cxn modelId="{8B2DF055-A193-47B7-B12F-0ECBD3EB98CF}" srcId="{2A7B21C3-BAE3-4A12-B8A6-86C55EEA0CDE}" destId="{61C02B8B-31D6-431E-BE82-C165CD12C252}" srcOrd="0" destOrd="0" parTransId="{66F01A61-4764-405E-A6C5-3151037A8233}" sibTransId="{2B47EA72-C0D3-4CC6-B85F-58C78F70CF1E}"/>
    <dgm:cxn modelId="{10594AE5-026B-49DC-96FA-F4DD5AAADAD1}" srcId="{2A7B21C3-BAE3-4A12-B8A6-86C55EEA0CDE}" destId="{0B2927E9-363A-42FC-A87A-DAFB476DFDB3}" srcOrd="2" destOrd="0" parTransId="{ACB6D631-925B-42C8-B823-C4DE1FA2F692}" sibTransId="{AFA5672D-1917-43B2-BCF0-307BAB7CD6BF}"/>
    <dgm:cxn modelId="{66FDA6C1-5D07-44C9-888D-A4736EACE4B0}" type="presOf" srcId="{91E74121-A673-4676-9428-51FC4031BA3E}" destId="{5548E7E8-62ED-4894-A423-68715FDE7E1D}" srcOrd="0" destOrd="0" presId="urn:microsoft.com/office/officeart/2005/8/layout/vList2"/>
    <dgm:cxn modelId="{B338AD18-E983-4A00-9712-88AA84FC3448}" srcId="{2A7B21C3-BAE3-4A12-B8A6-86C55EEA0CDE}" destId="{3FC8AF81-D08E-45A6-A937-E57EDE2C81FF}" srcOrd="1" destOrd="0" parTransId="{02956049-0ED0-4E83-9F4C-3AF7FFD69D74}" sibTransId="{56D915E1-0550-49DE-AA1B-A78AEECAB31F}"/>
    <dgm:cxn modelId="{431FDEE7-D880-4F5C-9454-F18ED67A4947}" srcId="{2A7B21C3-BAE3-4A12-B8A6-86C55EEA0CDE}" destId="{91E74121-A673-4676-9428-51FC4031BA3E}" srcOrd="3" destOrd="0" parTransId="{26C2C4A2-F28F-4A02-9959-4E1C17241E12}" sibTransId="{5DC4CBB7-2C42-4A6B-9C15-AC57DD7C12FC}"/>
    <dgm:cxn modelId="{A3A82C8B-9224-4B0C-9EF2-4CAFD30077BC}" type="presOf" srcId="{3FC8AF81-D08E-45A6-A937-E57EDE2C81FF}" destId="{9814E373-AB71-4161-9762-FE228B9092AC}" srcOrd="0" destOrd="0" presId="urn:microsoft.com/office/officeart/2005/8/layout/vList2"/>
    <dgm:cxn modelId="{F15D6970-DE21-401F-97B1-53659F11C6A0}" type="presOf" srcId="{61C02B8B-31D6-431E-BE82-C165CD12C252}" destId="{455CFE86-38F9-4B4C-A23E-79FC438E813C}" srcOrd="0" destOrd="0" presId="urn:microsoft.com/office/officeart/2005/8/layout/vList2"/>
    <dgm:cxn modelId="{47A8C9C5-9B7D-470A-8B06-64CC0086A68B}" srcId="{2A7B21C3-BAE3-4A12-B8A6-86C55EEA0CDE}" destId="{23093E3C-105B-4091-BCD6-C28079D29055}" srcOrd="4" destOrd="0" parTransId="{6D2613A1-6146-4032-807A-2EFD5B8C2B0C}" sibTransId="{DCFE1993-6C49-4AD1-B8A2-ED210F0438BC}"/>
    <dgm:cxn modelId="{54D49A22-F92B-4CE8-90E5-917E586BF218}" type="presOf" srcId="{2A7B21C3-BAE3-4A12-B8A6-86C55EEA0CDE}" destId="{7C8F4218-210F-4F6E-B245-21644D50490C}" srcOrd="0" destOrd="0" presId="urn:microsoft.com/office/officeart/2005/8/layout/vList2"/>
    <dgm:cxn modelId="{6C041DCB-FB4A-4EEC-8D17-4379951C3A1F}" type="presParOf" srcId="{7C8F4218-210F-4F6E-B245-21644D50490C}" destId="{455CFE86-38F9-4B4C-A23E-79FC438E813C}" srcOrd="0" destOrd="0" presId="urn:microsoft.com/office/officeart/2005/8/layout/vList2"/>
    <dgm:cxn modelId="{CF27DFF5-D26B-4B8E-8023-C5B6D1140689}" type="presParOf" srcId="{7C8F4218-210F-4F6E-B245-21644D50490C}" destId="{DB9A70ED-F9B7-46D3-8A11-286CDA0683C2}" srcOrd="1" destOrd="0" presId="urn:microsoft.com/office/officeart/2005/8/layout/vList2"/>
    <dgm:cxn modelId="{55AEB6CC-9418-4279-90BE-96BA85F3FA65}" type="presParOf" srcId="{7C8F4218-210F-4F6E-B245-21644D50490C}" destId="{9814E373-AB71-4161-9762-FE228B9092AC}" srcOrd="2" destOrd="0" presId="urn:microsoft.com/office/officeart/2005/8/layout/vList2"/>
    <dgm:cxn modelId="{449D5D8A-9B80-4A15-AF3A-EF5746632CFB}" type="presParOf" srcId="{7C8F4218-210F-4F6E-B245-21644D50490C}" destId="{A6609343-6C35-4669-80B9-C86D84AD0022}" srcOrd="3" destOrd="0" presId="urn:microsoft.com/office/officeart/2005/8/layout/vList2"/>
    <dgm:cxn modelId="{B79663CB-D00A-4A1B-95BF-540CB3CAB1D4}" type="presParOf" srcId="{7C8F4218-210F-4F6E-B245-21644D50490C}" destId="{AA05B8BF-DD4D-486B-8D5B-EB58A94562F9}" srcOrd="4" destOrd="0" presId="urn:microsoft.com/office/officeart/2005/8/layout/vList2"/>
    <dgm:cxn modelId="{45223B9C-7625-4879-A04E-0B071B44A4BF}" type="presParOf" srcId="{7C8F4218-210F-4F6E-B245-21644D50490C}" destId="{C5795737-2187-40E0-8381-76B8E7DE829E}" srcOrd="5" destOrd="0" presId="urn:microsoft.com/office/officeart/2005/8/layout/vList2"/>
    <dgm:cxn modelId="{44ECF541-BE15-48DD-984D-5B406291C77A}" type="presParOf" srcId="{7C8F4218-210F-4F6E-B245-21644D50490C}" destId="{5548E7E8-62ED-4894-A423-68715FDE7E1D}" srcOrd="6" destOrd="0" presId="urn:microsoft.com/office/officeart/2005/8/layout/vList2"/>
    <dgm:cxn modelId="{76579E64-D7FD-4F50-94C9-B0C291978A52}" type="presParOf" srcId="{7C8F4218-210F-4F6E-B245-21644D50490C}" destId="{D8A21464-009F-4A00-97BD-2A3D72166484}" srcOrd="7" destOrd="0" presId="urn:microsoft.com/office/officeart/2005/8/layout/vList2"/>
    <dgm:cxn modelId="{32A64839-D803-4179-93DD-398D092FBE17}" type="presParOf" srcId="{7C8F4218-210F-4F6E-B245-21644D50490C}" destId="{43149B23-5997-4F80-97A2-34C690B1CB1F}"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928403-66AB-44F8-8A85-46BD331C3C47}" type="doc">
      <dgm:prSet loTypeId="urn:microsoft.com/office/officeart/2005/8/layout/radial4" loCatId="relationship" qsTypeId="urn:microsoft.com/office/officeart/2005/8/quickstyle/3d1" qsCatId="3D" csTypeId="urn:microsoft.com/office/officeart/2005/8/colors/accent1_2" csCatId="accent1" phldr="1"/>
      <dgm:spPr/>
      <dgm:t>
        <a:bodyPr/>
        <a:lstStyle/>
        <a:p>
          <a:endParaRPr lang="en-US"/>
        </a:p>
      </dgm:t>
    </dgm:pt>
    <dgm:pt modelId="{2AA52F47-6183-48B5-A2A1-CE9B8769AF5C}">
      <dgm:prSet custT="1"/>
      <dgm:spPr/>
      <dgm:t>
        <a:bodyPr/>
        <a:lstStyle/>
        <a:p>
          <a:r>
            <a:rPr lang="en-US" sz="2400" dirty="0" smtClean="0"/>
            <a:t>Break out of your normal routine</a:t>
          </a:r>
          <a:endParaRPr lang="en-US" sz="2400" dirty="0"/>
        </a:p>
      </dgm:t>
    </dgm:pt>
    <dgm:pt modelId="{03AC3DFC-A2F2-471E-AE2B-FD3926F88E19}" type="parTrans" cxnId="{71AAFB79-9C7E-491E-9B45-831D40EE0818}">
      <dgm:prSet/>
      <dgm:spPr/>
      <dgm:t>
        <a:bodyPr/>
        <a:lstStyle/>
        <a:p>
          <a:endParaRPr lang="en-US" sz="2000"/>
        </a:p>
      </dgm:t>
    </dgm:pt>
    <dgm:pt modelId="{188181AE-255B-4C1C-BB12-DDCEA7583E05}" type="sibTrans" cxnId="{71AAFB79-9C7E-491E-9B45-831D40EE0818}">
      <dgm:prSet custT="1"/>
      <dgm:spPr/>
      <dgm:t>
        <a:bodyPr/>
        <a:lstStyle/>
        <a:p>
          <a:endParaRPr lang="en-US" sz="2000"/>
        </a:p>
      </dgm:t>
    </dgm:pt>
    <dgm:pt modelId="{F6B23CE4-70A1-4627-A064-3E787AF128B6}">
      <dgm:prSet custT="1"/>
      <dgm:spPr/>
      <dgm:t>
        <a:bodyPr/>
        <a:lstStyle/>
        <a:p>
          <a:r>
            <a:rPr lang="en-US" sz="2400" dirty="0" smtClean="0"/>
            <a:t>Be flexible and take advantage of learning opportunities</a:t>
          </a:r>
        </a:p>
      </dgm:t>
    </dgm:pt>
    <dgm:pt modelId="{B3C23E91-5A66-4FC4-9891-4DEFD0F0EC37}" type="parTrans" cxnId="{2504398B-95F5-450A-BED7-6B35E20FF3CB}">
      <dgm:prSet/>
      <dgm:spPr/>
      <dgm:t>
        <a:bodyPr/>
        <a:lstStyle/>
        <a:p>
          <a:endParaRPr lang="en-US" sz="2000"/>
        </a:p>
      </dgm:t>
    </dgm:pt>
    <dgm:pt modelId="{3EA69BA7-B943-4640-9041-2064D7E673B2}" type="sibTrans" cxnId="{2504398B-95F5-450A-BED7-6B35E20FF3CB}">
      <dgm:prSet custT="1"/>
      <dgm:spPr/>
      <dgm:t>
        <a:bodyPr/>
        <a:lstStyle/>
        <a:p>
          <a:endParaRPr lang="en-US" sz="2000"/>
        </a:p>
      </dgm:t>
    </dgm:pt>
    <dgm:pt modelId="{27154227-FEFB-4393-AD0C-9AF7112092F0}">
      <dgm:prSet custT="1"/>
      <dgm:spPr/>
      <dgm:t>
        <a:bodyPr/>
        <a:lstStyle/>
        <a:p>
          <a:r>
            <a:rPr lang="en-US" sz="2400" dirty="0" smtClean="0"/>
            <a:t>Reflect on what you have learned daily</a:t>
          </a:r>
        </a:p>
      </dgm:t>
    </dgm:pt>
    <dgm:pt modelId="{C7E3AF03-2521-44C0-8B42-57506397FF1C}" type="parTrans" cxnId="{D9DA914F-6DE2-4006-A9ED-485EC914BB13}">
      <dgm:prSet/>
      <dgm:spPr/>
      <dgm:t>
        <a:bodyPr/>
        <a:lstStyle/>
        <a:p>
          <a:endParaRPr lang="en-US" sz="2000"/>
        </a:p>
      </dgm:t>
    </dgm:pt>
    <dgm:pt modelId="{D3C0FE3D-8585-4295-9B4C-2897E8DB4AB5}" type="sibTrans" cxnId="{D9DA914F-6DE2-4006-A9ED-485EC914BB13}">
      <dgm:prSet/>
      <dgm:spPr/>
      <dgm:t>
        <a:bodyPr/>
        <a:lstStyle/>
        <a:p>
          <a:endParaRPr lang="en-US" sz="2000"/>
        </a:p>
      </dgm:t>
    </dgm:pt>
    <dgm:pt modelId="{B042F8F5-054E-4E6C-82AC-82B6231B74C9}">
      <dgm:prSet phldrT="[Text]" custT="1"/>
      <dgm:spPr/>
      <dgm:t>
        <a:bodyPr/>
        <a:lstStyle/>
        <a:p>
          <a:r>
            <a:rPr lang="en-US" sz="2400" dirty="0" smtClean="0"/>
            <a:t>Spend time each day on development </a:t>
          </a:r>
          <a:endParaRPr lang="en-US" sz="2400" dirty="0"/>
        </a:p>
      </dgm:t>
    </dgm:pt>
    <dgm:pt modelId="{E30D9BC2-9B4C-445E-8BB9-016984CE6B62}" type="parTrans" cxnId="{9258A0A3-24FD-4E29-B6B2-04D0101F86DD}">
      <dgm:prSet/>
      <dgm:spPr/>
      <dgm:t>
        <a:bodyPr/>
        <a:lstStyle/>
        <a:p>
          <a:endParaRPr lang="en-US"/>
        </a:p>
      </dgm:t>
    </dgm:pt>
    <dgm:pt modelId="{2A39B1AA-41BE-4596-AE3B-68CCED21BF88}" type="sibTrans" cxnId="{9258A0A3-24FD-4E29-B6B2-04D0101F86DD}">
      <dgm:prSet/>
      <dgm:spPr/>
      <dgm:t>
        <a:bodyPr/>
        <a:lstStyle/>
        <a:p>
          <a:endParaRPr lang="en-US"/>
        </a:p>
      </dgm:t>
    </dgm:pt>
    <dgm:pt modelId="{1536024D-1BBE-4F91-B1A2-31557560AEDA}">
      <dgm:prSet custT="1"/>
      <dgm:spPr/>
      <dgm:t>
        <a:bodyPr/>
        <a:lstStyle/>
        <a:p>
          <a:r>
            <a:rPr lang="en-US" sz="2400" dirty="0" smtClean="0"/>
            <a:t>Determine how to practice what you want to improve</a:t>
          </a:r>
        </a:p>
      </dgm:t>
    </dgm:pt>
    <dgm:pt modelId="{EAF575D2-7303-41C5-A017-D030089F3B76}" type="parTrans" cxnId="{E5C53ACF-E6A0-4C9B-8E10-2294B3F2C454}">
      <dgm:prSet/>
      <dgm:spPr/>
      <dgm:t>
        <a:bodyPr/>
        <a:lstStyle/>
        <a:p>
          <a:endParaRPr lang="en-US"/>
        </a:p>
      </dgm:t>
    </dgm:pt>
    <dgm:pt modelId="{BFADCA49-DDBF-4924-8A29-B0559BBEC4C9}" type="sibTrans" cxnId="{E5C53ACF-E6A0-4C9B-8E10-2294B3F2C454}">
      <dgm:prSet/>
      <dgm:spPr/>
      <dgm:t>
        <a:bodyPr/>
        <a:lstStyle/>
        <a:p>
          <a:endParaRPr lang="en-US"/>
        </a:p>
      </dgm:t>
    </dgm:pt>
    <dgm:pt modelId="{7C5141D2-3C61-4D56-BF7A-EDF8F6893C87}">
      <dgm:prSet phldrT="[Text]" custT="1"/>
      <dgm:spPr/>
      <dgm:t>
        <a:bodyPr/>
        <a:lstStyle/>
        <a:p>
          <a:r>
            <a:rPr lang="en-US" sz="2000" b="1" dirty="0" smtClean="0"/>
            <a:t>Self Development Process</a:t>
          </a:r>
          <a:endParaRPr lang="en-US" sz="2000" b="1" dirty="0"/>
        </a:p>
      </dgm:t>
    </dgm:pt>
    <dgm:pt modelId="{B0ABE0B8-BB10-4C9E-BDEF-DDAD571AB777}" type="parTrans" cxnId="{9CCAD3FA-D1F1-4139-B43E-5BC42431049A}">
      <dgm:prSet/>
      <dgm:spPr/>
      <dgm:t>
        <a:bodyPr/>
        <a:lstStyle/>
        <a:p>
          <a:endParaRPr lang="en-US"/>
        </a:p>
      </dgm:t>
    </dgm:pt>
    <dgm:pt modelId="{E4C14D1C-B388-4AF7-B5DA-509AD57A2824}" type="sibTrans" cxnId="{9CCAD3FA-D1F1-4139-B43E-5BC42431049A}">
      <dgm:prSet/>
      <dgm:spPr/>
      <dgm:t>
        <a:bodyPr/>
        <a:lstStyle/>
        <a:p>
          <a:endParaRPr lang="en-US"/>
        </a:p>
      </dgm:t>
    </dgm:pt>
    <dgm:pt modelId="{5117EF71-44AB-4999-BC6D-369795AF168D}" type="pres">
      <dgm:prSet presAssocID="{AF928403-66AB-44F8-8A85-46BD331C3C47}" presName="cycle" presStyleCnt="0">
        <dgm:presLayoutVars>
          <dgm:chMax val="1"/>
          <dgm:dir/>
          <dgm:animLvl val="ctr"/>
          <dgm:resizeHandles val="exact"/>
        </dgm:presLayoutVars>
      </dgm:prSet>
      <dgm:spPr/>
      <dgm:t>
        <a:bodyPr/>
        <a:lstStyle/>
        <a:p>
          <a:endParaRPr lang="en-US"/>
        </a:p>
      </dgm:t>
    </dgm:pt>
    <dgm:pt modelId="{C966F059-121A-4EA9-B3AA-AAF65EE0FADA}" type="pres">
      <dgm:prSet presAssocID="{7C5141D2-3C61-4D56-BF7A-EDF8F6893C87}" presName="centerShape" presStyleLbl="node0" presStyleIdx="0" presStyleCnt="1"/>
      <dgm:spPr/>
      <dgm:t>
        <a:bodyPr/>
        <a:lstStyle/>
        <a:p>
          <a:endParaRPr lang="en-US"/>
        </a:p>
      </dgm:t>
    </dgm:pt>
    <dgm:pt modelId="{8CF8E06E-D23E-47FF-B1B8-DDCA4EFB62DF}" type="pres">
      <dgm:prSet presAssocID="{E30D9BC2-9B4C-445E-8BB9-016984CE6B62}" presName="parTrans" presStyleLbl="bgSibTrans2D1" presStyleIdx="0" presStyleCnt="5"/>
      <dgm:spPr/>
      <dgm:t>
        <a:bodyPr/>
        <a:lstStyle/>
        <a:p>
          <a:endParaRPr lang="en-US"/>
        </a:p>
      </dgm:t>
    </dgm:pt>
    <dgm:pt modelId="{8E1BF412-5062-43F3-8401-4F6ACF04F1D6}" type="pres">
      <dgm:prSet presAssocID="{B042F8F5-054E-4E6C-82AC-82B6231B74C9}" presName="node" presStyleLbl="node1" presStyleIdx="0" presStyleCnt="5">
        <dgm:presLayoutVars>
          <dgm:bulletEnabled val="1"/>
        </dgm:presLayoutVars>
      </dgm:prSet>
      <dgm:spPr/>
      <dgm:t>
        <a:bodyPr/>
        <a:lstStyle/>
        <a:p>
          <a:endParaRPr lang="en-US"/>
        </a:p>
      </dgm:t>
    </dgm:pt>
    <dgm:pt modelId="{BD99492F-214E-49F8-928A-C13830E51025}" type="pres">
      <dgm:prSet presAssocID="{EAF575D2-7303-41C5-A017-D030089F3B76}" presName="parTrans" presStyleLbl="bgSibTrans2D1" presStyleIdx="1" presStyleCnt="5"/>
      <dgm:spPr/>
      <dgm:t>
        <a:bodyPr/>
        <a:lstStyle/>
        <a:p>
          <a:endParaRPr lang="en-US"/>
        </a:p>
      </dgm:t>
    </dgm:pt>
    <dgm:pt modelId="{584477EB-E36B-4CCB-B377-D40EA6EB4B5E}" type="pres">
      <dgm:prSet presAssocID="{1536024D-1BBE-4F91-B1A2-31557560AEDA}" presName="node" presStyleLbl="node1" presStyleIdx="1" presStyleCnt="5">
        <dgm:presLayoutVars>
          <dgm:bulletEnabled val="1"/>
        </dgm:presLayoutVars>
      </dgm:prSet>
      <dgm:spPr/>
      <dgm:t>
        <a:bodyPr/>
        <a:lstStyle/>
        <a:p>
          <a:endParaRPr lang="en-US"/>
        </a:p>
      </dgm:t>
    </dgm:pt>
    <dgm:pt modelId="{4C10840A-758D-4B6A-8976-F2B90A970ADB}" type="pres">
      <dgm:prSet presAssocID="{03AC3DFC-A2F2-471E-AE2B-FD3926F88E19}" presName="parTrans" presStyleLbl="bgSibTrans2D1" presStyleIdx="2" presStyleCnt="5"/>
      <dgm:spPr/>
      <dgm:t>
        <a:bodyPr/>
        <a:lstStyle/>
        <a:p>
          <a:endParaRPr lang="en-US"/>
        </a:p>
      </dgm:t>
    </dgm:pt>
    <dgm:pt modelId="{1940BE58-496A-433B-ADA7-96446D31CC12}" type="pres">
      <dgm:prSet presAssocID="{2AA52F47-6183-48B5-A2A1-CE9B8769AF5C}" presName="node" presStyleLbl="node1" presStyleIdx="2" presStyleCnt="5">
        <dgm:presLayoutVars>
          <dgm:bulletEnabled val="1"/>
        </dgm:presLayoutVars>
      </dgm:prSet>
      <dgm:spPr/>
      <dgm:t>
        <a:bodyPr/>
        <a:lstStyle/>
        <a:p>
          <a:endParaRPr lang="en-US"/>
        </a:p>
      </dgm:t>
    </dgm:pt>
    <dgm:pt modelId="{45786E0D-A2DA-4AE5-9C02-EBED79B47523}" type="pres">
      <dgm:prSet presAssocID="{B3C23E91-5A66-4FC4-9891-4DEFD0F0EC37}" presName="parTrans" presStyleLbl="bgSibTrans2D1" presStyleIdx="3" presStyleCnt="5"/>
      <dgm:spPr/>
      <dgm:t>
        <a:bodyPr/>
        <a:lstStyle/>
        <a:p>
          <a:endParaRPr lang="en-US"/>
        </a:p>
      </dgm:t>
    </dgm:pt>
    <dgm:pt modelId="{9FF79E53-1F8D-41F3-9142-E3277F6FB5C5}" type="pres">
      <dgm:prSet presAssocID="{F6B23CE4-70A1-4627-A064-3E787AF128B6}" presName="node" presStyleLbl="node1" presStyleIdx="3" presStyleCnt="5">
        <dgm:presLayoutVars>
          <dgm:bulletEnabled val="1"/>
        </dgm:presLayoutVars>
      </dgm:prSet>
      <dgm:spPr/>
      <dgm:t>
        <a:bodyPr/>
        <a:lstStyle/>
        <a:p>
          <a:endParaRPr lang="en-US"/>
        </a:p>
      </dgm:t>
    </dgm:pt>
    <dgm:pt modelId="{3CD05DAB-69C0-4396-9CA4-75EEABD6E265}" type="pres">
      <dgm:prSet presAssocID="{C7E3AF03-2521-44C0-8B42-57506397FF1C}" presName="parTrans" presStyleLbl="bgSibTrans2D1" presStyleIdx="4" presStyleCnt="5"/>
      <dgm:spPr/>
      <dgm:t>
        <a:bodyPr/>
        <a:lstStyle/>
        <a:p>
          <a:endParaRPr lang="en-US"/>
        </a:p>
      </dgm:t>
    </dgm:pt>
    <dgm:pt modelId="{BF3925C0-474D-4359-BA87-9CCEF4158806}" type="pres">
      <dgm:prSet presAssocID="{27154227-FEFB-4393-AD0C-9AF7112092F0}" presName="node" presStyleLbl="node1" presStyleIdx="4" presStyleCnt="5">
        <dgm:presLayoutVars>
          <dgm:bulletEnabled val="1"/>
        </dgm:presLayoutVars>
      </dgm:prSet>
      <dgm:spPr/>
      <dgm:t>
        <a:bodyPr/>
        <a:lstStyle/>
        <a:p>
          <a:endParaRPr lang="en-US"/>
        </a:p>
      </dgm:t>
    </dgm:pt>
  </dgm:ptLst>
  <dgm:cxnLst>
    <dgm:cxn modelId="{D9DA914F-6DE2-4006-A9ED-485EC914BB13}" srcId="{7C5141D2-3C61-4D56-BF7A-EDF8F6893C87}" destId="{27154227-FEFB-4393-AD0C-9AF7112092F0}" srcOrd="4" destOrd="0" parTransId="{C7E3AF03-2521-44C0-8B42-57506397FF1C}" sibTransId="{D3C0FE3D-8585-4295-9B4C-2897E8DB4AB5}"/>
    <dgm:cxn modelId="{2504398B-95F5-450A-BED7-6B35E20FF3CB}" srcId="{7C5141D2-3C61-4D56-BF7A-EDF8F6893C87}" destId="{F6B23CE4-70A1-4627-A064-3E787AF128B6}" srcOrd="3" destOrd="0" parTransId="{B3C23E91-5A66-4FC4-9891-4DEFD0F0EC37}" sibTransId="{3EA69BA7-B943-4640-9041-2064D7E673B2}"/>
    <dgm:cxn modelId="{AF304E25-512C-41C2-A170-D6B8B1819433}" type="presOf" srcId="{E30D9BC2-9B4C-445E-8BB9-016984CE6B62}" destId="{8CF8E06E-D23E-47FF-B1B8-DDCA4EFB62DF}" srcOrd="0" destOrd="0" presId="urn:microsoft.com/office/officeart/2005/8/layout/radial4"/>
    <dgm:cxn modelId="{A2435C12-B96F-4393-AEEC-33C3160E6598}" type="presOf" srcId="{C7E3AF03-2521-44C0-8B42-57506397FF1C}" destId="{3CD05DAB-69C0-4396-9CA4-75EEABD6E265}" srcOrd="0" destOrd="0" presId="urn:microsoft.com/office/officeart/2005/8/layout/radial4"/>
    <dgm:cxn modelId="{3B585F13-B5F3-4131-B146-2B7582248856}" type="presOf" srcId="{B3C23E91-5A66-4FC4-9891-4DEFD0F0EC37}" destId="{45786E0D-A2DA-4AE5-9C02-EBED79B47523}" srcOrd="0" destOrd="0" presId="urn:microsoft.com/office/officeart/2005/8/layout/radial4"/>
    <dgm:cxn modelId="{1BF77145-4996-4030-A6BF-91DDC34657AB}" type="presOf" srcId="{AF928403-66AB-44F8-8A85-46BD331C3C47}" destId="{5117EF71-44AB-4999-BC6D-369795AF168D}" srcOrd="0" destOrd="0" presId="urn:microsoft.com/office/officeart/2005/8/layout/radial4"/>
    <dgm:cxn modelId="{9258A0A3-24FD-4E29-B6B2-04D0101F86DD}" srcId="{7C5141D2-3C61-4D56-BF7A-EDF8F6893C87}" destId="{B042F8F5-054E-4E6C-82AC-82B6231B74C9}" srcOrd="0" destOrd="0" parTransId="{E30D9BC2-9B4C-445E-8BB9-016984CE6B62}" sibTransId="{2A39B1AA-41BE-4596-AE3B-68CCED21BF88}"/>
    <dgm:cxn modelId="{308F52FF-E89E-4466-9F56-D626AA257717}" type="presOf" srcId="{7C5141D2-3C61-4D56-BF7A-EDF8F6893C87}" destId="{C966F059-121A-4EA9-B3AA-AAF65EE0FADA}" srcOrd="0" destOrd="0" presId="urn:microsoft.com/office/officeart/2005/8/layout/radial4"/>
    <dgm:cxn modelId="{BFFEE586-9019-4312-BC40-C3334FAF827F}" type="presOf" srcId="{B042F8F5-054E-4E6C-82AC-82B6231B74C9}" destId="{8E1BF412-5062-43F3-8401-4F6ACF04F1D6}" srcOrd="0" destOrd="0" presId="urn:microsoft.com/office/officeart/2005/8/layout/radial4"/>
    <dgm:cxn modelId="{20A7C912-382A-4D55-B7F7-7CF97FD4DA1A}" type="presOf" srcId="{03AC3DFC-A2F2-471E-AE2B-FD3926F88E19}" destId="{4C10840A-758D-4B6A-8976-F2B90A970ADB}" srcOrd="0" destOrd="0" presId="urn:microsoft.com/office/officeart/2005/8/layout/radial4"/>
    <dgm:cxn modelId="{9CCAD3FA-D1F1-4139-B43E-5BC42431049A}" srcId="{AF928403-66AB-44F8-8A85-46BD331C3C47}" destId="{7C5141D2-3C61-4D56-BF7A-EDF8F6893C87}" srcOrd="0" destOrd="0" parTransId="{B0ABE0B8-BB10-4C9E-BDEF-DDAD571AB777}" sibTransId="{E4C14D1C-B388-4AF7-B5DA-509AD57A2824}"/>
    <dgm:cxn modelId="{7E5ED0B4-F096-4901-B2C5-94F13D5885C9}" type="presOf" srcId="{2AA52F47-6183-48B5-A2A1-CE9B8769AF5C}" destId="{1940BE58-496A-433B-ADA7-96446D31CC12}" srcOrd="0" destOrd="0" presId="urn:microsoft.com/office/officeart/2005/8/layout/radial4"/>
    <dgm:cxn modelId="{C9E64BB9-2B97-4A84-874A-9BAF32755B86}" type="presOf" srcId="{F6B23CE4-70A1-4627-A064-3E787AF128B6}" destId="{9FF79E53-1F8D-41F3-9142-E3277F6FB5C5}" srcOrd="0" destOrd="0" presId="urn:microsoft.com/office/officeart/2005/8/layout/radial4"/>
    <dgm:cxn modelId="{3B8195CC-1DC7-41DA-82CB-37F97ADBD009}" type="presOf" srcId="{27154227-FEFB-4393-AD0C-9AF7112092F0}" destId="{BF3925C0-474D-4359-BA87-9CCEF4158806}" srcOrd="0" destOrd="0" presId="urn:microsoft.com/office/officeart/2005/8/layout/radial4"/>
    <dgm:cxn modelId="{E5C53ACF-E6A0-4C9B-8E10-2294B3F2C454}" srcId="{7C5141D2-3C61-4D56-BF7A-EDF8F6893C87}" destId="{1536024D-1BBE-4F91-B1A2-31557560AEDA}" srcOrd="1" destOrd="0" parTransId="{EAF575D2-7303-41C5-A017-D030089F3B76}" sibTransId="{BFADCA49-DDBF-4924-8A29-B0559BBEC4C9}"/>
    <dgm:cxn modelId="{6F6F5180-108F-44F0-AA4E-C604A82ED008}" type="presOf" srcId="{EAF575D2-7303-41C5-A017-D030089F3B76}" destId="{BD99492F-214E-49F8-928A-C13830E51025}" srcOrd="0" destOrd="0" presId="urn:microsoft.com/office/officeart/2005/8/layout/radial4"/>
    <dgm:cxn modelId="{71AAFB79-9C7E-491E-9B45-831D40EE0818}" srcId="{7C5141D2-3C61-4D56-BF7A-EDF8F6893C87}" destId="{2AA52F47-6183-48B5-A2A1-CE9B8769AF5C}" srcOrd="2" destOrd="0" parTransId="{03AC3DFC-A2F2-471E-AE2B-FD3926F88E19}" sibTransId="{188181AE-255B-4C1C-BB12-DDCEA7583E05}"/>
    <dgm:cxn modelId="{F1859769-A4DD-45E7-8A89-82CBB77BE1B0}" type="presOf" srcId="{1536024D-1BBE-4F91-B1A2-31557560AEDA}" destId="{584477EB-E36B-4CCB-B377-D40EA6EB4B5E}" srcOrd="0" destOrd="0" presId="urn:microsoft.com/office/officeart/2005/8/layout/radial4"/>
    <dgm:cxn modelId="{BE8C526E-CA1F-47A5-9584-F7C8ECE51D5B}" type="presParOf" srcId="{5117EF71-44AB-4999-BC6D-369795AF168D}" destId="{C966F059-121A-4EA9-B3AA-AAF65EE0FADA}" srcOrd="0" destOrd="0" presId="urn:microsoft.com/office/officeart/2005/8/layout/radial4"/>
    <dgm:cxn modelId="{5BA1398A-6F2D-4665-AB7D-74BF6181E473}" type="presParOf" srcId="{5117EF71-44AB-4999-BC6D-369795AF168D}" destId="{8CF8E06E-D23E-47FF-B1B8-DDCA4EFB62DF}" srcOrd="1" destOrd="0" presId="urn:microsoft.com/office/officeart/2005/8/layout/radial4"/>
    <dgm:cxn modelId="{DAE9558A-9CE0-4335-B9D7-77BF5DBDB5AF}" type="presParOf" srcId="{5117EF71-44AB-4999-BC6D-369795AF168D}" destId="{8E1BF412-5062-43F3-8401-4F6ACF04F1D6}" srcOrd="2" destOrd="0" presId="urn:microsoft.com/office/officeart/2005/8/layout/radial4"/>
    <dgm:cxn modelId="{D3592ED1-9D4D-4223-A1F8-EE31647BAC35}" type="presParOf" srcId="{5117EF71-44AB-4999-BC6D-369795AF168D}" destId="{BD99492F-214E-49F8-928A-C13830E51025}" srcOrd="3" destOrd="0" presId="urn:microsoft.com/office/officeart/2005/8/layout/radial4"/>
    <dgm:cxn modelId="{C118D755-7427-4F68-AB06-BE3C491F1635}" type="presParOf" srcId="{5117EF71-44AB-4999-BC6D-369795AF168D}" destId="{584477EB-E36B-4CCB-B377-D40EA6EB4B5E}" srcOrd="4" destOrd="0" presId="urn:microsoft.com/office/officeart/2005/8/layout/radial4"/>
    <dgm:cxn modelId="{FD4227F5-B215-427F-81A5-41E62144910A}" type="presParOf" srcId="{5117EF71-44AB-4999-BC6D-369795AF168D}" destId="{4C10840A-758D-4B6A-8976-F2B90A970ADB}" srcOrd="5" destOrd="0" presId="urn:microsoft.com/office/officeart/2005/8/layout/radial4"/>
    <dgm:cxn modelId="{CD924354-2CD1-4460-A379-4BBEF4CBDBEE}" type="presParOf" srcId="{5117EF71-44AB-4999-BC6D-369795AF168D}" destId="{1940BE58-496A-433B-ADA7-96446D31CC12}" srcOrd="6" destOrd="0" presId="urn:microsoft.com/office/officeart/2005/8/layout/radial4"/>
    <dgm:cxn modelId="{0C8E2C4E-9B13-46ED-A627-0A3213ABC50E}" type="presParOf" srcId="{5117EF71-44AB-4999-BC6D-369795AF168D}" destId="{45786E0D-A2DA-4AE5-9C02-EBED79B47523}" srcOrd="7" destOrd="0" presId="urn:microsoft.com/office/officeart/2005/8/layout/radial4"/>
    <dgm:cxn modelId="{FE8A8D70-007A-4AB4-97CA-98BA2DEB3532}" type="presParOf" srcId="{5117EF71-44AB-4999-BC6D-369795AF168D}" destId="{9FF79E53-1F8D-41F3-9142-E3277F6FB5C5}" srcOrd="8" destOrd="0" presId="urn:microsoft.com/office/officeart/2005/8/layout/radial4"/>
    <dgm:cxn modelId="{0EAB459A-C579-41BC-87F5-7DB901304E9F}" type="presParOf" srcId="{5117EF71-44AB-4999-BC6D-369795AF168D}" destId="{3CD05DAB-69C0-4396-9CA4-75EEABD6E265}" srcOrd="9" destOrd="0" presId="urn:microsoft.com/office/officeart/2005/8/layout/radial4"/>
    <dgm:cxn modelId="{A1CABF41-B82E-40A2-8E09-C11F193E8522}" type="presParOf" srcId="{5117EF71-44AB-4999-BC6D-369795AF168D}" destId="{BF3925C0-474D-4359-BA87-9CCEF4158806}"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47C32D-0EC1-4385-9D65-239E77BF634B}">
      <dsp:nvSpPr>
        <dsp:cNvPr id="0" name=""/>
        <dsp:cNvSpPr/>
      </dsp:nvSpPr>
      <dsp:spPr>
        <a:xfrm>
          <a:off x="0" y="402431"/>
          <a:ext cx="2428875" cy="14573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Understand the concepts of the communication factor</a:t>
          </a:r>
          <a:endParaRPr lang="en-US" sz="2200" kern="1200" dirty="0"/>
        </a:p>
      </dsp:txBody>
      <dsp:txXfrm>
        <a:off x="0" y="402431"/>
        <a:ext cx="2428875" cy="1457324"/>
      </dsp:txXfrm>
    </dsp:sp>
    <dsp:sp modelId="{3D5D2541-D1BB-44F0-8228-C3D5DDF0BC6A}">
      <dsp:nvSpPr>
        <dsp:cNvPr id="0" name=""/>
        <dsp:cNvSpPr/>
      </dsp:nvSpPr>
      <dsp:spPr>
        <a:xfrm>
          <a:off x="2671762" y="402431"/>
          <a:ext cx="2428875" cy="14573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Learn how to influence and inspire others</a:t>
          </a:r>
        </a:p>
      </dsp:txBody>
      <dsp:txXfrm>
        <a:off x="2671762" y="402431"/>
        <a:ext cx="2428875" cy="1457324"/>
      </dsp:txXfrm>
    </dsp:sp>
    <dsp:sp modelId="{1540B07F-8D01-446A-9F2F-FB414AC9BC47}">
      <dsp:nvSpPr>
        <dsp:cNvPr id="0" name=""/>
        <dsp:cNvSpPr/>
      </dsp:nvSpPr>
      <dsp:spPr>
        <a:xfrm>
          <a:off x="5343525" y="402431"/>
          <a:ext cx="2428875" cy="14573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Recognize the importance of the self management factor</a:t>
          </a:r>
        </a:p>
      </dsp:txBody>
      <dsp:txXfrm>
        <a:off x="5343525" y="402431"/>
        <a:ext cx="2428875" cy="1457324"/>
      </dsp:txXfrm>
    </dsp:sp>
    <dsp:sp modelId="{61A67E82-DDC4-4D9A-BF65-3F6FB02958C6}">
      <dsp:nvSpPr>
        <dsp:cNvPr id="0" name=""/>
        <dsp:cNvSpPr/>
      </dsp:nvSpPr>
      <dsp:spPr>
        <a:xfrm>
          <a:off x="1335881" y="2102643"/>
          <a:ext cx="2428875" cy="14573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Understand the ideas behind the interpersonal factor</a:t>
          </a:r>
        </a:p>
      </dsp:txBody>
      <dsp:txXfrm>
        <a:off x="1335881" y="2102643"/>
        <a:ext cx="2428875" cy="1457324"/>
      </dsp:txXfrm>
    </dsp:sp>
    <dsp:sp modelId="{E6DD8DEC-90F7-4F02-A8F9-379620DA3C78}">
      <dsp:nvSpPr>
        <dsp:cNvPr id="0" name=""/>
        <dsp:cNvSpPr/>
      </dsp:nvSpPr>
      <dsp:spPr>
        <a:xfrm>
          <a:off x="4007643" y="2102643"/>
          <a:ext cx="2428875" cy="145732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Discover the keys to implementing changes</a:t>
          </a:r>
        </a:p>
      </dsp:txBody>
      <dsp:txXfrm>
        <a:off x="4007643" y="2102643"/>
        <a:ext cx="2428875" cy="14573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CE9C06C-652A-4F4A-92C6-04CECAC937FD}" type="datetimeFigureOut">
              <a:rPr lang="en-US" smtClean="0"/>
              <a:pPr/>
              <a:t>9/28/2018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DB5D0B-1FA8-4A5A-8338-8E0B03F1942A}" type="slidenum">
              <a:rPr lang="en-US" smtClean="0"/>
              <a:pPr/>
              <a:t>‹#›</a:t>
            </a:fld>
            <a:endParaRPr lang="en-US"/>
          </a:p>
        </p:txBody>
      </p:sp>
    </p:spTree>
    <p:extLst>
      <p:ext uri="{BB962C8B-B14F-4D97-AF65-F5344CB8AC3E}">
        <p14:creationId xmlns:p14="http://schemas.microsoft.com/office/powerpoint/2010/main" val="814539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1EF3E4-A4AD-44A1-B5EA-8342E4018A34}" type="datetimeFigureOut">
              <a:rPr lang="en-US" smtClean="0"/>
              <a:pPr/>
              <a:t>9/28/2018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97BD7A-0030-4B93-BA40-5EBB10569131}" type="slidenum">
              <a:rPr lang="en-US" smtClean="0"/>
              <a:pPr/>
              <a:t>‹#›</a:t>
            </a:fld>
            <a:endParaRPr lang="en-US"/>
          </a:p>
        </p:txBody>
      </p:sp>
    </p:spTree>
    <p:extLst>
      <p:ext uri="{BB962C8B-B14F-4D97-AF65-F5344CB8AC3E}">
        <p14:creationId xmlns:p14="http://schemas.microsoft.com/office/powerpoint/2010/main" val="1049984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mother and her daughter were preparing a ham when the little girl asked her mom why she cut the ends off.  They seemed perfectly good to her. The mother replied that it’s the way Grandma had always done it and it’s the way it’s always been, so that was how she cooked a ham as well.  Not satisfied, the little girl kept asking until her mother finally called Grandma.</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It turned out that when the mother was a little girl herself, the only pan grandma had in the house was too small for the typical grocery store ham.  Instead of getting a new pan, grandma had sliced the ends off to make it fit.  Without thinking, the mother had replicated this behavior her entire life, despite not facing the same problem.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Now you may be saying you know a little bit more about how to do your job that this, but what if I told you that this story was actually TRUE and based on world renowned chef Martha Stewart?  Everyone has room to change and room to grow, even in our areas of expertise!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597BD7A-0030-4B93-BA40-5EBB10569131}" type="slidenum">
              <a:rPr lang="en-US" smtClean="0"/>
              <a:pPr/>
              <a:t>2</a:t>
            </a:fld>
            <a:endParaRPr lang="en-US"/>
          </a:p>
        </p:txBody>
      </p:sp>
    </p:spTree>
    <p:extLst>
      <p:ext uri="{BB962C8B-B14F-4D97-AF65-F5344CB8AC3E}">
        <p14:creationId xmlns:p14="http://schemas.microsoft.com/office/powerpoint/2010/main" val="164308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Effective managers are direct about</a:t>
            </a:r>
            <a:r>
              <a:rPr lang="en-US" baseline="0" dirty="0" smtClean="0"/>
              <a:t> what they need.  </a:t>
            </a:r>
            <a:r>
              <a:rPr lang="en-US" dirty="0" smtClean="0"/>
              <a:t>Make your position known, ask for what you want, and hold firm to that position.  Present a logical and compelling case for your position.  It</a:t>
            </a:r>
            <a:r>
              <a:rPr lang="en-US" baseline="0" dirty="0" smtClean="0"/>
              <a:t> is important to keep your message simple to g</a:t>
            </a:r>
            <a:r>
              <a:rPr lang="en-US" dirty="0" smtClean="0"/>
              <a:t>et your ideas heard in a group. Be sure to know who</a:t>
            </a:r>
            <a:r>
              <a:rPr lang="en-US" baseline="0" dirty="0" smtClean="0"/>
              <a:t> your audience is. </a:t>
            </a:r>
            <a:r>
              <a:rPr lang="en-US" dirty="0" smtClean="0"/>
              <a:t>Watch how they react to  your information. Anticipating reactions or positions of other interested people is key in getting to know your audience.  Generate enthusiasm for your idea and win support from others</a:t>
            </a:r>
            <a:r>
              <a:rPr lang="en-US" baseline="0" dirty="0" smtClean="0"/>
              <a:t> while acting with integrity to earn their trust. Finally, try to reach a win-win outcome that everyone is happy with. Remember you are the boss, but you still need your employees.</a:t>
            </a:r>
            <a:endParaRPr lang="en-US" dirty="0"/>
          </a:p>
        </p:txBody>
      </p:sp>
      <p:sp>
        <p:nvSpPr>
          <p:cNvPr id="4" name="Slide Number Placeholder 3"/>
          <p:cNvSpPr>
            <a:spLocks noGrp="1"/>
          </p:cNvSpPr>
          <p:nvPr>
            <p:ph type="sldNum" sz="quarter" idx="10"/>
          </p:nvPr>
        </p:nvSpPr>
        <p:spPr/>
        <p:txBody>
          <a:bodyPr/>
          <a:lstStyle/>
          <a:p>
            <a:fld id="{CBBE0018-183C-452D-B4A8-02A6B7F3044A}" type="slidenum">
              <a:rPr lang="en-US" smtClean="0"/>
              <a:pPr/>
              <a:t>11</a:t>
            </a:fld>
            <a:endParaRPr lang="en-US"/>
          </a:p>
        </p:txBody>
      </p:sp>
    </p:spTree>
    <p:extLst>
      <p:ext uri="{BB962C8B-B14F-4D97-AF65-F5344CB8AC3E}">
        <p14:creationId xmlns:p14="http://schemas.microsoft.com/office/powerpoint/2010/main" val="1309384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Effective coaches, over time, acquire</a:t>
            </a:r>
            <a:r>
              <a:rPr lang="en-US" baseline="0" dirty="0" smtClean="0"/>
              <a:t> </a:t>
            </a:r>
            <a:r>
              <a:rPr lang="en-US" dirty="0" smtClean="0"/>
              <a:t>the skills and attitudes to create a continuing environment that nurtures learning and development.   Do not fall into the coaching trap of wanting to solve others’ problems.  Listen and ask questions in a way that allows people to think for themselves and find their own solutions.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This works best as</a:t>
            </a:r>
            <a:r>
              <a:rPr lang="en-US" baseline="0" dirty="0" smtClean="0"/>
              <a:t> a continual process, not something to think about occasionally as issues arise.  </a:t>
            </a:r>
            <a:r>
              <a:rPr lang="en-US" dirty="0" smtClean="0"/>
              <a:t> </a:t>
            </a:r>
          </a:p>
          <a:p>
            <a:endParaRPr lang="en-US" dirty="0" smtClean="0"/>
          </a:p>
          <a:p>
            <a:r>
              <a:rPr lang="en-US" dirty="0" smtClean="0"/>
              <a:t>It is also very important</a:t>
            </a:r>
            <a:r>
              <a:rPr lang="en-US" baseline="0" dirty="0" smtClean="0"/>
              <a:t> to have a coaching design.  </a:t>
            </a:r>
            <a:r>
              <a:rPr lang="en-US" dirty="0" smtClean="0"/>
              <a:t>A coaching design provides a method for organizing what the person needs to learn in the most conducive way to learn. The skills, the support, and the involvement you will provide the person and team</a:t>
            </a:r>
            <a:r>
              <a:rPr lang="en-US" baseline="0" dirty="0" smtClean="0"/>
              <a:t> are all part of a coaching design as well. See the tool on creating a coaching design. It is appendix C.</a:t>
            </a:r>
          </a:p>
          <a:p>
            <a:endParaRPr lang="en-US" dirty="0" smtClean="0"/>
          </a:p>
        </p:txBody>
      </p:sp>
      <p:sp>
        <p:nvSpPr>
          <p:cNvPr id="4" name="Slide Number Placeholder 3"/>
          <p:cNvSpPr>
            <a:spLocks noGrp="1"/>
          </p:cNvSpPr>
          <p:nvPr>
            <p:ph type="sldNum" sz="quarter" idx="10"/>
          </p:nvPr>
        </p:nvSpPr>
        <p:spPr/>
        <p:txBody>
          <a:bodyPr/>
          <a:lstStyle/>
          <a:p>
            <a:fld id="{CBBE0018-183C-452D-B4A8-02A6B7F3044A}" type="slidenum">
              <a:rPr lang="en-US" smtClean="0"/>
              <a:pPr/>
              <a:t>12</a:t>
            </a:fld>
            <a:endParaRPr lang="en-US"/>
          </a:p>
        </p:txBody>
      </p:sp>
    </p:spTree>
    <p:extLst>
      <p:ext uri="{BB962C8B-B14F-4D97-AF65-F5344CB8AC3E}">
        <p14:creationId xmlns:p14="http://schemas.microsoft.com/office/powerpoint/2010/main" val="2258680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third topic we will examine is the self management factor.  We will define what the self management factor is, talk about how to gain</a:t>
            </a:r>
            <a:r>
              <a:rPr lang="en-US" baseline="0" dirty="0" smtClean="0"/>
              <a:t> the trust of your employees, go over the FIRST method of practicing self development, and finally take an overview look at the self development process. </a:t>
            </a:r>
            <a:endParaRPr lang="en-US" dirty="0"/>
          </a:p>
        </p:txBody>
      </p:sp>
      <p:sp>
        <p:nvSpPr>
          <p:cNvPr id="4" name="Slide Number Placeholder 3"/>
          <p:cNvSpPr>
            <a:spLocks noGrp="1"/>
          </p:cNvSpPr>
          <p:nvPr>
            <p:ph type="sldNum" sz="quarter" idx="10"/>
          </p:nvPr>
        </p:nvSpPr>
        <p:spPr/>
        <p:txBody>
          <a:bodyPr/>
          <a:lstStyle/>
          <a:p>
            <a:fld id="{A597BD7A-0030-4B93-BA40-5EBB10569131}" type="slidenum">
              <a:rPr lang="en-US" smtClean="0"/>
              <a:pPr/>
              <a:t>13</a:t>
            </a:fld>
            <a:endParaRPr lang="en-US"/>
          </a:p>
        </p:txBody>
      </p:sp>
    </p:spTree>
    <p:extLst>
      <p:ext uri="{BB962C8B-B14F-4D97-AF65-F5344CB8AC3E}">
        <p14:creationId xmlns:p14="http://schemas.microsoft.com/office/powerpoint/2010/main" val="3890498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Effective managers</a:t>
            </a:r>
            <a:r>
              <a:rPr lang="en-US" baseline="0" dirty="0" smtClean="0"/>
              <a:t> understand that change must be continuous.  You must be capable of dealing with stress and change if you expect your employees to be able to cope.  You are someone that others want to work with, be inspired by and are willing to follow.  You must be principled, values-driven, and trustworthy.  You must be able adaptable and able to balance the needs of your employees with the needs of your office.  That way your employees will trust you to lead them through change.  Effective managers must excel at self-management, seek feedback from others and learn from their mistakes.  You must pursue continuous learning and the willingness to try new ideas and be an effective change manager.</a:t>
            </a:r>
            <a:endParaRPr lang="en-US" dirty="0"/>
          </a:p>
        </p:txBody>
      </p:sp>
      <p:sp>
        <p:nvSpPr>
          <p:cNvPr id="4" name="Slide Number Placeholder 3"/>
          <p:cNvSpPr>
            <a:spLocks noGrp="1"/>
          </p:cNvSpPr>
          <p:nvPr>
            <p:ph type="sldNum" sz="quarter" idx="10"/>
          </p:nvPr>
        </p:nvSpPr>
        <p:spPr/>
        <p:txBody>
          <a:bodyPr/>
          <a:lstStyle/>
          <a:p>
            <a:fld id="{A1B942C3-4911-4BFC-9124-213B775EE619}" type="slidenum">
              <a:rPr lang="en-US" smtClean="0"/>
              <a:pPr/>
              <a:t>14</a:t>
            </a:fld>
            <a:endParaRPr lang="en-US" dirty="0"/>
          </a:p>
        </p:txBody>
      </p:sp>
    </p:spTree>
    <p:extLst>
      <p:ext uri="{BB962C8B-B14F-4D97-AF65-F5344CB8AC3E}">
        <p14:creationId xmlns:p14="http://schemas.microsoft.com/office/powerpoint/2010/main" val="2989754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Establishing trust with employees takes time.  One of the first steps to understanding people is finding out what motivates them, who they are, what they care about at work, what ideas do they have and what do they need from you.  To</a:t>
            </a:r>
            <a:r>
              <a:rPr lang="en-US" baseline="0" dirty="0" smtClean="0"/>
              <a:t> do this follow these 6 steps:</a:t>
            </a:r>
          </a:p>
          <a:p>
            <a:endParaRPr lang="en-US" baseline="0" dirty="0" smtClean="0"/>
          </a:p>
          <a:p>
            <a:pPr marL="91440" indent="-91440">
              <a:buAutoNum type="arabicPeriod"/>
              <a:defRPr/>
            </a:pPr>
            <a:r>
              <a:rPr lang="en-US" sz="1200" dirty="0" smtClean="0"/>
              <a:t>Meet with new employees individually and face to face</a:t>
            </a:r>
          </a:p>
          <a:p>
            <a:pPr marL="91440" indent="-91440">
              <a:buAutoNum type="arabicPeriod"/>
              <a:defRPr/>
            </a:pPr>
            <a:r>
              <a:rPr lang="en-US" sz="1200" dirty="0" smtClean="0"/>
              <a:t>Ask open ended questions about people’s work.</a:t>
            </a:r>
          </a:p>
          <a:p>
            <a:pPr marL="91440" indent="-91440">
              <a:buAutoNum type="arabicPeriod"/>
              <a:defRPr/>
            </a:pPr>
            <a:r>
              <a:rPr lang="en-US" sz="1200" dirty="0" smtClean="0"/>
              <a:t>Ask what they expect from you.</a:t>
            </a:r>
          </a:p>
          <a:p>
            <a:pPr marL="91440" indent="-91440">
              <a:buAutoNum type="arabicPeriod"/>
              <a:defRPr/>
            </a:pPr>
            <a:r>
              <a:rPr lang="en-US" sz="1200" dirty="0" smtClean="0"/>
              <a:t>Show genuine interest in your employees.</a:t>
            </a:r>
          </a:p>
          <a:p>
            <a:pPr marL="91440" indent="-91440">
              <a:buAutoNum type="arabicPeriod"/>
              <a:defRPr/>
            </a:pPr>
            <a:r>
              <a:rPr lang="en-US" sz="1200" dirty="0" smtClean="0"/>
              <a:t>Regularly follow-up with employees through phone calls, meetings or informal chats at least once a week</a:t>
            </a:r>
          </a:p>
          <a:p>
            <a:pPr marL="91440" indent="-91440">
              <a:buAutoNum type="arabicPeriod"/>
              <a:defRPr/>
            </a:pPr>
            <a:r>
              <a:rPr lang="en-US" sz="1200" dirty="0" smtClean="0"/>
              <a:t>Trust your employees to do what they say and keep their confidences.  Trust builds trust.</a:t>
            </a:r>
          </a:p>
        </p:txBody>
      </p:sp>
      <p:sp>
        <p:nvSpPr>
          <p:cNvPr id="4" name="Slide Number Placeholder 3"/>
          <p:cNvSpPr>
            <a:spLocks noGrp="1"/>
          </p:cNvSpPr>
          <p:nvPr>
            <p:ph type="sldNum" sz="quarter" idx="10"/>
          </p:nvPr>
        </p:nvSpPr>
        <p:spPr/>
        <p:txBody>
          <a:bodyPr/>
          <a:lstStyle/>
          <a:p>
            <a:fld id="{A1B942C3-4911-4BFC-9124-213B775EE619}" type="slidenum">
              <a:rPr lang="en-US" smtClean="0"/>
              <a:pPr/>
              <a:t>15</a:t>
            </a:fld>
            <a:endParaRPr lang="en-US" dirty="0"/>
          </a:p>
        </p:txBody>
      </p:sp>
    </p:spTree>
    <p:extLst>
      <p:ext uri="{BB962C8B-B14F-4D97-AF65-F5344CB8AC3E}">
        <p14:creationId xmlns:p14="http://schemas.microsoft.com/office/powerpoint/2010/main" val="673868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the 5 strategies of FIRST to help drive</a:t>
            </a:r>
            <a:r>
              <a:rPr lang="en-US" baseline="0" dirty="0" smtClean="0"/>
              <a:t> your own continuous development.  Focus on priorities by identifying your own critical issues and goals.  Implement something daily and stretch your comfort zone.  Reflect on what happens by using your daily life experiences to learn.  Seek feedback from others, you can always learn from other’s ideas and perspectives and transfer learning to the next level try to adapt to habits of continuous learning.  </a:t>
            </a:r>
            <a:endParaRPr lang="en-US" dirty="0"/>
          </a:p>
        </p:txBody>
      </p:sp>
      <p:sp>
        <p:nvSpPr>
          <p:cNvPr id="4" name="Slide Number Placeholder 3"/>
          <p:cNvSpPr>
            <a:spLocks noGrp="1"/>
          </p:cNvSpPr>
          <p:nvPr>
            <p:ph type="sldNum" sz="quarter" idx="10"/>
          </p:nvPr>
        </p:nvSpPr>
        <p:spPr/>
        <p:txBody>
          <a:bodyPr/>
          <a:lstStyle/>
          <a:p>
            <a:fld id="{A1B942C3-4911-4BFC-9124-213B775EE619}" type="slidenum">
              <a:rPr lang="en-US" smtClean="0"/>
              <a:pPr/>
              <a:t>16</a:t>
            </a:fld>
            <a:endParaRPr lang="en-US"/>
          </a:p>
        </p:txBody>
      </p:sp>
    </p:spTree>
    <p:extLst>
      <p:ext uri="{BB962C8B-B14F-4D97-AF65-F5344CB8AC3E}">
        <p14:creationId xmlns:p14="http://schemas.microsoft.com/office/powerpoint/2010/main" val="2960724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most effective way to develop yourself is to make it a regular part of your daily discipline.  You are more likely to succeed if you slowly chip away at your development.  It takes your time. Look at your day and determine how can I practice a behavior I want to improve or fine tune.  Be different, get out of your routine.  Don’t stay locked in your comfortable habits, be adaptable.  Be flexible and take advantage of situations as they arise.  Some learning can just happen without planning if you remain open to learning.  At the end of the day reflect back on what you may have learned. Ask yourself what went well and why and look for your difficulties.  Viewing mistakes and failures as learning opportunities builds a foundation of further learning.  Mistakes are only problems if you continue to repeat them or don’t learn from them. See appendix’s A and D for help in the self development process.</a:t>
            </a:r>
          </a:p>
        </p:txBody>
      </p:sp>
      <p:sp>
        <p:nvSpPr>
          <p:cNvPr id="4" name="Slide Number Placeholder 3"/>
          <p:cNvSpPr>
            <a:spLocks noGrp="1"/>
          </p:cNvSpPr>
          <p:nvPr>
            <p:ph type="sldNum" sz="quarter" idx="10"/>
          </p:nvPr>
        </p:nvSpPr>
        <p:spPr/>
        <p:txBody>
          <a:bodyPr/>
          <a:lstStyle/>
          <a:p>
            <a:fld id="{A1B942C3-4911-4BFC-9124-213B775EE619}" type="slidenum">
              <a:rPr lang="en-US" smtClean="0"/>
              <a:pPr/>
              <a:t>17</a:t>
            </a:fld>
            <a:endParaRPr lang="en-US"/>
          </a:p>
        </p:txBody>
      </p:sp>
    </p:spTree>
    <p:extLst>
      <p:ext uri="{BB962C8B-B14F-4D97-AF65-F5344CB8AC3E}">
        <p14:creationId xmlns:p14="http://schemas.microsoft.com/office/powerpoint/2010/main" val="14387912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fourth factor</a:t>
            </a:r>
            <a:r>
              <a:rPr lang="en-US" baseline="0" dirty="0" smtClean="0"/>
              <a:t> that we will discuss is the interpersonal factor.  In this section we will cover topics on building and fostering relationships, managing conflict, and touch on diversity.  </a:t>
            </a:r>
            <a:endParaRPr lang="en-US" dirty="0"/>
          </a:p>
        </p:txBody>
      </p:sp>
      <p:sp>
        <p:nvSpPr>
          <p:cNvPr id="4" name="Slide Number Placeholder 3"/>
          <p:cNvSpPr>
            <a:spLocks noGrp="1"/>
          </p:cNvSpPr>
          <p:nvPr>
            <p:ph type="sldNum" sz="quarter" idx="10"/>
          </p:nvPr>
        </p:nvSpPr>
        <p:spPr/>
        <p:txBody>
          <a:bodyPr/>
          <a:lstStyle/>
          <a:p>
            <a:fld id="{A597BD7A-0030-4B93-BA40-5EBB10569131}" type="slidenum">
              <a:rPr lang="en-US" smtClean="0"/>
              <a:pPr/>
              <a:t>18</a:t>
            </a:fld>
            <a:endParaRPr lang="en-US"/>
          </a:p>
        </p:txBody>
      </p:sp>
    </p:spTree>
    <p:extLst>
      <p:ext uri="{BB962C8B-B14F-4D97-AF65-F5344CB8AC3E}">
        <p14:creationId xmlns:p14="http://schemas.microsoft.com/office/powerpoint/2010/main" val="9953381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4688"/>
            <a:ext cx="4570413" cy="3429000"/>
          </a:xfrm>
        </p:spPr>
      </p:sp>
      <p:sp>
        <p:nvSpPr>
          <p:cNvPr id="3" name="Notes Placeholder 2"/>
          <p:cNvSpPr>
            <a:spLocks noGrp="1"/>
          </p:cNvSpPr>
          <p:nvPr>
            <p:ph type="body" idx="1"/>
          </p:nvPr>
        </p:nvSpPr>
        <p:spPr>
          <a:xfrm>
            <a:off x="686421" y="4047344"/>
            <a:ext cx="5485158" cy="4946754"/>
          </a:xfrm>
        </p:spPr>
        <p:txBody>
          <a:bodyPr/>
          <a:lstStyle/>
          <a:p>
            <a:r>
              <a:rPr lang="en-US" b="1" dirty="0" smtClean="0"/>
              <a:t>In </a:t>
            </a:r>
            <a:r>
              <a:rPr lang="en-US" b="1" dirty="0"/>
              <a:t>order to have better working relationships with others, you need to be able to see yourself as they see you.</a:t>
            </a:r>
            <a:r>
              <a:rPr lang="en-US" dirty="0"/>
              <a:t>  You might want to get some </a:t>
            </a:r>
            <a:r>
              <a:rPr lang="en-US" b="1" u="sng" dirty="0"/>
              <a:t>feedback</a:t>
            </a:r>
            <a:r>
              <a:rPr lang="en-US" dirty="0"/>
              <a:t> on your interpersonal style from someone you work with or another manager.  You can ask someone for their impression of your style and impact in different type of situations such as how you communicate giving directions to someone. </a:t>
            </a:r>
            <a:r>
              <a:rPr lang="en-US" dirty="0" smtClean="0"/>
              <a:t>Ask </a:t>
            </a:r>
            <a:r>
              <a:rPr lang="en-US" dirty="0"/>
              <a:t>others for feedback on the behaviors you are trying to </a:t>
            </a:r>
            <a:r>
              <a:rPr lang="en-US" dirty="0" smtClean="0"/>
              <a:t>change and use</a:t>
            </a:r>
            <a:r>
              <a:rPr lang="en-US" baseline="0" dirty="0" smtClean="0"/>
              <a:t> the feedback evaluation tool</a:t>
            </a:r>
            <a:r>
              <a:rPr lang="en-US" dirty="0" smtClean="0"/>
              <a:t>.  This is Appendix E.</a:t>
            </a:r>
          </a:p>
          <a:p>
            <a:endParaRPr lang="en-US" dirty="0"/>
          </a:p>
          <a:p>
            <a:r>
              <a:rPr lang="en-US" b="1" dirty="0" smtClean="0"/>
              <a:t>Relate </a:t>
            </a:r>
            <a:r>
              <a:rPr lang="en-US" b="1" dirty="0"/>
              <a:t>well to all in the workplace regardless of their background or personality.  </a:t>
            </a:r>
            <a:r>
              <a:rPr lang="en-US" dirty="0"/>
              <a:t>Some are easy to work with while others are not.  Some are more likeable while others are not.  Try focusing on finding things that you can appreciate from everyone. </a:t>
            </a:r>
            <a:r>
              <a:rPr lang="en-US" dirty="0" smtClean="0"/>
              <a:t>You </a:t>
            </a:r>
            <a:r>
              <a:rPr lang="en-US" dirty="0"/>
              <a:t>can try listing 5 positive characteristics about each person and compliment their strengths when appropriate</a:t>
            </a:r>
            <a:r>
              <a:rPr lang="en-US" dirty="0" smtClean="0"/>
              <a:t>.</a:t>
            </a:r>
          </a:p>
          <a:p>
            <a:endParaRPr lang="en-US" dirty="0"/>
          </a:p>
          <a:p>
            <a:r>
              <a:rPr lang="en-US" b="1" dirty="0" smtClean="0"/>
              <a:t>Treat </a:t>
            </a:r>
            <a:r>
              <a:rPr lang="en-US" b="1" dirty="0"/>
              <a:t>people with respect, always.  </a:t>
            </a:r>
            <a:r>
              <a:rPr lang="en-US" dirty="0"/>
              <a:t> This is essential for creating an environment of high moral and productivity</a:t>
            </a:r>
            <a:r>
              <a:rPr lang="en-US" dirty="0" smtClean="0"/>
              <a:t>.</a:t>
            </a:r>
          </a:p>
          <a:p>
            <a:endParaRPr lang="en-US" dirty="0"/>
          </a:p>
          <a:p>
            <a:r>
              <a:rPr lang="en-US" b="1" dirty="0" smtClean="0"/>
              <a:t>During </a:t>
            </a:r>
            <a:r>
              <a:rPr lang="en-US" b="1" dirty="0"/>
              <a:t>heated or difficult time, maintain positive relationships by confronting the problem at-hand, not people</a:t>
            </a:r>
            <a:r>
              <a:rPr lang="en-US" dirty="0"/>
              <a:t>.  Don’t say sharp words or vent but deal with the problem or issue at hand, not the personalities involved.  Allow people to save face.  Give people the benefit of doubt when appropriate.</a:t>
            </a:r>
          </a:p>
          <a:p>
            <a:endParaRPr lang="en-US" dirty="0"/>
          </a:p>
          <a:p>
            <a:endParaRPr lang="en-US" dirty="0"/>
          </a:p>
          <a:p>
            <a:endParaRPr lang="en-US" dirty="0"/>
          </a:p>
          <a:p>
            <a:r>
              <a:rPr lang="en-US" dirty="0"/>
              <a:t/>
            </a:r>
            <a:br>
              <a:rPr lang="en-US" dirty="0"/>
            </a:br>
            <a:endParaRPr lang="en-US" dirty="0"/>
          </a:p>
          <a:p>
            <a:pPr marL="224325" indent="-224325">
              <a:buFont typeface="Wingdings" panose="05000000000000000000" pitchFamily="2" charset="2"/>
              <a:buChar char="Ø"/>
            </a:pPr>
            <a:endParaRPr lang="en-US" dirty="0"/>
          </a:p>
        </p:txBody>
      </p:sp>
      <p:sp>
        <p:nvSpPr>
          <p:cNvPr id="4" name="Slide Number Placeholder 3"/>
          <p:cNvSpPr>
            <a:spLocks noGrp="1"/>
          </p:cNvSpPr>
          <p:nvPr>
            <p:ph type="sldNum" sz="quarter" idx="10"/>
          </p:nvPr>
        </p:nvSpPr>
        <p:spPr/>
        <p:txBody>
          <a:bodyPr/>
          <a:lstStyle/>
          <a:p>
            <a:fld id="{AC68D14C-6F91-405B-A417-240695F0D3EC}" type="slidenum">
              <a:rPr lang="en-US" smtClean="0"/>
              <a:pPr/>
              <a:t>19</a:t>
            </a:fld>
            <a:endParaRPr lang="en-US" dirty="0"/>
          </a:p>
        </p:txBody>
      </p:sp>
    </p:spTree>
    <p:extLst>
      <p:ext uri="{BB962C8B-B14F-4D97-AF65-F5344CB8AC3E}">
        <p14:creationId xmlns:p14="http://schemas.microsoft.com/office/powerpoint/2010/main" val="13053149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200" b="1" i="0" u="none" strike="noStrike" kern="1200" cap="none" spc="0" normalizeH="0" baseline="0" noProof="0" dirty="0" smtClean="0">
                <a:ln>
                  <a:noFill/>
                </a:ln>
                <a:solidFill>
                  <a:prstClr val="black"/>
                </a:solidFill>
                <a:effectLst/>
                <a:uLnTx/>
                <a:uFillTx/>
                <a:latin typeface="+mn-lt"/>
              </a:rPr>
              <a:t>You also want to develop effective working relationships with upper management by knowing what is expected of you and by being viewed as a positive person. </a:t>
            </a:r>
            <a:r>
              <a:rPr kumimoji="0" lang="en-US" sz="1200" b="0" i="0" u="none" strike="noStrike" kern="1200" cap="none" spc="0" normalizeH="0" baseline="0" noProof="0" dirty="0" smtClean="0">
                <a:ln>
                  <a:noFill/>
                </a:ln>
                <a:solidFill>
                  <a:prstClr val="black"/>
                </a:solidFill>
                <a:effectLst/>
                <a:uLnTx/>
                <a:uFillTx/>
                <a:latin typeface="+mn-lt"/>
              </a:rPr>
              <a:t>Managers don’t appreciate someone who argues about everything and prefer positive feedback. </a:t>
            </a:r>
            <a:r>
              <a:rPr kumimoji="0" lang="en-US" sz="1100" b="0" i="0" u="none" strike="noStrike" kern="1200" cap="none" spc="0" normalizeH="0" baseline="0" noProof="0" dirty="0" smtClean="0">
                <a:ln>
                  <a:noFill/>
                </a:ln>
                <a:solidFill>
                  <a:prstClr val="black"/>
                </a:solidFill>
                <a:effectLst/>
                <a:uLnTx/>
                <a:uFillTx/>
                <a:latin typeface="+mn-lt"/>
              </a:rPr>
              <a:t>Also determine what it is that management wants to know about and if the big picture or small details need to be presented.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US" sz="1100" b="0" i="0" u="none" strike="noStrike" kern="1200" cap="none" spc="0" normalizeH="0" baseline="0" noProof="0" dirty="0" smtClean="0">
              <a:ln>
                <a:noFill/>
              </a:ln>
              <a:solidFill>
                <a:prstClr val="black"/>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rPr>
              <a:t>Develop good timing and don’t be abrasive, insensitive, or oblivious.  </a:t>
            </a:r>
            <a:r>
              <a:rPr kumimoji="0" lang="en-US" sz="1200" b="0" i="0" u="none" strike="noStrike" kern="1200" cap="none" spc="0" normalizeH="0" baseline="0" noProof="0" dirty="0" smtClean="0">
                <a:ln>
                  <a:noFill/>
                </a:ln>
                <a:solidFill>
                  <a:prstClr val="black"/>
                </a:solidFill>
                <a:effectLst/>
                <a:uLnTx/>
                <a:uFillTx/>
                <a:latin typeface="+mn-lt"/>
              </a:rPr>
              <a:t>Even if you have the right message, giving it at the wrong time might mean it won’t be well received. By using wrong timing, people who so concerned that they are right and know what is best might come across as abrasive or insensitive.</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US" sz="1100" b="0" i="0" u="none" strike="noStrike" kern="1200" cap="none" spc="0" normalizeH="0" baseline="0" noProof="0" dirty="0" smtClean="0">
              <a:ln>
                <a:noFill/>
              </a:ln>
              <a:solidFill>
                <a:prstClr val="black"/>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rPr>
              <a:t>People will respond more favorably when you are viewed as professional and personal and project warmth, sincerity, and openness. </a:t>
            </a:r>
            <a:r>
              <a:rPr kumimoji="0" lang="en-US" sz="1200" b="0" i="0" u="none" strike="noStrike" kern="1200" cap="none" spc="0" normalizeH="0" baseline="0" noProof="0" dirty="0" smtClean="0">
                <a:ln>
                  <a:noFill/>
                </a:ln>
                <a:solidFill>
                  <a:prstClr val="black"/>
                </a:solidFill>
                <a:effectLst/>
                <a:uLnTx/>
                <a:uFillTx/>
                <a:latin typeface="+mn-lt"/>
              </a:rPr>
              <a:t>Remember courtesy—be quick to greet, stand up/shake hands or use the gestures and protocol appropriate to  their culture to communicate respect and interest.  Listen for information to start a conversation but don’t fire off a lot of questions.  Reveal some information about yourself professionally and possible personally, if appropriate.</a:t>
            </a:r>
            <a:endParaRPr kumimoji="0" lang="en-US" sz="1200" b="1" i="0" u="none" strike="noStrike" kern="1200" cap="none" spc="0" normalizeH="0" baseline="0" noProof="0" dirty="0" smtClean="0">
              <a:ln>
                <a:noFill/>
              </a:ln>
              <a:solidFill>
                <a:prstClr val="black"/>
              </a:solidFill>
              <a:effectLst/>
              <a:uLnTx/>
              <a:uFillTx/>
              <a:latin typeface="+mn-lt"/>
            </a:endParaRPr>
          </a:p>
          <a:p>
            <a:endParaRPr lang="en-US" dirty="0"/>
          </a:p>
        </p:txBody>
      </p:sp>
      <p:sp>
        <p:nvSpPr>
          <p:cNvPr id="4" name="Slide Number Placeholder 3"/>
          <p:cNvSpPr>
            <a:spLocks noGrp="1"/>
          </p:cNvSpPr>
          <p:nvPr>
            <p:ph type="sldNum" sz="quarter" idx="10"/>
          </p:nvPr>
        </p:nvSpPr>
        <p:spPr/>
        <p:txBody>
          <a:bodyPr/>
          <a:lstStyle/>
          <a:p>
            <a:fld id="{A597BD7A-0030-4B93-BA40-5EBB10569131}" type="slidenum">
              <a:rPr lang="en-US" smtClean="0"/>
              <a:pPr/>
              <a:t>20</a:t>
            </a:fld>
            <a:endParaRPr lang="en-US"/>
          </a:p>
        </p:txBody>
      </p:sp>
    </p:spTree>
    <p:extLst>
      <p:ext uri="{BB962C8B-B14F-4D97-AF65-F5344CB8AC3E}">
        <p14:creationId xmlns:p14="http://schemas.microsoft.com/office/powerpoint/2010/main" val="2961778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Learning objectives for this session include…</a:t>
            </a:r>
          </a:p>
          <a:p>
            <a:endParaRPr lang="en-US" dirty="0" smtClean="0"/>
          </a:p>
          <a:p>
            <a:pPr marL="228600" indent="-228600">
              <a:buAutoNum type="arabicPeriod"/>
            </a:pPr>
            <a:r>
              <a:rPr lang="en-US" dirty="0" smtClean="0"/>
              <a:t>Understanding</a:t>
            </a:r>
            <a:r>
              <a:rPr lang="en-US" baseline="0" dirty="0" smtClean="0"/>
              <a:t> the concepts of the communication factor by fostering open communication, speaking with impact, and listening to others</a:t>
            </a:r>
          </a:p>
          <a:p>
            <a:pPr marL="228600" indent="-228600">
              <a:buAutoNum type="arabicPeriod"/>
            </a:pPr>
            <a:r>
              <a:rPr lang="en-US" baseline="0" dirty="0" smtClean="0"/>
              <a:t>Learn how to influence others so you can coach and develop them through the influence factor</a:t>
            </a:r>
          </a:p>
          <a:p>
            <a:pPr marL="228600" indent="-228600">
              <a:buAutoNum type="arabicPeriod"/>
            </a:pPr>
            <a:r>
              <a:rPr lang="en-US" baseline="0" dirty="0" smtClean="0"/>
              <a:t>Recognize the importance of the self management factor and how managers can apply these practices and processes in their office</a:t>
            </a:r>
          </a:p>
          <a:p>
            <a:pPr marL="228600" indent="-228600">
              <a:buAutoNum type="arabicPeriod"/>
            </a:pPr>
            <a:r>
              <a:rPr lang="en-US" baseline="0" dirty="0" smtClean="0"/>
              <a:t>Understand the ideas behind the interpersonal factor such as building relationships, managing conflict, and leveraging diversity</a:t>
            </a:r>
          </a:p>
          <a:p>
            <a:pPr marL="228600" indent="-228600">
              <a:buAutoNum type="arabicPeriod"/>
            </a:pPr>
            <a:r>
              <a:rPr lang="en-US" baseline="0" dirty="0" smtClean="0"/>
              <a:t>Discover the keys to implementing changes for your employees and receive tools to help in this process</a:t>
            </a:r>
            <a:endParaRPr lang="en-US" dirty="0"/>
          </a:p>
        </p:txBody>
      </p:sp>
      <p:sp>
        <p:nvSpPr>
          <p:cNvPr id="4" name="Slide Number Placeholder 3"/>
          <p:cNvSpPr>
            <a:spLocks noGrp="1"/>
          </p:cNvSpPr>
          <p:nvPr>
            <p:ph type="sldNum" sz="quarter" idx="10"/>
          </p:nvPr>
        </p:nvSpPr>
        <p:spPr/>
        <p:txBody>
          <a:bodyPr/>
          <a:lstStyle/>
          <a:p>
            <a:fld id="{A597BD7A-0030-4B93-BA40-5EBB10569131}" type="slidenum">
              <a:rPr lang="en-US" smtClean="0"/>
              <a:pPr/>
              <a:t>3</a:t>
            </a:fld>
            <a:endParaRPr lang="en-US"/>
          </a:p>
        </p:txBody>
      </p:sp>
    </p:spTree>
    <p:extLst>
      <p:ext uri="{BB962C8B-B14F-4D97-AF65-F5344CB8AC3E}">
        <p14:creationId xmlns:p14="http://schemas.microsoft.com/office/powerpoint/2010/main" val="2841624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Disagreements and conflicts are common in the</a:t>
            </a:r>
            <a:r>
              <a:rPr lang="en-US" b="1" baseline="0" dirty="0" smtClean="0"/>
              <a:t> workplace </a:t>
            </a:r>
            <a:r>
              <a:rPr lang="en-US" sz="1200" dirty="0" smtClean="0"/>
              <a:t>in departments because of different experiences, opinions, and perspectives.</a:t>
            </a:r>
            <a:r>
              <a:rPr lang="en-US" sz="1200" baseline="0" dirty="0" smtClean="0"/>
              <a:t>  </a:t>
            </a:r>
            <a:r>
              <a:rPr lang="en-US" dirty="0" smtClean="0"/>
              <a:t>People have different experiences and opinions</a:t>
            </a:r>
            <a:r>
              <a:rPr lang="en-US" baseline="0" dirty="0" smtClean="0"/>
              <a:t> of how to reach a goal or getting a specific project off the ground.  It can surface due to conflicting goals, priorities, interpretations, differing values, and methods.</a:t>
            </a:r>
          </a:p>
          <a:p>
            <a:pPr marL="0" indent="0">
              <a:buNone/>
            </a:pPr>
            <a:endParaRPr lang="en-US" baseline="0" dirty="0" smtClean="0"/>
          </a:p>
          <a:p>
            <a:pPr marL="0" indent="0">
              <a:buNone/>
            </a:pPr>
            <a:r>
              <a:rPr lang="en-US" b="1" baseline="0" dirty="0" smtClean="0"/>
              <a:t>Pick which battles are worth fighting for and when to set aside an agenda for further collaboration and negotiation</a:t>
            </a:r>
            <a:r>
              <a:rPr lang="en-US" b="0" baseline="0" dirty="0" smtClean="0"/>
              <a:t>.  When someone tries to win every argument by championing their own agenda, their overall effectiveness is diminished. </a:t>
            </a:r>
          </a:p>
          <a:p>
            <a:pPr marL="0" indent="0">
              <a:buNone/>
            </a:pPr>
            <a:endParaRPr lang="en-US" b="0" baseline="0" dirty="0" smtClean="0"/>
          </a:p>
          <a:p>
            <a:pPr marL="0" indent="0">
              <a:buNone/>
            </a:pPr>
            <a:r>
              <a:rPr lang="en-US" b="1" baseline="0" dirty="0" smtClean="0"/>
              <a:t>To be effective, the goal should be to avoid a win/lose situation and instead handle any conflict in a productive way to ensure that a stronger working relationship results.</a:t>
            </a:r>
          </a:p>
          <a:p>
            <a:pPr marL="0" indent="0">
              <a:buNone/>
            </a:pPr>
            <a:endParaRPr lang="en-US" b="1" baseline="0" dirty="0" smtClean="0"/>
          </a:p>
          <a:p>
            <a:pPr marL="0" indent="0">
              <a:buNone/>
            </a:pPr>
            <a:r>
              <a:rPr lang="en-US" b="1" baseline="0" dirty="0" smtClean="0"/>
              <a:t>Find out and discuss the underlying reasons/causes for the conflict.  </a:t>
            </a:r>
            <a:r>
              <a:rPr lang="en-US" b="0" baseline="0" dirty="0" smtClean="0"/>
              <a:t>There can be multiple sources for the disagreement or conflict.  The real underlying issues should be uncovered.  </a:t>
            </a:r>
            <a:r>
              <a:rPr lang="en-US" b="1" baseline="0" dirty="0" smtClean="0"/>
              <a:t>Remember to use the talk/ listen process and listen more than talk.  This will help you to switch from a defensive mode to an active listening mode, which will reduce conflict.</a:t>
            </a:r>
          </a:p>
          <a:p>
            <a:pPr marL="0" indent="0">
              <a:buNone/>
            </a:pPr>
            <a:endParaRPr lang="en-US" b="0" baseline="0" dirty="0" smtClean="0"/>
          </a:p>
          <a:p>
            <a:pPr marL="0" indent="0">
              <a:buNone/>
            </a:pPr>
            <a:endParaRPr lang="en-US" b="1" dirty="0"/>
          </a:p>
        </p:txBody>
      </p:sp>
      <p:sp>
        <p:nvSpPr>
          <p:cNvPr id="4" name="Slide Number Placeholder 3"/>
          <p:cNvSpPr>
            <a:spLocks noGrp="1"/>
          </p:cNvSpPr>
          <p:nvPr>
            <p:ph type="sldNum" sz="quarter" idx="10"/>
          </p:nvPr>
        </p:nvSpPr>
        <p:spPr/>
        <p:txBody>
          <a:bodyPr/>
          <a:lstStyle/>
          <a:p>
            <a:fld id="{AC68D14C-6F91-405B-A417-240695F0D3EC}" type="slidenum">
              <a:rPr lang="en-US" smtClean="0"/>
              <a:pPr/>
              <a:t>21</a:t>
            </a:fld>
            <a:endParaRPr lang="en-US" dirty="0"/>
          </a:p>
        </p:txBody>
      </p:sp>
    </p:spTree>
    <p:extLst>
      <p:ext uri="{BB962C8B-B14F-4D97-AF65-F5344CB8AC3E}">
        <p14:creationId xmlns:p14="http://schemas.microsoft.com/office/powerpoint/2010/main" val="42645456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Today, people of different ages, languages, cultures, and educational backgrounds work together.  </a:t>
            </a:r>
            <a:r>
              <a:rPr lang="en-US" b="0" dirty="0" smtClean="0"/>
              <a:t>Managers should appreciates</a:t>
            </a:r>
            <a:r>
              <a:rPr lang="en-US" b="0" baseline="0" dirty="0" smtClean="0"/>
              <a:t> and value those differences between people  and view these differences as assets instead of confusion.  This is difficult and challenging to do but is necessary. </a:t>
            </a:r>
          </a:p>
          <a:p>
            <a:pPr marL="0" indent="0">
              <a:buNone/>
            </a:pPr>
            <a:r>
              <a:rPr lang="en-US" b="1" dirty="0" smtClean="0"/>
              <a:t>Managers should notice and appreciate the differences among the workforce and use the differences to create positive results.  </a:t>
            </a:r>
            <a:r>
              <a:rPr lang="en-US" b="0" dirty="0" smtClean="0"/>
              <a:t>Individuals are different</a:t>
            </a:r>
            <a:r>
              <a:rPr lang="en-US" b="0" baseline="0" dirty="0" smtClean="0"/>
              <a:t> in ways that can benefit the workplace.  Having more perspectives at work can lead to better resolutions and engagement resulting in accomplishing departmental goals. </a:t>
            </a:r>
          </a:p>
          <a:p>
            <a:pPr marL="0" indent="0">
              <a:buNone/>
            </a:pPr>
            <a:endParaRPr lang="en-US" b="0" baseline="0" dirty="0" smtClean="0"/>
          </a:p>
          <a:p>
            <a:pPr marL="0" indent="0">
              <a:buNone/>
            </a:pPr>
            <a:r>
              <a:rPr lang="en-US" b="1" baseline="0" dirty="0" smtClean="0"/>
              <a:t>Supporting an atmosphere where all employees feel safe in asking for help or information will help create a more accepting and respectful environment. </a:t>
            </a:r>
            <a:r>
              <a:rPr lang="en-US" b="0" baseline="0" dirty="0" smtClean="0"/>
              <a:t>You may have to re-emphasize that asking for help is appropriated and valued in your work culture. </a:t>
            </a:r>
            <a:endParaRPr lang="en-US" b="1" baseline="0" dirty="0" smtClean="0"/>
          </a:p>
          <a:p>
            <a:pPr marL="224325" indent="-224325">
              <a:buAutoNum type="arabicPeriod"/>
            </a:pPr>
            <a:endParaRPr lang="en-US" b="0" baseline="0" dirty="0" smtClean="0"/>
          </a:p>
          <a:p>
            <a:pPr marL="0" indent="0">
              <a:buNone/>
            </a:pPr>
            <a:r>
              <a:rPr lang="en-US" b="1" baseline="0" dirty="0" smtClean="0"/>
              <a:t>Privately challenge displays of intolerance from others.  </a:t>
            </a:r>
            <a:r>
              <a:rPr lang="en-US" b="0" baseline="0" dirty="0" smtClean="0"/>
              <a:t>Management should address all acts of intolerance from employees in a private setting.</a:t>
            </a:r>
            <a:endParaRPr lang="en-US" b="1" baseline="0" dirty="0" smtClean="0"/>
          </a:p>
          <a:p>
            <a:pPr marL="224325" indent="-224325">
              <a:buAutoNum type="arabicPeriod"/>
            </a:pPr>
            <a:endParaRPr lang="en-US" b="1" baseline="0" dirty="0" smtClean="0"/>
          </a:p>
          <a:p>
            <a:pPr marL="0" indent="0">
              <a:buNone/>
            </a:pPr>
            <a:r>
              <a:rPr lang="en-US" b="1" baseline="0" dirty="0" smtClean="0"/>
              <a:t>Establishing work relationships with others that are different from you will help you understand their experiences, perspectives, and culture</a:t>
            </a:r>
            <a:r>
              <a:rPr lang="en-US" b="0" baseline="0" dirty="0" smtClean="0"/>
              <a:t>. This will help you learn about the unique contribution and perspectives others have to offer. As an exercise, make a list of your heroes and people you admire (sports, business, politics, etc.) and examine your list for diversity.  This will help you  find out more about your own values and assumptions. </a:t>
            </a:r>
          </a:p>
          <a:p>
            <a:pPr marL="224325" indent="-224325">
              <a:buAutoNum type="arabicPeriod"/>
            </a:pPr>
            <a:endParaRPr lang="en-US" b="1" baseline="0" dirty="0" smtClean="0"/>
          </a:p>
          <a:p>
            <a:pPr marL="224325" indent="-224325">
              <a:buAutoNum type="arabicPeriod"/>
            </a:pPr>
            <a:endParaRPr lang="en-US" b="1" baseline="0" dirty="0" smtClean="0"/>
          </a:p>
        </p:txBody>
      </p:sp>
      <p:sp>
        <p:nvSpPr>
          <p:cNvPr id="4" name="Slide Number Placeholder 3"/>
          <p:cNvSpPr>
            <a:spLocks noGrp="1"/>
          </p:cNvSpPr>
          <p:nvPr>
            <p:ph type="sldNum" sz="quarter" idx="10"/>
          </p:nvPr>
        </p:nvSpPr>
        <p:spPr/>
        <p:txBody>
          <a:bodyPr/>
          <a:lstStyle/>
          <a:p>
            <a:fld id="{AC68D14C-6F91-405B-A417-240695F0D3EC}" type="slidenum">
              <a:rPr lang="en-US" smtClean="0"/>
              <a:pPr/>
              <a:t>22</a:t>
            </a:fld>
            <a:endParaRPr lang="en-US" dirty="0"/>
          </a:p>
        </p:txBody>
      </p:sp>
    </p:spTree>
    <p:extLst>
      <p:ext uri="{BB962C8B-B14F-4D97-AF65-F5344CB8AC3E}">
        <p14:creationId xmlns:p14="http://schemas.microsoft.com/office/powerpoint/2010/main" val="42645456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we have discussed the factors</a:t>
            </a:r>
            <a:r>
              <a:rPr lang="en-US" baseline="0" dirty="0" smtClean="0"/>
              <a:t> of communication, influence, self management, and interpersonal in becoming a successful leader, we are going to talk about how to actually implement changes.</a:t>
            </a:r>
            <a:endParaRPr lang="en-US" dirty="0"/>
          </a:p>
        </p:txBody>
      </p:sp>
      <p:sp>
        <p:nvSpPr>
          <p:cNvPr id="4" name="Slide Number Placeholder 3"/>
          <p:cNvSpPr>
            <a:spLocks noGrp="1"/>
          </p:cNvSpPr>
          <p:nvPr>
            <p:ph type="sldNum" sz="quarter" idx="10"/>
          </p:nvPr>
        </p:nvSpPr>
        <p:spPr/>
        <p:txBody>
          <a:bodyPr/>
          <a:lstStyle/>
          <a:p>
            <a:fld id="{A597BD7A-0030-4B93-BA40-5EBB10569131}" type="slidenum">
              <a:rPr lang="en-US" smtClean="0"/>
              <a:pPr/>
              <a:t>23</a:t>
            </a:fld>
            <a:endParaRPr lang="en-US"/>
          </a:p>
        </p:txBody>
      </p:sp>
    </p:spTree>
    <p:extLst>
      <p:ext uri="{BB962C8B-B14F-4D97-AF65-F5344CB8AC3E}">
        <p14:creationId xmlns:p14="http://schemas.microsoft.com/office/powerpoint/2010/main" val="2550474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 you decide to make a change it is important to hold a meeting to</a:t>
            </a:r>
            <a:r>
              <a:rPr lang="en-US" baseline="0" dirty="0" smtClean="0"/>
              <a:t> discuss that change with your employees or anyone who would be affected by the change.  There are three things you need to be sure to discuss.  Number one, what the change is.  Explain what the changes are and make sure that all the changes you are implementing are reasonable.  Number two, why you are making the change.  Explain either why the change is necessary or why your employees’ commitment to the change is important.  Number three, when the change will go into effect.  Make sure to give everyone adequate notice of the change so they are able to comply. Confirm that they know what they must do to comply with the new standard and consequences for not.</a:t>
            </a:r>
          </a:p>
          <a:p>
            <a:endParaRPr lang="en-US" baseline="0" dirty="0" smtClean="0"/>
          </a:p>
          <a:p>
            <a:r>
              <a:rPr lang="en-US" baseline="0" dirty="0" smtClean="0"/>
              <a:t>Make it a positive meeting focusing on the future, not on the past.</a:t>
            </a:r>
          </a:p>
          <a:p>
            <a:endParaRPr lang="en-US" baseline="0" dirty="0" smtClean="0"/>
          </a:p>
          <a:p>
            <a:r>
              <a:rPr lang="en-US" baseline="0" dirty="0" smtClean="0"/>
              <a:t>When in doubt, Follow the CHECKLIST!!!!  This is Appendix F.</a:t>
            </a:r>
          </a:p>
        </p:txBody>
      </p:sp>
      <p:sp>
        <p:nvSpPr>
          <p:cNvPr id="4" name="Slide Number Placeholder 3"/>
          <p:cNvSpPr>
            <a:spLocks noGrp="1"/>
          </p:cNvSpPr>
          <p:nvPr>
            <p:ph type="sldNum" sz="quarter" idx="10"/>
          </p:nvPr>
        </p:nvSpPr>
        <p:spPr/>
        <p:txBody>
          <a:bodyPr/>
          <a:lstStyle/>
          <a:p>
            <a:fld id="{A597BD7A-0030-4B93-BA40-5EBB10569131}" type="slidenum">
              <a:rPr lang="en-US" smtClean="0"/>
              <a:pPr/>
              <a:t>24</a:t>
            </a:fld>
            <a:endParaRPr lang="en-US"/>
          </a:p>
        </p:txBody>
      </p:sp>
    </p:spTree>
    <p:extLst>
      <p:ext uri="{BB962C8B-B14F-4D97-AF65-F5344CB8AC3E}">
        <p14:creationId xmlns:p14="http://schemas.microsoft.com/office/powerpoint/2010/main" val="19682935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you have the tools,</a:t>
            </a:r>
            <a:r>
              <a:rPr lang="en-US" baseline="0" dirty="0" smtClean="0"/>
              <a:t> it’s a new day.  Let’s get to work!</a:t>
            </a:r>
            <a:endParaRPr lang="en-US" dirty="0"/>
          </a:p>
        </p:txBody>
      </p:sp>
      <p:sp>
        <p:nvSpPr>
          <p:cNvPr id="4" name="Slide Number Placeholder 3"/>
          <p:cNvSpPr>
            <a:spLocks noGrp="1"/>
          </p:cNvSpPr>
          <p:nvPr>
            <p:ph type="sldNum" sz="quarter" idx="10"/>
          </p:nvPr>
        </p:nvSpPr>
        <p:spPr/>
        <p:txBody>
          <a:bodyPr/>
          <a:lstStyle/>
          <a:p>
            <a:fld id="{A597BD7A-0030-4B93-BA40-5EBB10569131}" type="slidenum">
              <a:rPr lang="en-US" smtClean="0"/>
              <a:pPr/>
              <a:t>25</a:t>
            </a:fld>
            <a:endParaRPr lang="en-US"/>
          </a:p>
        </p:txBody>
      </p:sp>
    </p:spTree>
    <p:extLst>
      <p:ext uri="{BB962C8B-B14F-4D97-AF65-F5344CB8AC3E}">
        <p14:creationId xmlns:p14="http://schemas.microsoft.com/office/powerpoint/2010/main" val="3405751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us first discuss the communication</a:t>
            </a:r>
            <a:r>
              <a:rPr lang="en-US" baseline="0" dirty="0" smtClean="0"/>
              <a:t> factor for becoming a successful manager.  In this section we will take a close look at how to foster open communication, how to speak with impact, and the importance of listening to others.</a:t>
            </a:r>
            <a:endParaRPr lang="en-US" dirty="0"/>
          </a:p>
        </p:txBody>
      </p:sp>
      <p:sp>
        <p:nvSpPr>
          <p:cNvPr id="4" name="Slide Number Placeholder 3"/>
          <p:cNvSpPr>
            <a:spLocks noGrp="1"/>
          </p:cNvSpPr>
          <p:nvPr>
            <p:ph type="sldNum" sz="quarter" idx="10"/>
          </p:nvPr>
        </p:nvSpPr>
        <p:spPr/>
        <p:txBody>
          <a:bodyPr/>
          <a:lstStyle/>
          <a:p>
            <a:fld id="{A597BD7A-0030-4B93-BA40-5EBB10569131}" type="slidenum">
              <a:rPr lang="en-US" smtClean="0"/>
              <a:pPr/>
              <a:t>4</a:t>
            </a:fld>
            <a:endParaRPr lang="en-US"/>
          </a:p>
        </p:txBody>
      </p:sp>
    </p:spTree>
    <p:extLst>
      <p:ext uri="{BB962C8B-B14F-4D97-AF65-F5344CB8AC3E}">
        <p14:creationId xmlns:p14="http://schemas.microsoft.com/office/powerpoint/2010/main" val="537874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In</a:t>
            </a:r>
            <a:r>
              <a:rPr lang="en-US" baseline="0" dirty="0" smtClean="0"/>
              <a:t> order to foster open communication, it is important to establish a process for the open exchange of information and viewpoints.  As a manager, you must be able to interact with people openly and directly about both positive and negative news. Be consistent with the details of all the information you are sharing as well so that people are not skeptical about your ability to interact openly with them.  </a:t>
            </a:r>
          </a:p>
          <a:p>
            <a:endParaRPr lang="en-US" baseline="0" dirty="0" smtClean="0"/>
          </a:p>
          <a:p>
            <a:pPr>
              <a:buFont typeface="Arial" pitchFamily="34" charset="0"/>
              <a:buNone/>
            </a:pPr>
            <a:r>
              <a:rPr lang="en-US" baseline="0" dirty="0" smtClean="0"/>
              <a:t>The talk/listen process is a process composed of four parts: talking, listening, exploring, and solving.  Unfortunately, most people usually do not listen long enough and rush from exploring a problem or situation to solving it.  Listening and exploring is much more efficient than talking and solving because it allows you to address the root issues, identify and deal with important concerns or barriers, and find solutions people are committed to so the issue doesn’t have to be revisited.  There is a handout on the talk/listen process in your tool box.  It is appendix B.</a:t>
            </a:r>
          </a:p>
          <a:p>
            <a:pPr>
              <a:buFont typeface="Arial" pitchFamily="34" charset="0"/>
              <a:buChar char="•"/>
            </a:pPr>
            <a:endParaRPr lang="en-US" baseline="0" dirty="0" smtClean="0"/>
          </a:p>
          <a:p>
            <a:pPr>
              <a:buFont typeface="Arial" pitchFamily="34" charset="0"/>
              <a:buNone/>
            </a:pPr>
            <a:r>
              <a:rPr lang="en-US" baseline="0" dirty="0" smtClean="0"/>
              <a:t>Expressing yourself without using intimidation is key in fostering open communication. </a:t>
            </a:r>
            <a:r>
              <a:rPr lang="en-US" b="1" dirty="0" smtClean="0">
                <a:solidFill>
                  <a:srgbClr val="FF0000"/>
                </a:solidFill>
              </a:rPr>
              <a:t>In order to be more open, consider watching your voice, expression, and posture as these can exude intimidation or openness</a:t>
            </a:r>
            <a:r>
              <a:rPr lang="en-US" baseline="0" dirty="0" smtClean="0"/>
              <a:t>. You may come across as intimidating even if you don’t mean to be.  </a:t>
            </a:r>
          </a:p>
          <a:p>
            <a:pPr>
              <a:buFont typeface="Arial" pitchFamily="34" charset="0"/>
              <a:buNone/>
            </a:pPr>
            <a:endParaRPr lang="en-US" baseline="0" dirty="0" smtClean="0"/>
          </a:p>
          <a:p>
            <a:pPr>
              <a:buFont typeface="Arial" pitchFamily="34" charset="0"/>
              <a:buNone/>
            </a:pPr>
            <a:r>
              <a:rPr lang="en-US" baseline="0" dirty="0" smtClean="0"/>
              <a:t>To foster open communication you also need to proactively share information.  The key here is to be proactive.  Identify any communication obstacles that may come up and determine the best way to share information with your staff.  Make a list of everyone who should receive the information so that no one is left out of the loop.  And also ensure that any major change has a communication plan.  This way everyone will be on the same page.</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A597BD7A-0030-4B93-BA40-5EBB10569131}" type="slidenum">
              <a:rPr lang="en-US" smtClean="0"/>
              <a:pPr/>
              <a:t>5</a:t>
            </a:fld>
            <a:endParaRPr lang="en-US"/>
          </a:p>
        </p:txBody>
      </p:sp>
    </p:spTree>
    <p:extLst>
      <p:ext uri="{BB962C8B-B14F-4D97-AF65-F5344CB8AC3E}">
        <p14:creationId xmlns:p14="http://schemas.microsoft.com/office/powerpoint/2010/main" val="291694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t>When communicating</a:t>
            </a:r>
            <a:r>
              <a:rPr lang="en-US" baseline="0" dirty="0" smtClean="0"/>
              <a:t> with your employees, or anyone for that matter, it is incredibly important to speak with impact.  This can be broken down into three easy pieces.</a:t>
            </a:r>
          </a:p>
          <a:p>
            <a:pPr>
              <a:buFont typeface="Arial" pitchFamily="34" charset="0"/>
              <a:buNone/>
            </a:pPr>
            <a:endParaRPr lang="en-US" baseline="0" dirty="0" smtClean="0"/>
          </a:p>
          <a:p>
            <a:pPr>
              <a:buFont typeface="Arial" pitchFamily="34" charset="0"/>
              <a:buNone/>
            </a:pPr>
            <a:r>
              <a:rPr lang="en-US" baseline="0" dirty="0" smtClean="0"/>
              <a:t>First, you must speak with enthusiasm and expressiveness.  This does not mean that you have to jump around or be a cheerleader.  You just need to let your natural enthusiasm and commitment to the message show.  Your employees with be able to tell if you are not being genuine.</a:t>
            </a:r>
            <a:r>
              <a:rPr lang="en-US" dirty="0" smtClean="0"/>
              <a:t> </a:t>
            </a:r>
          </a:p>
          <a:p>
            <a:pPr>
              <a:buFont typeface="Arial" pitchFamily="34" charset="0"/>
              <a:buNone/>
            </a:pPr>
            <a:endParaRPr lang="en-US" baseline="0" dirty="0" smtClean="0"/>
          </a:p>
          <a:p>
            <a:pPr>
              <a:buFont typeface="Arial" pitchFamily="34" charset="0"/>
              <a:buNone/>
            </a:pPr>
            <a:r>
              <a:rPr lang="en-US" baseline="0" dirty="0" smtClean="0"/>
              <a:t>Second, you need to speak clearly and concisely.  Make sure you know you understand what you are trying to convey.  Use short, simple sentences so your message is clear.  Ensure that you staying focused and on track when communicating.  Also, tailor the content of your message to your audience and adapt the level of detail to meet their needs. </a:t>
            </a:r>
          </a:p>
          <a:p>
            <a:pPr>
              <a:buFont typeface="Arial" pitchFamily="34" charset="0"/>
              <a:buChar char="•"/>
            </a:pPr>
            <a:endParaRPr lang="en-US" baseline="0" dirty="0" smtClean="0"/>
          </a:p>
          <a:p>
            <a:pPr>
              <a:buFont typeface="Arial" pitchFamily="34" charset="0"/>
              <a:buNone/>
            </a:pPr>
            <a:r>
              <a:rPr lang="en-US" baseline="0" dirty="0" smtClean="0"/>
              <a:t>Third, get your point across.  Condense your message to the main points that you need to get across rather than clouding the message with unnecessary details. Ask listeners for their reactions.  This way you can be sure that they got the message you were trying to send.  If their reactions are not satisfactory, you can try a different approach to speak with more impact.  </a:t>
            </a:r>
          </a:p>
          <a:p>
            <a:pPr>
              <a:buFont typeface="Arial" pitchFamily="34" charset="0"/>
              <a:buNone/>
            </a:pPr>
            <a:endParaRPr lang="en-US" baseline="0" dirty="0" smtClean="0"/>
          </a:p>
          <a:p>
            <a:pPr>
              <a:buFont typeface="Arial" pitchFamily="34" charset="0"/>
              <a:buNone/>
            </a:pPr>
            <a:endParaRPr lang="en-US" baseline="0" dirty="0" smtClean="0"/>
          </a:p>
          <a:p>
            <a:pPr>
              <a:buFont typeface="Arial" pitchFamily="34" charset="0"/>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597BD7A-0030-4B93-BA40-5EBB10569131}" type="slidenum">
              <a:rPr lang="en-US" smtClean="0"/>
              <a:pPr/>
              <a:t>6</a:t>
            </a:fld>
            <a:endParaRPr lang="en-US"/>
          </a:p>
        </p:txBody>
      </p:sp>
    </p:spTree>
    <p:extLst>
      <p:ext uri="{BB962C8B-B14F-4D97-AF65-F5344CB8AC3E}">
        <p14:creationId xmlns:p14="http://schemas.microsoft.com/office/powerpoint/2010/main" val="350306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listening to others, it is important to demonstrate that you genuinely want to know what they have to share. Try to understand where the other party is coming from.  This may require you to put your own views on hold for a bit.  It will let your team know that you care and have their interests in mind, which in turn will create trust and respect.  </a:t>
            </a:r>
          </a:p>
          <a:p>
            <a:endParaRPr lang="en-US" baseline="0" dirty="0" smtClean="0"/>
          </a:p>
          <a:p>
            <a:r>
              <a:rPr lang="en-US" baseline="0" dirty="0" smtClean="0"/>
              <a:t>Be sure to listen willingly when your staff has work concerns.  When there is change, people all most always have concerns.  As a manager, it is your job to run your office.  Part of that it taking care of your employees and any concerns that they might have.</a:t>
            </a:r>
          </a:p>
          <a:p>
            <a:endParaRPr lang="en-US" baseline="0" dirty="0" smtClean="0"/>
          </a:p>
          <a:p>
            <a:r>
              <a:rPr lang="en-US" baseline="0" dirty="0" smtClean="0"/>
              <a:t>Effective leaders are not afraid to listen to their employees at all levels.  You never know where the next big idea is going to come from, so it is important to listen to the ideas, thoughts, and feelings of others.  </a:t>
            </a:r>
          </a:p>
          <a:p>
            <a:endParaRPr lang="en-US" baseline="0" dirty="0" smtClean="0"/>
          </a:p>
          <a:p>
            <a:r>
              <a:rPr lang="en-US" baseline="0" dirty="0" smtClean="0"/>
              <a:t>Paraphrasing, reflecting, and summarizing are all ways that you can let the speaker know you have been listening and can ensure that you have heard the intended message correctly.  Paraphrasing is briefing restating what the other person has said, focusing on the content.  Reflecting is short statements that repeat the speakers emotions or feelings.  Summarizing is briefly restating both the content and the feelings.  Use paraphrasing for when you need to show you understood the content, reflecting when you need to show you understood the emotion, and summarizing when you need to show that you understood both the content and the emotion.</a:t>
            </a:r>
            <a:endParaRPr lang="en-US" dirty="0"/>
          </a:p>
        </p:txBody>
      </p:sp>
      <p:sp>
        <p:nvSpPr>
          <p:cNvPr id="4" name="Slide Number Placeholder 3"/>
          <p:cNvSpPr>
            <a:spLocks noGrp="1"/>
          </p:cNvSpPr>
          <p:nvPr>
            <p:ph type="sldNum" sz="quarter" idx="10"/>
          </p:nvPr>
        </p:nvSpPr>
        <p:spPr/>
        <p:txBody>
          <a:bodyPr/>
          <a:lstStyle/>
          <a:p>
            <a:fld id="{A597BD7A-0030-4B93-BA40-5EBB10569131}" type="slidenum">
              <a:rPr lang="en-US" smtClean="0"/>
              <a:pPr/>
              <a:t>7</a:t>
            </a:fld>
            <a:endParaRPr lang="en-US"/>
          </a:p>
        </p:txBody>
      </p:sp>
    </p:spTree>
    <p:extLst>
      <p:ext uri="{BB962C8B-B14F-4D97-AF65-F5344CB8AC3E}">
        <p14:creationId xmlns:p14="http://schemas.microsoft.com/office/powerpoint/2010/main" val="1182478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Moving on, we are know</a:t>
            </a:r>
            <a:r>
              <a:rPr lang="en-US" baseline="0" dirty="0" smtClean="0"/>
              <a:t> going to discuss the influence factor, which has many facets of its own.  We will discuss the importance of inspiring your employees, what it means to influence your employees, and clarifying what coaching and development really is.</a:t>
            </a:r>
            <a:endParaRPr lang="en-US" dirty="0"/>
          </a:p>
        </p:txBody>
      </p:sp>
      <p:sp>
        <p:nvSpPr>
          <p:cNvPr id="4" name="Slide Number Placeholder 3"/>
          <p:cNvSpPr>
            <a:spLocks noGrp="1"/>
          </p:cNvSpPr>
          <p:nvPr>
            <p:ph type="sldNum" sz="quarter" idx="10"/>
          </p:nvPr>
        </p:nvSpPr>
        <p:spPr/>
        <p:txBody>
          <a:bodyPr/>
          <a:lstStyle/>
          <a:p>
            <a:fld id="{A597BD7A-0030-4B93-BA40-5EBB10569131}" type="slidenum">
              <a:rPr lang="en-US" smtClean="0"/>
              <a:pPr/>
              <a:t>8</a:t>
            </a:fld>
            <a:endParaRPr lang="en-US"/>
          </a:p>
        </p:txBody>
      </p:sp>
    </p:spTree>
    <p:extLst>
      <p:ext uri="{BB962C8B-B14F-4D97-AF65-F5344CB8AC3E}">
        <p14:creationId xmlns:p14="http://schemas.microsoft.com/office/powerpoint/2010/main" val="602963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It is important</a:t>
            </a:r>
            <a:r>
              <a:rPr lang="en-US" baseline="0" dirty="0" smtClean="0"/>
              <a:t> to create a vision aligned with the county’s mission. A g</a:t>
            </a:r>
            <a:r>
              <a:rPr lang="en-US" dirty="0" smtClean="0"/>
              <a:t>ood vision statement</a:t>
            </a:r>
            <a:r>
              <a:rPr lang="en-US" baseline="0" dirty="0" smtClean="0"/>
              <a:t> can</a:t>
            </a:r>
            <a:r>
              <a:rPr lang="en-US" dirty="0" smtClean="0"/>
              <a:t> bridge the gap between the department’s mission and the department’s accountabilities.  </a:t>
            </a:r>
          </a:p>
          <a:p>
            <a:endParaRPr lang="en-US" dirty="0" smtClean="0"/>
          </a:p>
          <a:p>
            <a:r>
              <a:rPr lang="en-US" dirty="0" smtClean="0"/>
              <a:t>Communicate a clear</a:t>
            </a:r>
            <a:r>
              <a:rPr lang="en-US" baseline="0" dirty="0" smtClean="0"/>
              <a:t> vision and direction to your team.  </a:t>
            </a:r>
            <a:r>
              <a:rPr lang="en-US" dirty="0" smtClean="0"/>
              <a:t>A team’s vision becomes reality when people have a clear idea of what is expected daily and over a long term.</a:t>
            </a:r>
            <a:r>
              <a:rPr lang="en-US" baseline="0" dirty="0" smtClean="0"/>
              <a:t>  </a:t>
            </a:r>
          </a:p>
          <a:p>
            <a:endParaRPr lang="en-US" dirty="0" smtClean="0"/>
          </a:p>
          <a:p>
            <a:r>
              <a:rPr lang="en-US" dirty="0" smtClean="0"/>
              <a:t>Impart </a:t>
            </a:r>
            <a:r>
              <a:rPr lang="en-US" baseline="0" dirty="0" smtClean="0"/>
              <a:t>a sense of energy, ownership, and personal commitment to projects or regular office tasks as well as allowing employees to define their own new opportunities.  An inspiring manager often creates employees who want to improve themselves.  </a:t>
            </a:r>
          </a:p>
          <a:p>
            <a:endParaRPr lang="en-US" baseline="0" dirty="0" smtClean="0"/>
          </a:p>
          <a:p>
            <a:r>
              <a:rPr lang="en-US" baseline="0" dirty="0" smtClean="0"/>
              <a:t>It is very important to inspire action without relying solely on your authority as a manager though.  Inspiration is much more effective when it is coming from a manager employees trust and believe in rather than from a manager who forces action.</a:t>
            </a:r>
            <a:endParaRPr lang="en-US" dirty="0" smtClean="0"/>
          </a:p>
          <a:p>
            <a:endParaRPr lang="en-US" dirty="0"/>
          </a:p>
        </p:txBody>
      </p:sp>
      <p:sp>
        <p:nvSpPr>
          <p:cNvPr id="4" name="Slide Number Placeholder 3"/>
          <p:cNvSpPr>
            <a:spLocks noGrp="1"/>
          </p:cNvSpPr>
          <p:nvPr>
            <p:ph type="sldNum" sz="quarter" idx="10"/>
          </p:nvPr>
        </p:nvSpPr>
        <p:spPr/>
        <p:txBody>
          <a:bodyPr/>
          <a:lstStyle/>
          <a:p>
            <a:fld id="{CBBE0018-183C-452D-B4A8-02A6B7F3044A}" type="slidenum">
              <a:rPr lang="en-US" smtClean="0"/>
              <a:pPr/>
              <a:t>9</a:t>
            </a:fld>
            <a:endParaRPr lang="en-US"/>
          </a:p>
        </p:txBody>
      </p:sp>
    </p:spTree>
    <p:extLst>
      <p:ext uri="{BB962C8B-B14F-4D97-AF65-F5344CB8AC3E}">
        <p14:creationId xmlns:p14="http://schemas.microsoft.com/office/powerpoint/2010/main" val="3325899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none" dirty="0" smtClean="0"/>
              <a:t>One of he hallmarks of effective leaders is their ability to inspire employees to improve their performance.  Work on improving</a:t>
            </a:r>
            <a:r>
              <a:rPr lang="en-US" u="none" baseline="0" dirty="0" smtClean="0"/>
              <a:t> your own performance so your employees have a model to follow.   Model the way by leading discussions so your employees know how to improve.  </a:t>
            </a:r>
            <a:r>
              <a:rPr lang="en-US" u="none" dirty="0" smtClean="0"/>
              <a:t>Promote high standards of performance and reward those standards. Trust others people’s judgment, recognizing that the best decisions are not always made at the top. </a:t>
            </a:r>
            <a:r>
              <a:rPr lang="en-US" sz="1200" u="none" dirty="0" smtClean="0"/>
              <a:t>O</a:t>
            </a:r>
            <a:r>
              <a:rPr lang="en-US" sz="1200" dirty="0" smtClean="0"/>
              <a:t>ften those closest to problems can come up with ideas for the best solutions, but may need help with knowledge and skills.    </a:t>
            </a:r>
          </a:p>
          <a:p>
            <a:r>
              <a:rPr lang="en-US" u="none" dirty="0" smtClean="0"/>
              <a:t>Create an environment that encourages others to do their best.  </a:t>
            </a:r>
            <a:endParaRPr lang="en-US" u="none" dirty="0"/>
          </a:p>
        </p:txBody>
      </p:sp>
      <p:sp>
        <p:nvSpPr>
          <p:cNvPr id="4" name="Slide Number Placeholder 3"/>
          <p:cNvSpPr>
            <a:spLocks noGrp="1"/>
          </p:cNvSpPr>
          <p:nvPr>
            <p:ph type="sldNum" sz="quarter" idx="10"/>
          </p:nvPr>
        </p:nvSpPr>
        <p:spPr/>
        <p:txBody>
          <a:bodyPr/>
          <a:lstStyle/>
          <a:p>
            <a:fld id="{CBBE0018-183C-452D-B4A8-02A6B7F3044A}" type="slidenum">
              <a:rPr lang="en-US" smtClean="0"/>
              <a:pPr/>
              <a:t>10</a:t>
            </a:fld>
            <a:endParaRPr lang="en-US"/>
          </a:p>
        </p:txBody>
      </p:sp>
    </p:spTree>
    <p:extLst>
      <p:ext uri="{BB962C8B-B14F-4D97-AF65-F5344CB8AC3E}">
        <p14:creationId xmlns:p14="http://schemas.microsoft.com/office/powerpoint/2010/main" val="1284947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32CBF8-64BB-4DE0-9DF2-5F363DD371BA}" type="datetimeFigureOut">
              <a:rPr lang="en-US" smtClean="0"/>
              <a:pPr/>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81264-675C-4D41-A74B-8B9F96F2BB05}" type="slidenum">
              <a:rPr lang="en-US" smtClean="0"/>
              <a:pPr/>
              <a:t>‹#›</a:t>
            </a:fld>
            <a:endParaRPr lang="en-US"/>
          </a:p>
        </p:txBody>
      </p:sp>
    </p:spTree>
    <p:extLst>
      <p:ext uri="{BB962C8B-B14F-4D97-AF65-F5344CB8AC3E}">
        <p14:creationId xmlns:p14="http://schemas.microsoft.com/office/powerpoint/2010/main" val="3548219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32CBF8-64BB-4DE0-9DF2-5F363DD371BA}" type="datetimeFigureOut">
              <a:rPr lang="en-US" smtClean="0"/>
              <a:pPr/>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81264-675C-4D41-A74B-8B9F96F2BB05}" type="slidenum">
              <a:rPr lang="en-US" smtClean="0"/>
              <a:pPr/>
              <a:t>‹#›</a:t>
            </a:fld>
            <a:endParaRPr lang="en-US"/>
          </a:p>
        </p:txBody>
      </p:sp>
    </p:spTree>
    <p:extLst>
      <p:ext uri="{BB962C8B-B14F-4D97-AF65-F5344CB8AC3E}">
        <p14:creationId xmlns:p14="http://schemas.microsoft.com/office/powerpoint/2010/main" val="2193985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32CBF8-64BB-4DE0-9DF2-5F363DD371BA}" type="datetimeFigureOut">
              <a:rPr lang="en-US" smtClean="0"/>
              <a:pPr/>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81264-675C-4D41-A74B-8B9F96F2BB05}" type="slidenum">
              <a:rPr lang="en-US" smtClean="0"/>
              <a:pPr/>
              <a:t>‹#›</a:t>
            </a:fld>
            <a:endParaRPr lang="en-US"/>
          </a:p>
        </p:txBody>
      </p:sp>
    </p:spTree>
    <p:extLst>
      <p:ext uri="{BB962C8B-B14F-4D97-AF65-F5344CB8AC3E}">
        <p14:creationId xmlns:p14="http://schemas.microsoft.com/office/powerpoint/2010/main" val="13881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32CBF8-64BB-4DE0-9DF2-5F363DD371BA}" type="datetimeFigureOut">
              <a:rPr lang="en-US" smtClean="0"/>
              <a:pPr/>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81264-675C-4D41-A74B-8B9F96F2BB05}" type="slidenum">
              <a:rPr lang="en-US" smtClean="0"/>
              <a:pPr/>
              <a:t>‹#›</a:t>
            </a:fld>
            <a:endParaRPr lang="en-US"/>
          </a:p>
        </p:txBody>
      </p:sp>
    </p:spTree>
    <p:extLst>
      <p:ext uri="{BB962C8B-B14F-4D97-AF65-F5344CB8AC3E}">
        <p14:creationId xmlns:p14="http://schemas.microsoft.com/office/powerpoint/2010/main" val="295559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32CBF8-64BB-4DE0-9DF2-5F363DD371BA}" type="datetimeFigureOut">
              <a:rPr lang="en-US" smtClean="0"/>
              <a:pPr/>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81264-675C-4D41-A74B-8B9F96F2BB05}" type="slidenum">
              <a:rPr lang="en-US" smtClean="0"/>
              <a:pPr/>
              <a:t>‹#›</a:t>
            </a:fld>
            <a:endParaRPr lang="en-US"/>
          </a:p>
        </p:txBody>
      </p:sp>
    </p:spTree>
    <p:extLst>
      <p:ext uri="{BB962C8B-B14F-4D97-AF65-F5344CB8AC3E}">
        <p14:creationId xmlns:p14="http://schemas.microsoft.com/office/powerpoint/2010/main" val="168157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32CBF8-64BB-4DE0-9DF2-5F363DD371BA}" type="datetimeFigureOut">
              <a:rPr lang="en-US" smtClean="0"/>
              <a:pPr/>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81264-675C-4D41-A74B-8B9F96F2BB05}" type="slidenum">
              <a:rPr lang="en-US" smtClean="0"/>
              <a:pPr/>
              <a:t>‹#›</a:t>
            </a:fld>
            <a:endParaRPr lang="en-US"/>
          </a:p>
        </p:txBody>
      </p:sp>
    </p:spTree>
    <p:extLst>
      <p:ext uri="{BB962C8B-B14F-4D97-AF65-F5344CB8AC3E}">
        <p14:creationId xmlns:p14="http://schemas.microsoft.com/office/powerpoint/2010/main" val="1611648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32CBF8-64BB-4DE0-9DF2-5F363DD371BA}" type="datetimeFigureOut">
              <a:rPr lang="en-US" smtClean="0"/>
              <a:pPr/>
              <a:t>9/28/2018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681264-675C-4D41-A74B-8B9F96F2BB05}" type="slidenum">
              <a:rPr lang="en-US" smtClean="0"/>
              <a:pPr/>
              <a:t>‹#›</a:t>
            </a:fld>
            <a:endParaRPr lang="en-US"/>
          </a:p>
        </p:txBody>
      </p:sp>
    </p:spTree>
    <p:extLst>
      <p:ext uri="{BB962C8B-B14F-4D97-AF65-F5344CB8AC3E}">
        <p14:creationId xmlns:p14="http://schemas.microsoft.com/office/powerpoint/2010/main" val="932181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32CBF8-64BB-4DE0-9DF2-5F363DD371BA}" type="datetimeFigureOut">
              <a:rPr lang="en-US" smtClean="0"/>
              <a:pPr/>
              <a:t>9/28/2018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681264-675C-4D41-A74B-8B9F96F2BB05}" type="slidenum">
              <a:rPr lang="en-US" smtClean="0"/>
              <a:pPr/>
              <a:t>‹#›</a:t>
            </a:fld>
            <a:endParaRPr lang="en-US"/>
          </a:p>
        </p:txBody>
      </p:sp>
    </p:spTree>
    <p:extLst>
      <p:ext uri="{BB962C8B-B14F-4D97-AF65-F5344CB8AC3E}">
        <p14:creationId xmlns:p14="http://schemas.microsoft.com/office/powerpoint/2010/main" val="291745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2CBF8-64BB-4DE0-9DF2-5F363DD371BA}" type="datetimeFigureOut">
              <a:rPr lang="en-US" smtClean="0"/>
              <a:pPr/>
              <a:t>9/28/2018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681264-675C-4D41-A74B-8B9F96F2BB05}" type="slidenum">
              <a:rPr lang="en-US" smtClean="0"/>
              <a:pPr/>
              <a:t>‹#›</a:t>
            </a:fld>
            <a:endParaRPr lang="en-US"/>
          </a:p>
        </p:txBody>
      </p:sp>
    </p:spTree>
    <p:extLst>
      <p:ext uri="{BB962C8B-B14F-4D97-AF65-F5344CB8AC3E}">
        <p14:creationId xmlns:p14="http://schemas.microsoft.com/office/powerpoint/2010/main" val="23908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32CBF8-64BB-4DE0-9DF2-5F363DD371BA}" type="datetimeFigureOut">
              <a:rPr lang="en-US" smtClean="0"/>
              <a:pPr/>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81264-675C-4D41-A74B-8B9F96F2BB05}" type="slidenum">
              <a:rPr lang="en-US" smtClean="0"/>
              <a:pPr/>
              <a:t>‹#›</a:t>
            </a:fld>
            <a:endParaRPr lang="en-US"/>
          </a:p>
        </p:txBody>
      </p:sp>
    </p:spTree>
    <p:extLst>
      <p:ext uri="{BB962C8B-B14F-4D97-AF65-F5344CB8AC3E}">
        <p14:creationId xmlns:p14="http://schemas.microsoft.com/office/powerpoint/2010/main" val="937316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32CBF8-64BB-4DE0-9DF2-5F363DD371BA}" type="datetimeFigureOut">
              <a:rPr lang="en-US" smtClean="0"/>
              <a:pPr/>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81264-675C-4D41-A74B-8B9F96F2BB05}" type="slidenum">
              <a:rPr lang="en-US" smtClean="0"/>
              <a:pPr/>
              <a:t>‹#›</a:t>
            </a:fld>
            <a:endParaRPr lang="en-US"/>
          </a:p>
        </p:txBody>
      </p:sp>
    </p:spTree>
    <p:extLst>
      <p:ext uri="{BB962C8B-B14F-4D97-AF65-F5344CB8AC3E}">
        <p14:creationId xmlns:p14="http://schemas.microsoft.com/office/powerpoint/2010/main" val="161284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E32CBF8-64BB-4DE0-9DF2-5F363DD371BA}" type="datetimeFigureOut">
              <a:rPr lang="en-US" smtClean="0"/>
              <a:pPr/>
              <a:t>9/28/2018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681264-675C-4D41-A74B-8B9F96F2BB05}" type="slidenum">
              <a:rPr lang="en-US" smtClean="0"/>
              <a:pPr/>
              <a:t>‹#›</a:t>
            </a:fld>
            <a:endParaRPr lang="en-US"/>
          </a:p>
        </p:txBody>
      </p:sp>
    </p:spTree>
    <p:extLst>
      <p:ext uri="{BB962C8B-B14F-4D97-AF65-F5344CB8AC3E}">
        <p14:creationId xmlns:p14="http://schemas.microsoft.com/office/powerpoint/2010/main" val="195458141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google.com/url?sa=i&amp;rct=j&amp;q=&amp;esrc=s&amp;frm=1&amp;source=images&amp;cd=&amp;cad=rja&amp;docid=vib1wkqjkg2SSM&amp;tbnid=TVQl1nFA4XL5sM:&amp;ved=0CAUQjRw&amp;url=http://www.cornellgpsa.com/wp/about/award-for-excellence-in-the-teaching-advising-and-mentoring-of-graduate-and-professional-students/&amp;ei=HN7KUtejHaiY2wWd34HYBA&amp;bvm=bv.58187178,d.b2I&amp;psig=AFQjCNH-PcmawP-xbm_VL9-eoaWEAu2egg&amp;ust=1389113228955232"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838200"/>
            <a:ext cx="8229600" cy="1143000"/>
          </a:xfrm>
        </p:spPr>
        <p:txBody>
          <a:bodyPr>
            <a:normAutofit fontScale="90000"/>
          </a:bodyPr>
          <a:lstStyle/>
          <a:p>
            <a:pPr lvl="0" algn="ctr"/>
            <a:r>
              <a:rPr lang="en-US" dirty="0" smtClean="0"/>
              <a:t>Today’s a New Day:</a:t>
            </a:r>
            <a:br>
              <a:rPr lang="en-US" dirty="0" smtClean="0"/>
            </a:br>
            <a:r>
              <a:rPr lang="en-US" dirty="0" smtClean="0"/>
              <a:t>It’s Time For a Change</a:t>
            </a:r>
            <a:br>
              <a:rPr lang="en-US" dirty="0" smtClean="0"/>
            </a:br>
            <a:endParaRPr lang="en-US" dirty="0"/>
          </a:p>
        </p:txBody>
      </p:sp>
      <p:sp>
        <p:nvSpPr>
          <p:cNvPr id="8" name="Content Placeholder 7"/>
          <p:cNvSpPr>
            <a:spLocks noGrp="1"/>
          </p:cNvSpPr>
          <p:nvPr>
            <p:ph idx="1"/>
          </p:nvPr>
        </p:nvSpPr>
        <p:spPr>
          <a:xfrm>
            <a:off x="457200" y="2438400"/>
            <a:ext cx="8229600" cy="3687763"/>
          </a:xfrm>
        </p:spPr>
        <p:txBody>
          <a:bodyPr/>
          <a:lstStyle/>
          <a:p>
            <a:pPr lvl="0" algn="ctr">
              <a:buNone/>
              <a:defRPr/>
            </a:pPr>
            <a:endParaRPr lang="en-US" dirty="0" smtClean="0"/>
          </a:p>
          <a:p>
            <a:pPr lvl="0" algn="ctr">
              <a:buNone/>
              <a:defRPr/>
            </a:pPr>
            <a:r>
              <a:rPr lang="en-US" dirty="0" smtClean="0"/>
              <a:t>Rollie Ford </a:t>
            </a:r>
          </a:p>
          <a:p>
            <a:pPr lvl="0" algn="ctr">
              <a:buNone/>
              <a:defRPr/>
            </a:pPr>
            <a:r>
              <a:rPr lang="en-US" dirty="0" smtClean="0"/>
              <a:t>Human Resources Consultant</a:t>
            </a:r>
          </a:p>
          <a:p>
            <a:pPr lvl="0" algn="ctr">
              <a:buNone/>
              <a:defRPr/>
            </a:pPr>
            <a:r>
              <a:rPr lang="en-US" dirty="0" smtClean="0"/>
              <a:t>Southwest Region  </a:t>
            </a:r>
            <a:endParaRPr lang="en-US" dirty="0"/>
          </a:p>
          <a:p>
            <a:pPr lvl="0" algn="ctr">
              <a:buNone/>
              <a:defRPr/>
            </a:pPr>
            <a:r>
              <a:rPr lang="en-US" dirty="0" smtClean="0"/>
              <a:t>Texas Association of Counties </a:t>
            </a:r>
          </a:p>
          <a:p>
            <a:pPr algn="ctr">
              <a:buNone/>
            </a:pPr>
            <a:endParaRPr lang="en-US" dirty="0"/>
          </a:p>
        </p:txBody>
      </p:sp>
      <p:sp>
        <p:nvSpPr>
          <p:cNvPr id="5" name="Title 1"/>
          <p:cNvSpPr txBox="1">
            <a:spLocks/>
          </p:cNvSpPr>
          <p:nvPr/>
        </p:nvSpPr>
        <p:spPr>
          <a:xfrm>
            <a:off x="685800" y="213042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Inspire to Improve Performance</a:t>
            </a:r>
            <a:endParaRPr lang="en-US" dirty="0"/>
          </a:p>
        </p:txBody>
      </p:sp>
      <p:sp>
        <p:nvSpPr>
          <p:cNvPr id="3" name="Content Placeholder 2"/>
          <p:cNvSpPr>
            <a:spLocks noGrp="1"/>
          </p:cNvSpPr>
          <p:nvPr>
            <p:ph idx="1"/>
          </p:nvPr>
        </p:nvSpPr>
        <p:spPr/>
        <p:txBody>
          <a:bodyPr>
            <a:normAutofit/>
          </a:bodyPr>
          <a:lstStyle/>
          <a:p>
            <a:pPr>
              <a:spcAft>
                <a:spcPts val="1200"/>
              </a:spcAft>
            </a:pPr>
            <a:r>
              <a:rPr lang="en-US" sz="2800" dirty="0" smtClean="0"/>
              <a:t>Model the way </a:t>
            </a:r>
            <a:endParaRPr lang="en-US" sz="2800" dirty="0"/>
          </a:p>
          <a:p>
            <a:pPr>
              <a:spcAft>
                <a:spcPts val="1200"/>
              </a:spcAft>
            </a:pPr>
            <a:r>
              <a:rPr lang="en-US" sz="2800" dirty="0" smtClean="0"/>
              <a:t>Reward those who look for opportunities to continuously improve the team or departmental functions</a:t>
            </a:r>
          </a:p>
          <a:p>
            <a:pPr>
              <a:spcAft>
                <a:spcPts val="1200"/>
              </a:spcAft>
            </a:pPr>
            <a:r>
              <a:rPr lang="en-US" sz="2800" dirty="0" smtClean="0"/>
              <a:t>Trust others</a:t>
            </a:r>
            <a:endParaRPr lang="en-US" sz="2800" dirty="0"/>
          </a:p>
        </p:txBody>
      </p:sp>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81245">
            <a:off x="6802417" y="3726950"/>
            <a:ext cx="1170166" cy="1801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2" descr="data:image/jpeg;base64,/9j/4AAQSkZJRgABAQAAAQABAAD/2wCEAAkGBxQPDxAUEBQUEBQUFBUVFxUUFRQUFRUYFBQXFhUYFRUYHCggGBolHBUUITEhJSkrLi4uFx8zODMsNygtLisBCgoKDg0OGxAQGiwkICQsLDQsLCwsLCwsLCw0LCwsLCwsLC0sLCwsLCwsNCwsLCwsLCwsLCwsLCwsLCwsLCwsLP/AABEIAOoAmAMBEQACEQEDEQH/xAAbAAABBQEBAAAAAAAAAAAAAAAAAQIDBQYEB//EAD8QAAIBAgMDCQYDBgYDAAAAAAECAAMRBBIhBTFRBhMyQWFxgZGhByJSscHRQmJyFJKisuHwJDNTY4LCFSM1/8QAGwEAAQUBAQAAAAAAAAAAAAAAAAECAwQFBgf/xAA1EQACAQIEBAIKAQQDAQAAAAAAAQIDEQQFEiETMVFhQXEiIzKBkaGxwdHw4QZCUvEUJGIz/9oADAMBAAIRAxEAPwD3GABAAgAQAIAEACABeAFJjdpszWokKqnpWvmPADh2znMwzjhzUaL5c31/guU8OkrzXuOrA7TDkK4yP1fC36T9JoYHM6eJ2e0unXyIqlBx3W6LAmaZAV2J2uouKY509hsvi26ZeKzajR2XpP5fEsQw8nvLY68HiRVQMvX1dYPWDL1CtGtBTj4kU4OErMnkwwIAEACABAAgAQAIAEACAAYAUW2a+aoEBICamxIux3C44C58ROazzGyhJU4O1t/eXcPC0dT8TnpYyovRcnscZvXQzNo53iIbN38ySVKEvD4DsTj6lRcrZUHWVJu3Zr0RJsVnk6tPSlbrb92EhRjB3XzIAOA8ph2lLexL5itSJFiLjhHxhUjukxNS6i1QzABy7qNwbd426XjLdbG4mpBRley/ff7xI6U7xsNme23zHE+CxfMvc9BrB+w9TfQzcyfH8GeifJ/t/wAkdWnrjbxXL8F82JQb2Ud5AnXurBc5L4lBQk/Ai/8AI0rgc4pJNtCN8j/5dC9ta+I7g1OdjqlgjCABAAgAQAIAEAON9qURvqJ53+UrPGUFzmviSqhUf9rIqm2qQBsSx4BWP0kE8zw0V7Vx6w1R89ikW51OrMSx7z9tB4TiMTVlXquT5su7JdhSQDbVm+FdT48IQw93Z7vot2Kk2r8l1Z00sHUb4aY7feaa9HKar52j82RSrUo9ZfJHQuzB+Ko7dxCj0mhDKKX985P5ELxb/tgl8xw2VT/N++ZOspwnR/Fjf+ZV7fADspOpnX/lf5xryfDP2XJe/wDIv/Mn4pP3EVTZzjouH7GFj5iVKuSy/smn5r7ofHE03zjbyZyVVKf5ilO3pIfGY9fBToO8lp7818fyWI2l7Dv8n8CPmQPwr3gCU5upHmLqb8QdbqQOGnfvHrEp1JaluC2dzTYOvzlNG+JQfTWejUanEpqa8UZlSOmTRNJRgQAIAEACADKz5VY8AT5CNnLTFvoLFXaRksMbU0tp7o+U82m2na5ry3bJRrqTYDrMSEHPx2G9lzJKNI1OKJ/E32mphsLrXSPzf4EnKNPvL5IsKCKgsoAmxSUKStBWKk5Sm7yZKKknVUj0iipHKqJpF5yOVUNIueLxRNIueOVYTSGa8dxbqwWaOGvgba0tOKnonu4GZOJy+Et6W3bwf4LUMRfap8fH+ThtvsLEb1O8f0nPVaDg3Zcua8UWOXk/E7dmbQWkpVwwAYkEAsLHXW26dLlmZ0YUVTm+RXrUXOWqJbYfGJU6Dq3cdfKbtOvTqexJMqypyj7SJ5KMCABAAgBwbXxi06bgkZmUhVGrEkdQlTGYiFOnJSe9iahTcpJ22KFU6twUC54WFpwOjXNmg38ySimchmFlHRX6mXqME93y8F9xZPQrLn4v7Hbnl7iFbSGeLxA0i547iCaRc8dxBNIueLxA0i547iiaRc8XiiaQzxyqhpFzxyqiaSHE0s9iNGG4/Q8RIMRTjWXdcn++BJTnp2e6OE8bWI0I4H7Tn61Jxd7W69izy2+BG6BukAfDXzkcJyutxbtcjR7KB5ilfU5Ade0XnoeETVGN+iM2t/8AR+Z1ywRBACg2njqnOOgPNqtuj0mzC4NzuG+c5muZVqE3Tjt3L1CjBxUnv9CtUW3bzvO8nvO8zmKlWdR3bLXmSMtzl6hq3aeEmUUvR+Isdlq8XyOnNJ9ZHpDPF4glhc8dxBNIueLxA0i547iCaQzRVUDSLmjuIJpDPF4gaRc8XiCaRc8dxA0i54vEE0kGJH4hrbeOIkFdKS1fHuiSn/i/d5nJifdVuGUkHwmZo0zsSR3ZqsMtkQcFA8hPRqatBLsZU3eTZLHjQgBQbfp2qo3xqVPehzL6FpzWf0bqMy9hZXi10K+mbXb4R69U5ukrNyfgWmtTUeotHQdu898RTJJbsfmi8QbYXNF4glhc0drCwZousSwuaLrCwZousSwuaLrCwuaO1iWDNF1hYXNFUxLC5ovECwZo7WJpOe2hHw6j9LdUrVFtt4fQe+afX6kmCxjUeh7y/AT/ACHq7t00MBm86Poy3X7yI6lGM+fPr+TQYPGLWF0O7eDoy946p1tDEU68dUGZ9SnKDszok4wzm18eKrKqaqjXLfEwuLL2am5nM5xj4SXCjuaGHouCu+bOJ+io4m58Jzc3ppruW4L0m+gXlbUPsGaKmJYQ1I9Ji6RvO9kdYXQJzpgLoQnOmKLoQc8YXYcNCjEnhC7E4SHjEjr0i6mNdJki1Ad0NbGOLQ7NF4glgzReIFhc0XWJYQH3l7br5/1j4SUpW6hJei/iRd+nH6ysotuwncvNhYe1MuRZqlj2hR0R5fOd3leG4NFN83+ooYmd5aehBt/EuClMXVXBuw3tb8APVp/SQ5viqtGFoLn4/YfhacXeT5r9uUt/AdQG4d04ttvmXiSsbFf0j11j66bUUug6lun5keaRKmkS2C0cKFooXFtAS4WgFxMsBRMsAuNIiC3GkQHDYoo9axHbE0oY4JkyVgeyMaaI3BokvG6hthGbceBB9ZJTnaSC19h1VAXCsbKzhWPAH76Dxmlg6UJYnTN2VyC7ULrnY1oE7xGSc+PwgrUyradYI3qRuIkNejGtBwkPpzcJXRlKilSwYWZTZgN1+ojsM4LGYaWHqOLNaMlJXXIkxA1H6R8pFV5ryRJR9n3kYEjJBwEBLi2i2EuLaLYLhlhYLiZYWC4hWJYW40iIKMIgOGERBwwiKKJFAkSqR2xkoJjXFMmLAg2kSTUlcZazJMT0mB1B0I48ZbqSaqNorQ9lFzsLHZhzbm7KLqT+NePeNxnZ5XjlXp6XzRRxNLS9S5P5Mt5qlUyG0cTztV3G7/LXtCnU+J+U4vOcSqtWy5I1qFPTBJ+YVNQh/L8pmVOUX2Jab5ruNAjEiQcBFsJcdaOsILaFhLhaLYLiWiWC4hWJYW40rGtDkyMiNHJjGEByIyIg5DY4USAElBbso4kR0FeSG1HaLZPVa7Meq5NzuA7Ykrym7FSOySLLYuALstVrqq3KDcWuLFm4DgJ1WUZdKn62e3QqYmsknBe8sduYlqVByt7nS4BOW+hY24TXxdSVOi5RW5Xw8FOokzLWAAA3AADgQNxB655/O7k7mstzponMn6T6GPW8PIbyn5jgI0eOAjrCXHARbCXFtFsJcMsLCXDLCwtxCIlguNIjWhyZGwjGh6ZGwjRyZEwiD0RmKOEigdGDGpb4QT4nQSSnteXQhrv0dPU69k4datYK+oC5wvUxDWObsGmnbNnJMPSqTblzRTxE5QheP+jVCdcZYGAFHtDYe9qFhfU0zop7VP4T6THx2UwrelDZlylirbT+P7zKjDvlbW43qwIsVPXecrKm6NTRMuy9JXXmdJW0Y42dhyldXFAiiNjwIthtxwEWwlxcsWwlwywsFxpWJYW4wiNaHJkbCMaHpkTCRtEiImEQeiJoIchsUU6iMqAdbe8foJJL0YpdSrJ6p38EPwNbJVpNwfKe6p7vzyzQyetw8Ql1Iq0dUGv3Y2InbmQEACAGHrm71O2pU/mt9JwmZO+Il5m3TXoryR14epnX8y+o4yBeku6GNaH2ZMBEQMeBHDRwEWwg60WwlwyxbBcaVjbBcYwjWh6ZEwjGh6ZE4kckSIhcRhIiFog9EmGpjVm6K+p6hJqcV7T5IiqzstK5sLl3IALufwoMx8epfGT0sLWry9FEN1GPRFphtgs4/wDaebXT3UN2PX7znd4CdBhMkULSqPfsVZ4tL2d/p8DRzoDPCACGAGHrUHp351HTVjcqWXViekt+M4vGYHEcRycebNqFSD9l3G0X1uhBtwIPmJnaZwfIfKzVmWdGoHFx4jhJVaW6IHeOzJgIIaPAj7DbjrRbCXFtFsFxCIjQqZEwkbQ9MhcRjHoheRMlRC8jJENp0s2/QDef7646ENXkE6ij5iVat7BdFG4fU9sfKV9lyIlHxfM0PJumBRJ+J3P8RH0nb5ZHTh4mZin6z3ItpoFYIAEACABACt2tstKtOpZAHynKwFmBtpqO2Vq+HhUg1bcno1pQkt9jK0650ddMwDee/wBbzhJJwlsa2m6syzw2NVtD7p9D3SWMlLsyvKnKPdHaBH2I7jwI9IaxYogjCNaFTIXEjZIiB5GyREDSJkqGOgXpm35RvP2iqnbeYcRvaHx8DnxFe+hKoB1ZlFu+5+ce4zlyWwkUlvzZElVbj3lPdc/KLHDVX/axzvbkazk+tsNSuCCRex0OpJnc4OOmjFdjJxLvVZYyyQBAAgAQAIAEAMFtDLQeornIEdrEg2yscy6gdpHhOOx+Dmq8tK2NujJzimt7nFX2pRRQzPZTuOU2PcTvlOOEqSdktyaMJydktzu2ftXMgek2dDpr1RJxqUXpkRVKKvaSsyzpbVH4gR6xVVXiQSoS8DpXHUz+IeOnzjtcepG6c14D/wBoX4l8xF1LqN0voQ1MQnxL5iMbXUkipdDmqYtOJbuH3kbcepKoz6WOapjj+EBfU+cbr/xHql/k7nMXtdjc21tvJPUPE2hCDnJJD2trGt2XstaVNQyqz2uzEAksdTrwndYfDRpU1GxkVa0pydnt4HeqAbgB3CWEkiG7HRRAgAQAIAEACABADC+1vFWwdOivSr1QveE1+eWV8RLTA18mp3rOb5RRhOWrZf2eiNyqx/lVfkZgZatWuo/H+TWy+OrVN+Jy8lNsfs9TK/8AlvoRw7RJsbhuLC65omxVDXHUuaN+wsLkgLvzE2Ug7iDOdUJN2SMtSucNPa9N6hp0SKjgXN7hR1dWp9JZeElCOupyHShKMdUtkSbP2hTxAPNkZgSChOoINjbjujK2FnS5rYJRlD2vidQHh1knQAcTK6TbshG7GS5Q8qyrBMKbBTq3xH++qbmEy9ab1C3Rwt1eoWFbbz0cPQq1AKgqZQdLEXBJIIO7TtleODhVqypraxDCjrqSgtrG32bseoKy86oVE9+4YMGYdHqBAGpmngcqlRrap79DKrYmLh6L3ZppvGeEACABAAgAQAIAEACAHm3Lqpz+1cJS3ijTLkdrG/8A1WZOa1dFJm9l64eDnP8AydjC8qa2fF1Py2Ty3ytgYaaK77mzgqemiu+5UWlstWOqvtCq6qrOSFFgJHGjCLukRRoQi7pFnyKNsU3bTPoRKuZb0V5lPMF6v3lXiKrUcTVKEqRUa1v1G0swjGpSjq6InhFSpq/RFltDlVVrUQmik9JhvbhK9LA06c3Iip4SMJXKC0vlqxqNrf8AyqBG9ctvC4+0y6DtjJe8z6C/7Uke44ZrohHWoPmJ0qOVkrSaJYo0IAEACABAAgAQAIAEAPKKNcV9o7Qr71Q5FPYo1/l9ZzWc1LuMF4v+DpZwdPC0qXi9zBVqnOMznexLfvG8vRjpSj0OgjT0RUegy0cLYQxRNJf8ncOaWNRTvNK/7wvM/GT14dtdTKxctdFtdSq24lsVX/WfXX6y1hnejHyLGH3pR8jhtJyewtoBY0+IGbZA7CPRyJlR2xr/AHwM2G2N/eh7RsZ82GoHjSpnzQTp48jlqytUku7OyKRhAAgAQAIAEACABADl2pixQoVah3IjN5CI3ZXJKNN1JqC8WeQbOHMbKqOelUvqd5LWW/pOSrPi41R6f7OurR4mPjT8I/7Mpaa9zacRLQE0kmHw/OOifGwXzNok56IuXQjqS0RcuiNTiFy7WQDS6AfwkfSZUHqwLb6/cwoelg2+5Q8pUti63eD5gS/gnehEv4PehErLS0WbBaAtjUUBm2TU7C3o0yp7Y5fvgZctsav3wPXOSj5sDhT/ALKfKdPD2Ucxi1avNd2WscVwgAQAIAEACABAAgBk/aZjea2dUA31WWmO25ufQSGvK0Ga2S0eJi438N/gYflcOZwuFojS9iR+lfu3pOTy71lepV/ef4N/K/W4ipWf7d/gyU2TdsJaKJpLnkjhecxafkBby0HzlHMamig++xm5pPRh332JquIz7WB6g4QdwW3zvGxhpwNu1ypwdGCt2ucnK1LYt+0KfSTZe/UL3kuXb0F7yntLpesFogWNTsgZtmYgcC/yBmViHbGQfkZOIVsbB+R6fyFfNs3CH/bA8iROnpewjm8xVsVNdy+khSCABAAgAQAIAEACAGA9obc9jdnYcbszVXHcy29A/nMvNa3DotrozoMnXDoVq3ay99zIcu8RmxeX/TQDxb3j9Jj5TDTQ1dWbuTU9OH1dX/BnJpmsEANbyGp5ExNdtyhQP+IZm/6zGzWWqUKS8b/ZIwc5lrlTorxv9kvuZ7Zatz+GqN+OroeJBGY+bCa2IjahK3KzL2KcXGpCPhH8lhy1S2K70X6ypljvQ97K2Vb0PeygtNA0tIWhcXSavkyubA4sfq9af9DMjHO2Jpv95mLj1pxVJ+X1PQvZu99mYfszDyYzqaPsI57N42xkzTyUzQgAQAIAEACABABIAeb1KoxG28S/VQpqg4AnQ/Wcz/UFX1aj1Z0UVwsujHxk7mA2ti+exFZ/idrdwNh6ASzh6XDpRh0R02GjwqUYdEct5LYsaxbxB2o2Qth9ik9dX/u32ExH67Me0fsYD9fmfaP2X5ObbeD5ijsbqJV2bxq02+Tek6DFQtRt2f0HYOrxquJ+XwaI+XqWxFPtp/JjMbKHei/P7EuSb0Zef2M1NQ2LBAU1nIkZqOMXsU+auB8pj5ptUpv95ows42q0pef1RtfZU99mJ2PUH8U6uh7Bg58rY2XuNhJjHCABAAgAQAIAEAI69UIrMdygse4C5gLFNuyPH9hYsrhMdijo1Z6jDxuR6ufKclmHrsXCn+7/AOjqcTBOrTorlFL9+RiwZsWNzUOvCwqkKNdBvOg7zoInLdjlO27NpyypkrgsHT3nTx91F+beUxcog6lSdV+L+t2YmXTs6uIl+82y49rVEU0wGUaIzqB3BCo/hM6TFr0Uiv8A07LVUqp+K/JSe0RLVcOeKP6Mv3nM5M/Qmu6NDIn6ua7r7mSmyboQA1/s81bErxRPmw+0xc52UH3f2MLPNo033f2NX7JG/wADUG7LXYW4e6pt6idXhneBjf1Cv+1fqkbeWDCCABAAgAQAIAEAM/y9x37Ps3EtexKZR3v7v1MZUdolzAU9eIiu552dl16mzqFDDU2qM+XNbcNcxLMdAN05vDUpVsXKolsv9G0q9OOIlUqOyVyz2J7LWNmxlXL+Slqe4ufoJuxw/Uir53bakve/wd3Kz2d0zhw2BTJUpg+7cnnR2k/i4eUdUoK3okWDzeoqlqzun49P4POuTuH5zF0VItZrkHQjLrqO+0ysbPRQk+xu4qrpoyaNjsxf2rbtMbxQGb90fdh5RMmo6KS77mXVlwsvf/otvbGv+Fw7cKpHcDTbXzAmtiF6K8yP+nJWxEl2+5nvaA10wbcVb1CEfWcpk6tKqu6+5pZM9Mqq7r7mOvNuxuawzQsJrNZ7OXtiKw40x6N/WY+dR9VF9/sY2du9KPn9jV+ydrU8avw4g+o+4PlOlwTvSXu+hj59vUpy6xRvJbMIIAEACABAAgAQA49p7MpYpQldBUUMGym9iRuuOvfuMRpPmS0q06TvB2Z006QUAKAoHUBYeUEktkRttu7HxRAgBkNv8mEWucZSWzZSKijr3e+BxsDeZeaYWdWl6vn06mlQxcnT4MuV9vwZ/wBkVI1q+OxLdZVVP6mZm9AnnLGEpqEbdEi5m8tNOnSX7yX5Lf2u077PU8Kq+oYfWS1/ZIsilpxPuZj+WL5sHgm/vWmPtOXy1WxFVfvM1suemvUX7zMhmm1Y19QXhYTWaPkDVtiz2029CJl5vG9D3mbmnpUV5mz9lzWr7UXhVQ+Zq/a/jNrLneivJfQyM43p0Zdvwegy+YYQAIAEACABAAgAQAIAEACACGAHHs7ZlLDc5zKhBUcuwG7Md9h1RFFLkSVK06ltbvZWM57VEvsyod9npn+IA+hMjrewX8olbEryf0MDtkGrs7BhQWa6AAAkm6kWA47pzeEjbGVF5mxQko4ibfc1HIv2eCnkrY4Bn0K0d6pwz26R7N06GnQS3kUcdmzlenR5devkX3KbkRh8ddrczW/1E0v+tdzd++PnSjIpYTMqtDbnHo/t0PP9m8ncRs/HKKye4VcCouqNpx6j2GY2aUWqDv1Rs1sXSxFD0Hv08TQ+zZ7bR2mv6D6t9xLmWP1MfJFHM98PSfn9j0eaRiBAAgAQAIAEACABAAgAQAIAEACAFDy22a+KwFalSGZ2y5RcAXDDeeEZUTcbIt4GrGlWU5chvJfk0uDo0lc87URbZraDjlH13yCjhKdOTml6T5v8BisW60m1smX4loqCwAZVphgQwBB6jElFSVmhU2ndFHsnkxTwuMrYikWArIFZDqAQbgqd/hI6VGNLaHItVcXKrRVOS5PmX8lKgQAIAEACABAAgAQAIAEACABAAgAkACACwAIAEACABAAgAQAIAEAP/9k=">
            <a:hlinkClick r:id="rId4"/>
          </p:cNvPr>
          <p:cNvSpPr>
            <a:spLocks noChangeAspect="1" noChangeArrowheads="1"/>
          </p:cNvSpPr>
          <p:nvPr/>
        </p:nvSpPr>
        <p:spPr bwMode="auto">
          <a:xfrm>
            <a:off x="28575" y="-1333500"/>
            <a:ext cx="1809750" cy="2790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QPDxAUEBQUEBQUFBUVFxUUFRQUFRUYFBQXFhUYFRUYHCggGBolHBUUITEhJSkrLi4uFx8zODMsNygtLisBCgoKDg0OGxAQGiwkICQsLDQsLCwsLCwsLCw0LCwsLCwsLC0sLCwsLCwsNCwsLCwsLCwsLCwsLCwsLCwsLCwsLP/AABEIAOoAmAMBEQACEQEDEQH/xAAbAAABBQEBAAAAAAAAAAAAAAAAAQIDBQYEB//EAD8QAAIBAgMDCQYDBgYDAAAAAAECAAMRBBIhBTFRBhMyQWFxgZGhByJSscHRQmJyFJKisuHwJDNTY4LCFSM1/8QAGwEAAQUBAQAAAAAAAAAAAAAAAAECAwQFBgf/xAA1EQACAQIEBAIKAQQDAQAAAAAAAQIDEQQFEiETMVFhQXEiIzKBkaGxwdHw4QZCUvEUJGIz/9oADAMBAAIRAxEAPwD3GABAAgAQAIAEACABeAFJjdpszWokKqnpWvmPADh2znMwzjhzUaL5c31/guU8OkrzXuOrA7TDkK4yP1fC36T9JoYHM6eJ2e0unXyIqlBx3W6LAmaZAV2J2uouKY509hsvi26ZeKzajR2XpP5fEsQw8nvLY68HiRVQMvX1dYPWDL1CtGtBTj4kU4OErMnkwwIAEACABAAgAQAIAEACAAYAUW2a+aoEBICamxIux3C44C58ROazzGyhJU4O1t/eXcPC0dT8TnpYyovRcnscZvXQzNo53iIbN38ySVKEvD4DsTj6lRcrZUHWVJu3Zr0RJsVnk6tPSlbrb92EhRjB3XzIAOA8ph2lLexL5itSJFiLjhHxhUjukxNS6i1QzABy7qNwbd426XjLdbG4mpBRley/ff7xI6U7xsNme23zHE+CxfMvc9BrB+w9TfQzcyfH8GeifJ/t/wAkdWnrjbxXL8F82JQb2Ud5AnXurBc5L4lBQk/Ai/8AI0rgc4pJNtCN8j/5dC9ta+I7g1OdjqlgjCABAAgAQAIAEAON9qURvqJ53+UrPGUFzmviSqhUf9rIqm2qQBsSx4BWP0kE8zw0V7Vx6w1R89ikW51OrMSx7z9tB4TiMTVlXquT5su7JdhSQDbVm+FdT48IQw93Z7vot2Kk2r8l1Z00sHUb4aY7feaa9HKar52j82RSrUo9ZfJHQuzB+Ko7dxCj0mhDKKX985P5ELxb/tgl8xw2VT/N++ZOspwnR/Fjf+ZV7fADspOpnX/lf5xryfDP2XJe/wDIv/Mn4pP3EVTZzjouH7GFj5iVKuSy/smn5r7ofHE03zjbyZyVVKf5ilO3pIfGY9fBToO8lp7818fyWI2l7Dv8n8CPmQPwr3gCU5upHmLqb8QdbqQOGnfvHrEp1JaluC2dzTYOvzlNG+JQfTWejUanEpqa8UZlSOmTRNJRgQAIAEACADKz5VY8AT5CNnLTFvoLFXaRksMbU0tp7o+U82m2na5ry3bJRrqTYDrMSEHPx2G9lzJKNI1OKJ/E32mphsLrXSPzf4EnKNPvL5IsKCKgsoAmxSUKStBWKk5Sm7yZKKknVUj0iipHKqJpF5yOVUNIueLxRNIueOVYTSGa8dxbqwWaOGvgba0tOKnonu4GZOJy+Et6W3bwf4LUMRfap8fH+ThtvsLEb1O8f0nPVaDg3Zcua8UWOXk/E7dmbQWkpVwwAYkEAsLHXW26dLlmZ0YUVTm+RXrUXOWqJbYfGJU6Dq3cdfKbtOvTqexJMqypyj7SJ5KMCABAAgBwbXxi06bgkZmUhVGrEkdQlTGYiFOnJSe9iahTcpJ22KFU6twUC54WFpwOjXNmg38ySimchmFlHRX6mXqME93y8F9xZPQrLn4v7Hbnl7iFbSGeLxA0i547iCaRc8dxBNIueLxA0i547iiaRc8XiiaQzxyqhpFzxyqiaSHE0s9iNGG4/Q8RIMRTjWXdcn++BJTnp2e6OE8bWI0I4H7Tn61Jxd7W69izy2+BG6BukAfDXzkcJyutxbtcjR7KB5ilfU5Ade0XnoeETVGN+iM2t/8AR+Z1ywRBACg2njqnOOgPNqtuj0mzC4NzuG+c5muZVqE3Tjt3L1CjBxUnv9CtUW3bzvO8nvO8zmKlWdR3bLXmSMtzl6hq3aeEmUUvR+Isdlq8XyOnNJ9ZHpDPF4glhc8dxBNIueLxA0i547iCaQzRVUDSLmjuIJpDPF4gaRc8XiCaRc8dxA0i54vEE0kGJH4hrbeOIkFdKS1fHuiSn/i/d5nJifdVuGUkHwmZo0zsSR3ZqsMtkQcFA8hPRqatBLsZU3eTZLHjQgBQbfp2qo3xqVPehzL6FpzWf0bqMy9hZXi10K+mbXb4R69U5ukrNyfgWmtTUeotHQdu898RTJJbsfmi8QbYXNF4glhc0drCwZousSwuaLrCwZousSwuaLrCwuaO1iWDNF1hYXNFUxLC5ovECwZo7WJpOe2hHw6j9LdUrVFtt4fQe+afX6kmCxjUeh7y/AT/ACHq7t00MBm86Poy3X7yI6lGM+fPr+TQYPGLWF0O7eDoy946p1tDEU68dUGZ9SnKDszok4wzm18eKrKqaqjXLfEwuLL2am5nM5xj4SXCjuaGHouCu+bOJ+io4m58Jzc3ppruW4L0m+gXlbUPsGaKmJYQ1I9Ji6RvO9kdYXQJzpgLoQnOmKLoQc8YXYcNCjEnhC7E4SHjEjr0i6mNdJki1Ad0NbGOLQ7NF4glgzReIFhc0XWJYQH3l7br5/1j4SUpW6hJei/iRd+nH6ysotuwncvNhYe1MuRZqlj2hR0R5fOd3leG4NFN83+ooYmd5aehBt/EuClMXVXBuw3tb8APVp/SQ5viqtGFoLn4/YfhacXeT5r9uUt/AdQG4d04ttvmXiSsbFf0j11j66bUUug6lun5keaRKmkS2C0cKFooXFtAS4WgFxMsBRMsAuNIiC3GkQHDYoo9axHbE0oY4JkyVgeyMaaI3BokvG6hthGbceBB9ZJTnaSC19h1VAXCsbKzhWPAH76Dxmlg6UJYnTN2VyC7ULrnY1oE7xGSc+PwgrUyradYI3qRuIkNejGtBwkPpzcJXRlKilSwYWZTZgN1+ojsM4LGYaWHqOLNaMlJXXIkxA1H6R8pFV5ryRJR9n3kYEjJBwEBLi2i2EuLaLYLhlhYLiZYWC4hWJYW40iIKMIgOGERBwwiKKJFAkSqR2xkoJjXFMmLAg2kSTUlcZazJMT0mB1B0I48ZbqSaqNorQ9lFzsLHZhzbm7KLqT+NePeNxnZ5XjlXp6XzRRxNLS9S5P5Mt5qlUyG0cTztV3G7/LXtCnU+J+U4vOcSqtWy5I1qFPTBJ+YVNQh/L8pmVOUX2Jab5ruNAjEiQcBFsJcdaOsILaFhLhaLYLiWiWC4hWJYW40rGtDkyMiNHJjGEByIyIg5DY4USAElBbso4kR0FeSG1HaLZPVa7Meq5NzuA7Ykrym7FSOySLLYuALstVrqq3KDcWuLFm4DgJ1WUZdKn62e3QqYmsknBe8sduYlqVByt7nS4BOW+hY24TXxdSVOi5RW5Xw8FOokzLWAAA3AADgQNxB655/O7k7mstzponMn6T6GPW8PIbyn5jgI0eOAjrCXHARbCXFtFsJcMsLCXDLCwtxCIlguNIjWhyZGwjGh6ZGwjRyZEwiD0RmKOEigdGDGpb4QT4nQSSnteXQhrv0dPU69k4datYK+oC5wvUxDWObsGmnbNnJMPSqTblzRTxE5QheP+jVCdcZYGAFHtDYe9qFhfU0zop7VP4T6THx2UwrelDZlylirbT+P7zKjDvlbW43qwIsVPXecrKm6NTRMuy9JXXmdJW0Y42dhyldXFAiiNjwIthtxwEWwlxcsWwlwywsFxpWJYW4wiNaHJkbCMaHpkTCRtEiImEQeiJoIchsUU6iMqAdbe8foJJL0YpdSrJ6p38EPwNbJVpNwfKe6p7vzyzQyetw8Ql1Iq0dUGv3Y2InbmQEACAGHrm71O2pU/mt9JwmZO+Il5m3TXoryR14epnX8y+o4yBeku6GNaH2ZMBEQMeBHDRwEWwg60WwlwyxbBcaVjbBcYwjWh6ZEwjGh6ZE4kckSIhcRhIiFog9EmGpjVm6K+p6hJqcV7T5IiqzstK5sLl3IALufwoMx8epfGT0sLWry9FEN1GPRFphtgs4/wDaebXT3UN2PX7znd4CdBhMkULSqPfsVZ4tL2d/p8DRzoDPCACGAGHrUHp351HTVjcqWXViekt+M4vGYHEcRycebNqFSD9l3G0X1uhBtwIPmJnaZwfIfKzVmWdGoHFx4jhJVaW6IHeOzJgIIaPAj7DbjrRbCXFtFsFxCIjQqZEwkbQ9MhcRjHoheRMlRC8jJENp0s2/QDef7646ENXkE6ij5iVat7BdFG4fU9sfKV9lyIlHxfM0PJumBRJ+J3P8RH0nb5ZHTh4mZin6z3ItpoFYIAEACABACt2tstKtOpZAHynKwFmBtpqO2Vq+HhUg1bcno1pQkt9jK0650ddMwDee/wBbzhJJwlsa2m6syzw2NVtD7p9D3SWMlLsyvKnKPdHaBH2I7jwI9IaxYogjCNaFTIXEjZIiB5GyREDSJkqGOgXpm35RvP2iqnbeYcRvaHx8DnxFe+hKoB1ZlFu+5+ce4zlyWwkUlvzZElVbj3lPdc/KLHDVX/axzvbkazk+tsNSuCCRex0OpJnc4OOmjFdjJxLvVZYyyQBAAgAQAIAEAMFtDLQeornIEdrEg2yscy6gdpHhOOx+Dmq8tK2NujJzimt7nFX2pRRQzPZTuOU2PcTvlOOEqSdktyaMJydktzu2ftXMgek2dDpr1RJxqUXpkRVKKvaSsyzpbVH4gR6xVVXiQSoS8DpXHUz+IeOnzjtcepG6c14D/wBoX4l8xF1LqN0voQ1MQnxL5iMbXUkipdDmqYtOJbuH3kbcepKoz6WOapjj+EBfU+cbr/xHql/k7nMXtdjc21tvJPUPE2hCDnJJD2trGt2XstaVNQyqz2uzEAksdTrwndYfDRpU1GxkVa0pydnt4HeqAbgB3CWEkiG7HRRAgAQAIAEACABADC+1vFWwdOivSr1QveE1+eWV8RLTA18mp3rOb5RRhOWrZf2eiNyqx/lVfkZgZatWuo/H+TWy+OrVN+Jy8lNsfs9TK/8AlvoRw7RJsbhuLC65omxVDXHUuaN+wsLkgLvzE2Ug7iDOdUJN2SMtSucNPa9N6hp0SKjgXN7hR1dWp9JZeElCOupyHShKMdUtkSbP2hTxAPNkZgSChOoINjbjujK2FnS5rYJRlD2vidQHh1knQAcTK6TbshG7GS5Q8qyrBMKbBTq3xH++qbmEy9ab1C3Rwt1eoWFbbz0cPQq1AKgqZQdLEXBJIIO7TtleODhVqypraxDCjrqSgtrG32bseoKy86oVE9+4YMGYdHqBAGpmngcqlRrap79DKrYmLh6L3ZppvGeEACABAAgAQAIAEACAHm3Lqpz+1cJS3ijTLkdrG/8A1WZOa1dFJm9l64eDnP8AydjC8qa2fF1Py2Ty3ytgYaaK77mzgqemiu+5UWlstWOqvtCq6qrOSFFgJHGjCLukRRoQi7pFnyKNsU3bTPoRKuZb0V5lPMF6v3lXiKrUcTVKEqRUa1v1G0swjGpSjq6InhFSpq/RFltDlVVrUQmik9JhvbhK9LA06c3Iip4SMJXKC0vlqxqNrf8AyqBG9ctvC4+0y6DtjJe8z6C/7Uke44ZrohHWoPmJ0qOVkrSaJYo0IAEACABAAgAQAIAEAPKKNcV9o7Qr71Q5FPYo1/l9ZzWc1LuMF4v+DpZwdPC0qXi9zBVqnOMznexLfvG8vRjpSj0OgjT0RUegy0cLYQxRNJf8ncOaWNRTvNK/7wvM/GT14dtdTKxctdFtdSq24lsVX/WfXX6y1hnejHyLGH3pR8jhtJyewtoBY0+IGbZA7CPRyJlR2xr/AHwM2G2N/eh7RsZ82GoHjSpnzQTp48jlqytUku7OyKRhAAgAQAIAEACABADl2pixQoVah3IjN5CI3ZXJKNN1JqC8WeQbOHMbKqOelUvqd5LWW/pOSrPi41R6f7OurR4mPjT8I/7Mpaa9zacRLQE0kmHw/OOifGwXzNok56IuXQjqS0RcuiNTiFy7WQDS6AfwkfSZUHqwLb6/cwoelg2+5Q8pUti63eD5gS/gnehEv4PehErLS0WbBaAtjUUBm2TU7C3o0yp7Y5fvgZctsav3wPXOSj5sDhT/ALKfKdPD2Ucxi1avNd2WscVwgAQAIAEACABAAgBk/aZjea2dUA31WWmO25ufQSGvK0Ga2S0eJi438N/gYflcOZwuFojS9iR+lfu3pOTy71lepV/ef4N/K/W4ipWf7d/gyU2TdsJaKJpLnkjhecxafkBby0HzlHMamig++xm5pPRh332JquIz7WB6g4QdwW3zvGxhpwNu1ypwdGCt2ucnK1LYt+0KfSTZe/UL3kuXb0F7yntLpesFogWNTsgZtmYgcC/yBmViHbGQfkZOIVsbB+R6fyFfNs3CH/bA8iROnpewjm8xVsVNdy+khSCABAAgAQAIAEACAGA9obc9jdnYcbszVXHcy29A/nMvNa3DotrozoMnXDoVq3ay99zIcu8RmxeX/TQDxb3j9Jj5TDTQ1dWbuTU9OH1dX/BnJpmsEANbyGp5ExNdtyhQP+IZm/6zGzWWqUKS8b/ZIwc5lrlTorxv9kvuZ7Zatz+GqN+OroeJBGY+bCa2IjahK3KzL2KcXGpCPhH8lhy1S2K70X6ypljvQ97K2Vb0PeygtNA0tIWhcXSavkyubA4sfq9af9DMjHO2Jpv95mLj1pxVJ+X1PQvZu99mYfszDyYzqaPsI57N42xkzTyUzQgAQAIAEACABABIAeb1KoxG28S/VQpqg4AnQ/Wcz/UFX1aj1Z0UVwsujHxk7mA2ti+exFZ/idrdwNh6ASzh6XDpRh0R02GjwqUYdEct5LYsaxbxB2o2Qth9ik9dX/u32ExH67Me0fsYD9fmfaP2X5ObbeD5ijsbqJV2bxq02+Tek6DFQtRt2f0HYOrxquJ+XwaI+XqWxFPtp/JjMbKHei/P7EuSb0Zef2M1NQ2LBAU1nIkZqOMXsU+auB8pj5ptUpv95ows42q0pef1RtfZU99mJ2PUH8U6uh7Bg58rY2XuNhJjHCABAAgAQAIAEAI69UIrMdygse4C5gLFNuyPH9hYsrhMdijo1Z6jDxuR6ufKclmHrsXCn+7/AOjqcTBOrTorlFL9+RiwZsWNzUOvCwqkKNdBvOg7zoInLdjlO27NpyypkrgsHT3nTx91F+beUxcog6lSdV+L+t2YmXTs6uIl+82y49rVEU0wGUaIzqB3BCo/hM6TFr0Uiv8A07LVUqp+K/JSe0RLVcOeKP6Mv3nM5M/Qmu6NDIn6ua7r7mSmyboQA1/s81bErxRPmw+0xc52UH3f2MLPNo033f2NX7JG/wADUG7LXYW4e6pt6idXhneBjf1Cv+1fqkbeWDCCABAAgAQAIAEAM/y9x37Ps3EtexKZR3v7v1MZUdolzAU9eIiu552dl16mzqFDDU2qM+XNbcNcxLMdAN05vDUpVsXKolsv9G0q9OOIlUqOyVyz2J7LWNmxlXL+Slqe4ufoJuxw/Uir53bakve/wd3Kz2d0zhw2BTJUpg+7cnnR2k/i4eUdUoK3okWDzeoqlqzun49P4POuTuH5zF0VItZrkHQjLrqO+0ysbPRQk+xu4qrpoyaNjsxf2rbtMbxQGb90fdh5RMmo6KS77mXVlwsvf/otvbGv+Fw7cKpHcDTbXzAmtiF6K8yP+nJWxEl2+5nvaA10wbcVb1CEfWcpk6tKqu6+5pZM9Mqq7r7mOvNuxuawzQsJrNZ7OXtiKw40x6N/WY+dR9VF9/sY2du9KPn9jV+ydrU8avw4g+o+4PlOlwTvSXu+hj59vUpy6xRvJbMIIAEACABAAgAQA49p7MpYpQldBUUMGym9iRuuOvfuMRpPmS0q06TvB2Z006QUAKAoHUBYeUEktkRttu7HxRAgBkNv8mEWucZSWzZSKijr3e+BxsDeZeaYWdWl6vn06mlQxcnT4MuV9vwZ/wBkVI1q+OxLdZVVP6mZm9AnnLGEpqEbdEi5m8tNOnSX7yX5Lf2u077PU8Kq+oYfWS1/ZIsilpxPuZj+WL5sHgm/vWmPtOXy1WxFVfvM1suemvUX7zMhmm1Y19QXhYTWaPkDVtiz2029CJl5vG9D3mbmnpUV5mz9lzWr7UXhVQ+Zq/a/jNrLneivJfQyM43p0Zdvwegy+YYQAIAEACABAAgAQAIAEACACGAHHs7ZlLDc5zKhBUcuwG7Md9h1RFFLkSVK06ltbvZWM57VEvsyod9npn+IA+hMjrewX8olbEryf0MDtkGrs7BhQWa6AAAkm6kWA47pzeEjbGVF5mxQko4ibfc1HIv2eCnkrY4Bn0K0d6pwz26R7N06GnQS3kUcdmzlenR5devkX3KbkRh8ddrczW/1E0v+tdzd++PnSjIpYTMqtDbnHo/t0PP9m8ncRs/HKKye4VcCouqNpx6j2GY2aUWqDv1Rs1sXSxFD0Hv08TQ+zZ7bR2mv6D6t9xLmWP1MfJFHM98PSfn9j0eaRiBAAgAQAIAEACABAAgAQAIAEACAFDy22a+KwFalSGZ2y5RcAXDDeeEZUTcbIt4GrGlWU5chvJfk0uDo0lc87URbZraDjlH13yCjhKdOTml6T5v8BisW60m1smX4loqCwAZVphgQwBB6jElFSVmhU2ndFHsnkxTwuMrYikWArIFZDqAQbgqd/hI6VGNLaHItVcXKrRVOS5PmX8lKgQAIAEACABAAgAQAIAEACABAAgAkACACwAIAEACABAAgAQAIAEAP/9k=">
            <a:hlinkClick r:id="rId4"/>
          </p:cNvPr>
          <p:cNvSpPr>
            <a:spLocks noChangeAspect="1" noChangeArrowheads="1"/>
          </p:cNvSpPr>
          <p:nvPr/>
        </p:nvSpPr>
        <p:spPr bwMode="auto">
          <a:xfrm>
            <a:off x="180975" y="-1181100"/>
            <a:ext cx="1809750" cy="2790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a:t>
            </a:r>
            <a:endParaRPr lang="en-US" dirty="0"/>
          </a:p>
        </p:txBody>
      </p:sp>
      <p:sp>
        <p:nvSpPr>
          <p:cNvPr id="3" name="Content Placeholder 2"/>
          <p:cNvSpPr>
            <a:spLocks noGrp="1"/>
          </p:cNvSpPr>
          <p:nvPr>
            <p:ph idx="1"/>
          </p:nvPr>
        </p:nvSpPr>
        <p:spPr>
          <a:xfrm>
            <a:off x="457200" y="2789237"/>
            <a:ext cx="8229600" cy="3611563"/>
          </a:xfrm>
        </p:spPr>
        <p:txBody>
          <a:bodyPr>
            <a:normAutofit/>
          </a:bodyPr>
          <a:lstStyle/>
          <a:p>
            <a:pPr lvl="1"/>
            <a:r>
              <a:rPr lang="en-US" dirty="0" smtClean="0"/>
              <a:t>Keep it simple to ensure outcome</a:t>
            </a:r>
          </a:p>
          <a:p>
            <a:pPr lvl="1"/>
            <a:r>
              <a:rPr lang="en-US" dirty="0" smtClean="0"/>
              <a:t>Know your audience</a:t>
            </a:r>
          </a:p>
          <a:p>
            <a:pPr lvl="1"/>
            <a:r>
              <a:rPr lang="en-US" dirty="0" smtClean="0"/>
              <a:t>Act with integrity to earn trust</a:t>
            </a:r>
          </a:p>
          <a:p>
            <a:pPr lvl="1"/>
            <a:r>
              <a:rPr lang="en-US" dirty="0" smtClean="0"/>
              <a:t>Try for win-win outcome</a:t>
            </a:r>
          </a:p>
          <a:p>
            <a:pPr lvl="1"/>
            <a:endParaRPr lang="en-US" dirty="0"/>
          </a:p>
        </p:txBody>
      </p:sp>
      <p:sp>
        <p:nvSpPr>
          <p:cNvPr id="4" name="Rectangle 3"/>
          <p:cNvSpPr/>
          <p:nvPr/>
        </p:nvSpPr>
        <p:spPr>
          <a:xfrm>
            <a:off x="1066800" y="1589782"/>
            <a:ext cx="7162800" cy="1077218"/>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3200" dirty="0" smtClean="0"/>
              <a:t>Effective managers are direct about what they need and are compelling and logical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Coaching and Development</a:t>
            </a:r>
            <a:endParaRPr lang="en-US" dirty="0"/>
          </a:p>
        </p:txBody>
      </p:sp>
      <p:sp>
        <p:nvSpPr>
          <p:cNvPr id="9" name="Text Placeholder 8"/>
          <p:cNvSpPr>
            <a:spLocks noGrp="1"/>
          </p:cNvSpPr>
          <p:nvPr>
            <p:ph idx="1"/>
          </p:nvPr>
        </p:nvSpPr>
        <p:spPr>
          <a:xfrm>
            <a:off x="457200" y="1600200"/>
            <a:ext cx="8382000" cy="4525963"/>
          </a:xfrm>
        </p:spPr>
        <p:txBody>
          <a:bodyPr/>
          <a:lstStyle/>
          <a:p>
            <a:pPr marL="0" indent="0">
              <a:spcAft>
                <a:spcPts val="1200"/>
              </a:spcAft>
              <a:buNone/>
            </a:pPr>
            <a:r>
              <a:rPr lang="en-US" sz="2800" b="1" dirty="0" smtClean="0"/>
              <a:t>Know that coaching is NOT:</a:t>
            </a:r>
          </a:p>
          <a:p>
            <a:pPr>
              <a:spcAft>
                <a:spcPts val="1200"/>
              </a:spcAft>
            </a:pPr>
            <a:r>
              <a:rPr lang="en-US" sz="2700" dirty="0" smtClean="0"/>
              <a:t>Developing others—it is equipping them to develop </a:t>
            </a:r>
          </a:p>
          <a:p>
            <a:pPr>
              <a:spcAft>
                <a:spcPts val="1200"/>
              </a:spcAft>
            </a:pPr>
            <a:r>
              <a:rPr lang="en-US" sz="2700" dirty="0" smtClean="0"/>
              <a:t>An occasional event—it is a continual process</a:t>
            </a:r>
          </a:p>
          <a:p>
            <a:pPr>
              <a:spcAft>
                <a:spcPts val="1200"/>
              </a:spcAft>
            </a:pPr>
            <a:r>
              <a:rPr lang="en-US" sz="2700" dirty="0" smtClean="0"/>
              <a:t>Fixing problems—it is cultivating people’s capabilities</a:t>
            </a:r>
          </a:p>
          <a:p>
            <a:pPr marL="0" indent="0" algn="ctr">
              <a:spcAft>
                <a:spcPts val="1200"/>
              </a:spcAft>
              <a:buNone/>
            </a:pPr>
            <a:r>
              <a:rPr lang="en-US" sz="2800" b="1" dirty="0" smtClean="0"/>
              <a:t>Create a coaching design</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MANAGEMENT</a:t>
            </a:r>
            <a:endParaRPr lang="en-US" dirty="0"/>
          </a:p>
        </p:txBody>
      </p:sp>
      <p:pic>
        <p:nvPicPr>
          <p:cNvPr id="4" name="Picture 3" descr="self.png"/>
          <p:cNvPicPr>
            <a:picLocks noChangeAspect="1"/>
          </p:cNvPicPr>
          <p:nvPr/>
        </p:nvPicPr>
        <p:blipFill>
          <a:blip r:embed="rId3" cstate="print"/>
          <a:stretch>
            <a:fillRect/>
          </a:stretch>
        </p:blipFill>
        <p:spPr>
          <a:xfrm>
            <a:off x="6324601" y="3049824"/>
            <a:ext cx="2819400" cy="257945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Self-Management Factor</a:t>
            </a:r>
          </a:p>
        </p:txBody>
      </p:sp>
      <p:sp>
        <p:nvSpPr>
          <p:cNvPr id="3" name="Content Placeholder 2"/>
          <p:cNvSpPr>
            <a:spLocks noGrp="1"/>
          </p:cNvSpPr>
          <p:nvPr>
            <p:ph idx="1"/>
          </p:nvPr>
        </p:nvSpPr>
        <p:spPr/>
        <p:txBody>
          <a:bodyPr/>
          <a:lstStyle/>
          <a:p>
            <a:pPr marL="0" indent="0">
              <a:spcAft>
                <a:spcPts val="600"/>
              </a:spcAft>
              <a:buNone/>
            </a:pPr>
            <a:r>
              <a:rPr lang="en-US" sz="2800" b="1" dirty="0" smtClean="0"/>
              <a:t>Effective Managers…</a:t>
            </a:r>
          </a:p>
          <a:p>
            <a:pPr>
              <a:spcAft>
                <a:spcPts val="600"/>
              </a:spcAft>
            </a:pPr>
            <a:r>
              <a:rPr lang="en-US" sz="2800" dirty="0" smtClean="0"/>
              <a:t>Know that change is continuous</a:t>
            </a:r>
          </a:p>
          <a:p>
            <a:pPr>
              <a:spcAft>
                <a:spcPts val="600"/>
              </a:spcAft>
            </a:pPr>
            <a:r>
              <a:rPr lang="en-US" sz="2800" dirty="0" smtClean="0"/>
              <a:t>Are people others want to work with </a:t>
            </a:r>
          </a:p>
          <a:p>
            <a:pPr>
              <a:spcAft>
                <a:spcPts val="600"/>
              </a:spcAft>
            </a:pPr>
            <a:r>
              <a:rPr lang="en-US" sz="2800" dirty="0" smtClean="0"/>
              <a:t>Are adaptable </a:t>
            </a:r>
          </a:p>
          <a:p>
            <a:pPr>
              <a:spcAft>
                <a:spcPts val="600"/>
              </a:spcAft>
            </a:pPr>
            <a:r>
              <a:rPr lang="en-US" sz="2800" dirty="0" smtClean="0"/>
              <a:t>Excel at self-management</a:t>
            </a:r>
          </a:p>
          <a:p>
            <a:pPr>
              <a:spcAft>
                <a:spcPts val="600"/>
              </a:spcAft>
            </a:pPr>
            <a:r>
              <a:rPr lang="en-US" sz="2800" dirty="0"/>
              <a:t>P</a:t>
            </a:r>
            <a:r>
              <a:rPr lang="en-US" sz="2800" dirty="0" smtClean="0"/>
              <a:t>ursue continuous learning</a:t>
            </a:r>
          </a:p>
          <a:p>
            <a:endParaRPr lang="en-US" dirty="0" smtClean="0"/>
          </a:p>
          <a:p>
            <a:endParaRPr lang="en-US" dirty="0"/>
          </a:p>
        </p:txBody>
      </p:sp>
      <p:pic>
        <p:nvPicPr>
          <p:cNvPr id="5" name="Picture 4" descr="imagesCAIP30BO.jpg"/>
          <p:cNvPicPr>
            <a:picLocks noChangeAspect="1"/>
          </p:cNvPicPr>
          <p:nvPr/>
        </p:nvPicPr>
        <p:blipFill>
          <a:blip r:embed="rId3" cstate="print"/>
          <a:stretch>
            <a:fillRect/>
          </a:stretch>
        </p:blipFill>
        <p:spPr>
          <a:xfrm>
            <a:off x="5486400" y="3685209"/>
            <a:ext cx="2933700" cy="193454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linds(horizont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8600" y="152400"/>
            <a:ext cx="8686800" cy="1295400"/>
          </a:xfrm>
        </p:spPr>
        <p:txBody>
          <a:bodyPr/>
          <a:lstStyle/>
          <a:p>
            <a:r>
              <a:rPr lang="en-US" dirty="0" smtClean="0"/>
              <a:t>How to Gain the Trust of Employees</a:t>
            </a:r>
          </a:p>
        </p:txBody>
      </p:sp>
      <p:sp>
        <p:nvSpPr>
          <p:cNvPr id="3" name="Content Placeholder 2"/>
          <p:cNvSpPr>
            <a:spLocks noGrp="1"/>
          </p:cNvSpPr>
          <p:nvPr>
            <p:ph idx="1"/>
          </p:nvPr>
        </p:nvSpPr>
        <p:spPr>
          <a:xfrm>
            <a:off x="228600" y="1524000"/>
            <a:ext cx="7315200" cy="5181600"/>
          </a:xfrm>
        </p:spPr>
        <p:txBody>
          <a:bodyPr>
            <a:normAutofit/>
          </a:bodyPr>
          <a:lstStyle/>
          <a:p>
            <a:pPr marL="514350" indent="-514350">
              <a:spcAft>
                <a:spcPts val="1200"/>
              </a:spcAft>
              <a:buAutoNum type="arabicPeriod"/>
              <a:defRPr/>
            </a:pPr>
            <a:r>
              <a:rPr lang="en-US" sz="2800" dirty="0" smtClean="0"/>
              <a:t>Meet with new employees </a:t>
            </a:r>
          </a:p>
          <a:p>
            <a:pPr marL="514350" indent="-514350">
              <a:spcAft>
                <a:spcPts val="1200"/>
              </a:spcAft>
              <a:buAutoNum type="arabicPeriod"/>
              <a:defRPr/>
            </a:pPr>
            <a:r>
              <a:rPr lang="en-US" sz="2800" dirty="0" smtClean="0"/>
              <a:t>Ask open ended questions about work</a:t>
            </a:r>
          </a:p>
          <a:p>
            <a:pPr marL="514350" indent="-514350">
              <a:spcAft>
                <a:spcPts val="1200"/>
              </a:spcAft>
              <a:buAutoNum type="arabicPeriod"/>
              <a:defRPr/>
            </a:pPr>
            <a:r>
              <a:rPr lang="en-US" sz="2800" dirty="0" smtClean="0"/>
              <a:t>Ask what they expect from you</a:t>
            </a:r>
          </a:p>
          <a:p>
            <a:pPr marL="514350" indent="-514350">
              <a:spcAft>
                <a:spcPts val="1200"/>
              </a:spcAft>
              <a:buAutoNum type="arabicPeriod"/>
              <a:defRPr/>
            </a:pPr>
            <a:r>
              <a:rPr lang="en-US" sz="2800" dirty="0" smtClean="0"/>
              <a:t>Show genuine interest in employees</a:t>
            </a:r>
          </a:p>
          <a:p>
            <a:pPr marL="514350" indent="-514350">
              <a:spcAft>
                <a:spcPts val="1200"/>
              </a:spcAft>
              <a:buAutoNum type="arabicPeriod"/>
              <a:defRPr/>
            </a:pPr>
            <a:r>
              <a:rPr lang="en-US" sz="2800" dirty="0" smtClean="0"/>
              <a:t>Regularly follow-up with employees</a:t>
            </a:r>
          </a:p>
          <a:p>
            <a:pPr marL="514350" indent="-514350">
              <a:spcAft>
                <a:spcPts val="1200"/>
              </a:spcAft>
              <a:buAutoNum type="arabicPeriod"/>
              <a:defRPr/>
            </a:pPr>
            <a:r>
              <a:rPr lang="en-US" sz="2800" dirty="0" smtClean="0"/>
              <a:t>Trust employees and keep their confidences</a:t>
            </a:r>
            <a:endParaRPr lang="en-US" sz="2800" dirty="0"/>
          </a:p>
        </p:txBody>
      </p:sp>
      <p:pic>
        <p:nvPicPr>
          <p:cNvPr id="4" name="Picture 3" descr="trust.png"/>
          <p:cNvPicPr>
            <a:picLocks noChangeAspect="1"/>
          </p:cNvPicPr>
          <p:nvPr/>
        </p:nvPicPr>
        <p:blipFill>
          <a:blip r:embed="rId3" cstate="print"/>
          <a:stretch>
            <a:fillRect/>
          </a:stretch>
        </p:blipFill>
        <p:spPr>
          <a:xfrm>
            <a:off x="6324600" y="2590800"/>
            <a:ext cx="2712771" cy="1838325"/>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r>
              <a:rPr lang="en-US" dirty="0" smtClean="0"/>
              <a:t>Practice Self-Development with </a:t>
            </a:r>
            <a:r>
              <a:rPr lang="en-US" dirty="0" smtClean="0">
                <a:solidFill>
                  <a:schemeClr val="tx2">
                    <a:lumMod val="60000"/>
                    <a:lumOff val="40000"/>
                  </a:schemeClr>
                </a:solidFill>
              </a:rPr>
              <a:t>FIRST</a:t>
            </a:r>
          </a:p>
        </p:txBody>
      </p:sp>
      <p:sp>
        <p:nvSpPr>
          <p:cNvPr id="3" name="Content Placeholder 2"/>
          <p:cNvSpPr>
            <a:spLocks noGrp="1"/>
          </p:cNvSpPr>
          <p:nvPr>
            <p:ph idx="1"/>
          </p:nvPr>
        </p:nvSpPr>
        <p:spPr>
          <a:xfrm>
            <a:off x="228600" y="1600200"/>
            <a:ext cx="8686800" cy="4953000"/>
          </a:xfrm>
        </p:spPr>
        <p:txBody>
          <a:bodyPr>
            <a:normAutofit/>
          </a:bodyPr>
          <a:lstStyle/>
          <a:p>
            <a:pPr marL="0" indent="0">
              <a:buNone/>
              <a:defRPr/>
            </a:pPr>
            <a:r>
              <a:rPr lang="en-US" b="1" dirty="0" smtClean="0">
                <a:solidFill>
                  <a:schemeClr val="tx2">
                    <a:lumMod val="60000"/>
                    <a:lumOff val="40000"/>
                  </a:schemeClr>
                </a:solidFill>
              </a:rPr>
              <a:t>F</a:t>
            </a:r>
            <a:r>
              <a:rPr lang="en-US" sz="2800" dirty="0" smtClean="0"/>
              <a:t>ocus on priorities – identify critical issues and goals</a:t>
            </a:r>
          </a:p>
          <a:p>
            <a:pPr marL="0" indent="0">
              <a:buNone/>
              <a:defRPr/>
            </a:pPr>
            <a:r>
              <a:rPr lang="en-US" b="1" dirty="0" smtClean="0">
                <a:solidFill>
                  <a:schemeClr val="tx2">
                    <a:lumMod val="60000"/>
                    <a:lumOff val="40000"/>
                  </a:schemeClr>
                </a:solidFill>
              </a:rPr>
              <a:t>I</a:t>
            </a:r>
            <a:r>
              <a:rPr lang="en-US" sz="2800" dirty="0" smtClean="0"/>
              <a:t>mplement something daily – stretch your comfort zone</a:t>
            </a:r>
          </a:p>
          <a:p>
            <a:pPr marL="0" indent="0">
              <a:buNone/>
              <a:defRPr/>
            </a:pPr>
            <a:r>
              <a:rPr lang="en-US" b="1" dirty="0" smtClean="0">
                <a:solidFill>
                  <a:schemeClr val="tx2">
                    <a:lumMod val="60000"/>
                    <a:lumOff val="40000"/>
                  </a:schemeClr>
                </a:solidFill>
              </a:rPr>
              <a:t>R</a:t>
            </a:r>
            <a:r>
              <a:rPr lang="en-US" sz="2800" dirty="0" smtClean="0"/>
              <a:t>eflect on what happens – use daily experiences to learn </a:t>
            </a:r>
          </a:p>
          <a:p>
            <a:pPr marL="0" indent="0">
              <a:buNone/>
              <a:defRPr/>
            </a:pPr>
            <a:r>
              <a:rPr lang="en-US" b="1" dirty="0" smtClean="0">
                <a:solidFill>
                  <a:schemeClr val="tx2">
                    <a:lumMod val="60000"/>
                    <a:lumOff val="40000"/>
                  </a:schemeClr>
                </a:solidFill>
              </a:rPr>
              <a:t>S</a:t>
            </a:r>
            <a:r>
              <a:rPr lang="en-US" sz="2800" dirty="0" smtClean="0"/>
              <a:t>eek feedback – learn from other’s ideas and perspectives</a:t>
            </a:r>
          </a:p>
          <a:p>
            <a:pPr marL="0" indent="0">
              <a:buNone/>
              <a:defRPr/>
            </a:pPr>
            <a:r>
              <a:rPr lang="en-US" b="1" dirty="0" smtClean="0">
                <a:solidFill>
                  <a:schemeClr val="tx2">
                    <a:lumMod val="60000"/>
                    <a:lumOff val="40000"/>
                  </a:schemeClr>
                </a:solidFill>
              </a:rPr>
              <a:t>T</a:t>
            </a:r>
            <a:r>
              <a:rPr lang="en-US" sz="2800" dirty="0" smtClean="0"/>
              <a:t>ransfer learning to the next level – adapt for continuous learning   </a:t>
            </a:r>
          </a:p>
          <a:p>
            <a:pPr marL="0" indent="0">
              <a:buNone/>
              <a:defRPr/>
            </a:pPr>
            <a:endParaRPr lang="en-US" sz="2800" dirty="0" smtClean="0"/>
          </a:p>
          <a:p>
            <a:pPr marL="742950" indent="-742950">
              <a:buNone/>
              <a:defRPr/>
            </a:pPr>
            <a:r>
              <a:rPr lang="en-US" sz="1200" dirty="0" smtClean="0"/>
              <a:t>FIRST – PDI Personnel Decisions International www.personneldecisions.com</a:t>
            </a:r>
          </a:p>
          <a:p>
            <a:pPr marL="742950" indent="-742950">
              <a:buFont typeface="+mj-lt"/>
              <a:buAutoNum type="arabicPeriod"/>
              <a:defRPr/>
            </a:pPr>
            <a:endParaRPr lang="en-US" sz="2800" dirty="0" smtClean="0"/>
          </a:p>
          <a:p>
            <a:pPr marL="742950" indent="-742950">
              <a:buFont typeface="+mj-lt"/>
              <a:buAutoNum type="arabicPeriod"/>
              <a:defRPr/>
            </a:pPr>
            <a:endParaRPr lang="en-US" sz="28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4716512"/>
              </p:ext>
            </p:extLst>
          </p:nvPr>
        </p:nvGraphicFramePr>
        <p:xfrm>
          <a:off x="304800" y="152400"/>
          <a:ext cx="84582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INTERPERSONAL</a:t>
            </a:r>
            <a:endParaRPr lang="en-US" dirty="0"/>
          </a:p>
        </p:txBody>
      </p:sp>
      <p:pic>
        <p:nvPicPr>
          <p:cNvPr id="4" name="Picture 3" descr="imagesCAUCMPVY.jpg"/>
          <p:cNvPicPr>
            <a:picLocks noChangeAspect="1"/>
          </p:cNvPicPr>
          <p:nvPr/>
        </p:nvPicPr>
        <p:blipFill>
          <a:blip r:embed="rId3" cstate="print"/>
          <a:stretch>
            <a:fillRect/>
          </a:stretch>
        </p:blipFill>
        <p:spPr>
          <a:xfrm>
            <a:off x="4648200" y="2743200"/>
            <a:ext cx="3709926" cy="181451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Building Relationships</a:t>
            </a:r>
            <a:endParaRPr lang="en-US" dirty="0"/>
          </a:p>
        </p:txBody>
      </p:sp>
      <p:sp>
        <p:nvSpPr>
          <p:cNvPr id="3" name="Content Placeholder 2"/>
          <p:cNvSpPr>
            <a:spLocks noGrp="1"/>
          </p:cNvSpPr>
          <p:nvPr>
            <p:ph idx="1"/>
          </p:nvPr>
        </p:nvSpPr>
        <p:spPr>
          <a:xfrm>
            <a:off x="381000" y="1600200"/>
            <a:ext cx="8458200" cy="4525963"/>
          </a:xfrm>
        </p:spPr>
        <p:txBody>
          <a:bodyPr>
            <a:normAutofit/>
          </a:bodyPr>
          <a:lstStyle/>
          <a:p>
            <a:pPr>
              <a:spcAft>
                <a:spcPts val="1200"/>
              </a:spcAft>
            </a:pPr>
            <a:r>
              <a:rPr lang="en-US" sz="2700" dirty="0"/>
              <a:t>S</a:t>
            </a:r>
            <a:r>
              <a:rPr lang="en-US" sz="2700" dirty="0" smtClean="0"/>
              <a:t>ee yourself as others see you—get feedback</a:t>
            </a:r>
          </a:p>
          <a:p>
            <a:pPr>
              <a:spcAft>
                <a:spcPts val="1200"/>
              </a:spcAft>
            </a:pPr>
            <a:r>
              <a:rPr lang="en-US" sz="2700" dirty="0" smtClean="0"/>
              <a:t>Relate well to everyone regardless of background or personality</a:t>
            </a:r>
          </a:p>
          <a:p>
            <a:pPr>
              <a:spcAft>
                <a:spcPts val="1200"/>
              </a:spcAft>
            </a:pPr>
            <a:r>
              <a:rPr lang="en-US" sz="2700" dirty="0" smtClean="0"/>
              <a:t>Treat people with respect consistently</a:t>
            </a:r>
          </a:p>
          <a:p>
            <a:pPr>
              <a:spcAft>
                <a:spcPts val="1200"/>
              </a:spcAft>
            </a:pPr>
            <a:r>
              <a:rPr lang="en-US" sz="2700" dirty="0" smtClean="0"/>
              <a:t>Maintain positive relationships during difficult situations</a:t>
            </a:r>
          </a:p>
        </p:txBody>
      </p:sp>
    </p:spTree>
    <p:extLst>
      <p:ext uri="{BB962C8B-B14F-4D97-AF65-F5344CB8AC3E}">
        <p14:creationId xmlns:p14="http://schemas.microsoft.com/office/powerpoint/2010/main" val="741026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It’s Always Been This Way!</a:t>
            </a:r>
            <a:endParaRPr lang="en-US" dirty="0"/>
          </a:p>
        </p:txBody>
      </p:sp>
      <p:pic>
        <p:nvPicPr>
          <p:cNvPr id="5" name="Content Placeholder 4" descr="baked-ham-w-cloves1.jpg"/>
          <p:cNvPicPr>
            <a:picLocks noGrp="1" noChangeAspect="1"/>
          </p:cNvPicPr>
          <p:nvPr>
            <p:ph idx="1"/>
          </p:nvPr>
        </p:nvPicPr>
        <p:blipFill>
          <a:blip r:embed="rId3" cstate="print"/>
          <a:stretch>
            <a:fillRect/>
          </a:stretch>
        </p:blipFill>
        <p:spPr>
          <a:xfrm>
            <a:off x="2819400" y="1828800"/>
            <a:ext cx="3409950" cy="3059212"/>
          </a:xfrm>
          <a:prstGeom prst="rect">
            <a:avLst/>
          </a:prstGeom>
          <a:ln>
            <a:noFill/>
          </a:ln>
          <a:effectLst>
            <a:softEdge rad="112500"/>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Building Relationships with Managers</a:t>
            </a:r>
            <a:endParaRPr lang="en-US" dirty="0"/>
          </a:p>
        </p:txBody>
      </p:sp>
      <p:sp>
        <p:nvSpPr>
          <p:cNvPr id="3" name="Content Placeholder 2"/>
          <p:cNvSpPr>
            <a:spLocks noGrp="1"/>
          </p:cNvSpPr>
          <p:nvPr>
            <p:ph idx="1"/>
          </p:nvPr>
        </p:nvSpPr>
        <p:spPr>
          <a:xfrm>
            <a:off x="457200" y="3352800"/>
            <a:ext cx="8229600" cy="2620963"/>
          </a:xfrm>
        </p:spPr>
        <p:txBody>
          <a:bodyPr/>
          <a:lstStyle/>
          <a:p>
            <a:pPr>
              <a:spcAft>
                <a:spcPts val="1000"/>
              </a:spcAft>
            </a:pPr>
            <a:r>
              <a:rPr lang="en-US" sz="2800" dirty="0" smtClean="0"/>
              <a:t>Determine what  management wants to know </a:t>
            </a:r>
          </a:p>
          <a:p>
            <a:pPr>
              <a:spcAft>
                <a:spcPts val="1000"/>
              </a:spcAft>
            </a:pPr>
            <a:r>
              <a:rPr lang="en-US" sz="2800" dirty="0" smtClean="0"/>
              <a:t>Develop good timing </a:t>
            </a:r>
          </a:p>
          <a:p>
            <a:pPr>
              <a:spcAft>
                <a:spcPts val="1000"/>
              </a:spcAft>
            </a:pPr>
            <a:r>
              <a:rPr lang="en-US" sz="2800" dirty="0" smtClean="0"/>
              <a:t>Be professional and personal</a:t>
            </a:r>
          </a:p>
          <a:p>
            <a:endParaRPr lang="en-US" dirty="0"/>
          </a:p>
        </p:txBody>
      </p:sp>
      <p:sp>
        <p:nvSpPr>
          <p:cNvPr id="6" name="Rectangle 5"/>
          <p:cNvSpPr/>
          <p:nvPr/>
        </p:nvSpPr>
        <p:spPr>
          <a:xfrm>
            <a:off x="533400" y="1600200"/>
            <a:ext cx="8001000"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3200" dirty="0" smtClean="0"/>
              <a:t>Develop effective working relationship with managers by being seen as positive and knowing what is expected of you</a:t>
            </a:r>
          </a:p>
        </p:txBody>
      </p:sp>
    </p:spTree>
    <p:extLst>
      <p:ext uri="{BB962C8B-B14F-4D97-AF65-F5344CB8AC3E}">
        <p14:creationId xmlns:p14="http://schemas.microsoft.com/office/powerpoint/2010/main" val="2477161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Manage Conflict</a:t>
            </a:r>
            <a:endParaRPr lang="en-US" dirty="0"/>
          </a:p>
        </p:txBody>
      </p:sp>
      <p:sp>
        <p:nvSpPr>
          <p:cNvPr id="3" name="Content Placeholder 2"/>
          <p:cNvSpPr>
            <a:spLocks noGrp="1"/>
          </p:cNvSpPr>
          <p:nvPr>
            <p:ph idx="1"/>
          </p:nvPr>
        </p:nvSpPr>
        <p:spPr/>
        <p:txBody>
          <a:bodyPr>
            <a:normAutofit/>
          </a:bodyPr>
          <a:lstStyle/>
          <a:p>
            <a:pPr>
              <a:spcAft>
                <a:spcPts val="1200"/>
              </a:spcAft>
            </a:pPr>
            <a:r>
              <a:rPr lang="en-US" sz="2800" dirty="0" smtClean="0"/>
              <a:t>Disagreements and conflicts are common </a:t>
            </a:r>
          </a:p>
          <a:p>
            <a:pPr>
              <a:spcAft>
                <a:spcPts val="1200"/>
              </a:spcAft>
            </a:pPr>
            <a:r>
              <a:rPr lang="en-US" sz="2800" dirty="0" smtClean="0"/>
              <a:t>Pick which battles are worth fighting</a:t>
            </a:r>
          </a:p>
          <a:p>
            <a:pPr>
              <a:spcAft>
                <a:spcPts val="1200"/>
              </a:spcAft>
            </a:pPr>
            <a:r>
              <a:rPr lang="en-US" sz="2800" dirty="0" smtClean="0"/>
              <a:t>Deal with the conflict properly and have a stronger working relationship</a:t>
            </a:r>
          </a:p>
          <a:p>
            <a:pPr>
              <a:spcAft>
                <a:spcPts val="1200"/>
              </a:spcAft>
            </a:pPr>
            <a:r>
              <a:rPr lang="en-US" sz="2800" dirty="0" smtClean="0"/>
              <a:t>Uncover and discuss the causes for the conflict</a:t>
            </a:r>
          </a:p>
          <a:p>
            <a:pPr>
              <a:spcAft>
                <a:spcPts val="1200"/>
              </a:spcAft>
            </a:pPr>
            <a:r>
              <a:rPr lang="en-US" sz="2800" dirty="0" smtClean="0"/>
              <a:t>Active listening will reduce conflict</a:t>
            </a:r>
          </a:p>
        </p:txBody>
      </p:sp>
    </p:spTree>
    <p:extLst>
      <p:ext uri="{BB962C8B-B14F-4D97-AF65-F5344CB8AC3E}">
        <p14:creationId xmlns:p14="http://schemas.microsoft.com/office/powerpoint/2010/main" val="696890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
            </a:r>
            <a:br>
              <a:rPr lang="en-US" smtClean="0"/>
            </a:br>
            <a:r>
              <a:rPr lang="en-US" smtClean="0"/>
              <a:t>Understanding and Managing Diversity </a:t>
            </a:r>
            <a:br>
              <a:rPr lang="en-US" smtClean="0"/>
            </a:br>
            <a:endParaRPr lang="en-US" dirty="0"/>
          </a:p>
        </p:txBody>
      </p:sp>
      <p:sp>
        <p:nvSpPr>
          <p:cNvPr id="3" name="Content Placeholder 2"/>
          <p:cNvSpPr>
            <a:spLocks noGrp="1"/>
          </p:cNvSpPr>
          <p:nvPr>
            <p:ph idx="1"/>
          </p:nvPr>
        </p:nvSpPr>
        <p:spPr/>
        <p:txBody>
          <a:bodyPr>
            <a:normAutofit/>
          </a:bodyPr>
          <a:lstStyle/>
          <a:p>
            <a:pPr>
              <a:spcAft>
                <a:spcPts val="1200"/>
              </a:spcAft>
            </a:pPr>
            <a:r>
              <a:rPr lang="en-US" sz="2800" dirty="0" smtClean="0"/>
              <a:t>Notice and appreciate differences in the workforce</a:t>
            </a:r>
          </a:p>
          <a:p>
            <a:pPr>
              <a:spcAft>
                <a:spcPts val="1200"/>
              </a:spcAft>
            </a:pPr>
            <a:r>
              <a:rPr lang="en-US" sz="2800" dirty="0" smtClean="0"/>
              <a:t>When all employees feel safe asking for help, we create a more accepting, respectful workplace</a:t>
            </a:r>
          </a:p>
          <a:p>
            <a:pPr>
              <a:spcAft>
                <a:spcPts val="1200"/>
              </a:spcAft>
            </a:pPr>
            <a:r>
              <a:rPr lang="en-US" sz="2800" dirty="0" smtClean="0"/>
              <a:t>Privately challenge displays of intolerance</a:t>
            </a:r>
          </a:p>
          <a:p>
            <a:pPr>
              <a:spcAft>
                <a:spcPts val="1200"/>
              </a:spcAft>
            </a:pPr>
            <a:r>
              <a:rPr lang="en-US" sz="2800" dirty="0" smtClean="0"/>
              <a:t>Establish work relationships with others who are different from you</a:t>
            </a:r>
          </a:p>
        </p:txBody>
      </p:sp>
    </p:spTree>
    <p:extLst>
      <p:ext uri="{BB962C8B-B14F-4D97-AF65-F5344CB8AC3E}">
        <p14:creationId xmlns:p14="http://schemas.microsoft.com/office/powerpoint/2010/main" val="4249300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4157661"/>
          </a:xfrm>
        </p:spPr>
        <p:txBody>
          <a:bodyPr/>
          <a:lstStyle/>
          <a:p>
            <a:pPr algn="ctr"/>
            <a:r>
              <a:rPr lang="en-US" dirty="0" smtClean="0"/>
              <a:t/>
            </a:r>
            <a:br>
              <a:rPr lang="en-US" dirty="0" smtClean="0"/>
            </a:br>
            <a:r>
              <a:rPr lang="en-US" dirty="0" smtClean="0"/>
              <a:t>IMPLEMENTING CHANGES</a:t>
            </a:r>
            <a:endParaRPr lang="en-US" dirty="0"/>
          </a:p>
        </p:txBody>
      </p:sp>
      <p:pic>
        <p:nvPicPr>
          <p:cNvPr id="4" name="Picture 3" descr="imagesCA6W497G.jpg"/>
          <p:cNvPicPr>
            <a:picLocks noChangeAspect="1"/>
          </p:cNvPicPr>
          <p:nvPr/>
        </p:nvPicPr>
        <p:blipFill>
          <a:blip r:embed="rId3" cstate="print"/>
          <a:stretch>
            <a:fillRect/>
          </a:stretch>
        </p:blipFill>
        <p:spPr>
          <a:xfrm>
            <a:off x="3810000" y="2895600"/>
            <a:ext cx="4061732" cy="1285875"/>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Making a Change</a:t>
            </a:r>
            <a:endParaRPr lang="en-US" dirty="0"/>
          </a:p>
        </p:txBody>
      </p:sp>
      <p:sp>
        <p:nvSpPr>
          <p:cNvPr id="3" name="Content Placeholder 2"/>
          <p:cNvSpPr>
            <a:spLocks noGrp="1"/>
          </p:cNvSpPr>
          <p:nvPr>
            <p:ph idx="1"/>
          </p:nvPr>
        </p:nvSpPr>
        <p:spPr/>
        <p:txBody>
          <a:bodyPr>
            <a:normAutofit/>
          </a:bodyPr>
          <a:lstStyle/>
          <a:p>
            <a:pPr>
              <a:spcAft>
                <a:spcPts val="1200"/>
              </a:spcAft>
            </a:pPr>
            <a:r>
              <a:rPr lang="en-US" sz="2800" dirty="0" smtClean="0"/>
              <a:t>Explain The Three W’s: What, Why, When</a:t>
            </a:r>
          </a:p>
          <a:p>
            <a:pPr>
              <a:spcAft>
                <a:spcPts val="1200"/>
              </a:spcAft>
            </a:pPr>
            <a:r>
              <a:rPr lang="en-US" sz="2800" dirty="0" smtClean="0"/>
              <a:t>Ensure everyone is aware of the change, how to comply, and consequences for not abiding </a:t>
            </a:r>
          </a:p>
          <a:p>
            <a:pPr>
              <a:spcAft>
                <a:spcPts val="1200"/>
              </a:spcAft>
            </a:pPr>
            <a:r>
              <a:rPr lang="en-US" sz="2800" dirty="0" smtClean="0"/>
              <a:t>If anyone voices an objection in a group:</a:t>
            </a:r>
          </a:p>
          <a:p>
            <a:pPr marL="0" indent="0" algn="ctr">
              <a:spcAft>
                <a:spcPts val="1200"/>
              </a:spcAft>
              <a:buNone/>
            </a:pPr>
            <a:r>
              <a:rPr lang="en-US" sz="2800" b="1" dirty="0" smtClean="0">
                <a:solidFill>
                  <a:schemeClr val="tx2">
                    <a:lumMod val="60000"/>
                    <a:lumOff val="40000"/>
                  </a:schemeClr>
                </a:solidFill>
              </a:rPr>
              <a:t>“I’m available to discuss in private any personal concerns about the new standard”</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7200" dirty="0" smtClean="0"/>
              <a:t>It’s a New Day - </a:t>
            </a:r>
          </a:p>
          <a:p>
            <a:pPr algn="ctr">
              <a:buNone/>
            </a:pPr>
            <a:r>
              <a:rPr lang="en-US" sz="7200" dirty="0" smtClean="0"/>
              <a:t>Lets get to work!</a:t>
            </a:r>
            <a:endParaRPr lang="en-US" sz="7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smtClean="0"/>
              <a:t>Learning Objectives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0178830"/>
              </p:ext>
            </p:extLst>
          </p:nvPr>
        </p:nvGraphicFramePr>
        <p:xfrm>
          <a:off x="685800" y="1219200"/>
          <a:ext cx="77724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Communication</a:t>
            </a: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1066800"/>
            <a:ext cx="5632704"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Foster Open Communication</a:t>
            </a:r>
            <a:endParaRPr lang="en-US" dirty="0"/>
          </a:p>
        </p:txBody>
      </p:sp>
      <p:sp>
        <p:nvSpPr>
          <p:cNvPr id="3" name="Content Placeholder 2"/>
          <p:cNvSpPr>
            <a:spLocks noGrp="1"/>
          </p:cNvSpPr>
          <p:nvPr>
            <p:ph idx="1"/>
          </p:nvPr>
        </p:nvSpPr>
        <p:spPr/>
        <p:txBody>
          <a:bodyPr>
            <a:normAutofit/>
          </a:bodyPr>
          <a:lstStyle/>
          <a:p>
            <a:pPr>
              <a:spcAft>
                <a:spcPts val="1200"/>
              </a:spcAft>
            </a:pPr>
            <a:r>
              <a:rPr lang="en-US" sz="2800" dirty="0" smtClean="0"/>
              <a:t>Establish a process for an open exchange</a:t>
            </a:r>
          </a:p>
          <a:p>
            <a:pPr>
              <a:spcAft>
                <a:spcPts val="1200"/>
              </a:spcAft>
            </a:pPr>
            <a:r>
              <a:rPr lang="en-US" sz="2800" dirty="0" smtClean="0"/>
              <a:t>Interact with people openly and directly</a:t>
            </a:r>
          </a:p>
          <a:p>
            <a:pPr>
              <a:spcAft>
                <a:spcPts val="1200"/>
              </a:spcAft>
            </a:pPr>
            <a:r>
              <a:rPr lang="en-US" sz="2800" dirty="0" smtClean="0"/>
              <a:t>Use the talk/listen process</a:t>
            </a:r>
          </a:p>
          <a:p>
            <a:pPr>
              <a:spcAft>
                <a:spcPts val="1200"/>
              </a:spcAft>
            </a:pPr>
            <a:r>
              <a:rPr lang="en-US" sz="2800" dirty="0" smtClean="0"/>
              <a:t>Express yourself without intimidation</a:t>
            </a:r>
          </a:p>
          <a:p>
            <a:pPr>
              <a:spcAft>
                <a:spcPts val="1200"/>
              </a:spcAft>
            </a:pPr>
            <a:r>
              <a:rPr lang="en-US" sz="2800" dirty="0" smtClean="0"/>
              <a:t>Proactively share information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Speak with Impact</a:t>
            </a:r>
            <a:endParaRPr lang="en-US" dirty="0"/>
          </a:p>
        </p:txBody>
      </p:sp>
      <p:sp>
        <p:nvSpPr>
          <p:cNvPr id="3" name="Content Placeholder 2"/>
          <p:cNvSpPr>
            <a:spLocks noGrp="1"/>
          </p:cNvSpPr>
          <p:nvPr>
            <p:ph idx="1"/>
          </p:nvPr>
        </p:nvSpPr>
        <p:spPr/>
        <p:txBody>
          <a:bodyPr>
            <a:normAutofit/>
          </a:bodyPr>
          <a:lstStyle/>
          <a:p>
            <a:pPr>
              <a:spcAft>
                <a:spcPts val="1200"/>
              </a:spcAft>
            </a:pPr>
            <a:r>
              <a:rPr lang="en-US" sz="2800" dirty="0" smtClean="0"/>
              <a:t>Speak with enthusiasm and expressiveness</a:t>
            </a:r>
          </a:p>
          <a:p>
            <a:pPr>
              <a:spcAft>
                <a:spcPts val="1200"/>
              </a:spcAft>
            </a:pPr>
            <a:r>
              <a:rPr lang="en-US" sz="2800" dirty="0" smtClean="0"/>
              <a:t>Speak clearly and concisely</a:t>
            </a:r>
          </a:p>
          <a:p>
            <a:pPr>
              <a:spcAft>
                <a:spcPts val="1200"/>
              </a:spcAft>
            </a:pPr>
            <a:r>
              <a:rPr lang="en-US" sz="2800" dirty="0" smtClean="0"/>
              <a:t>Get your point across</a:t>
            </a:r>
            <a:endParaRPr lang="en-US" sz="2800" dirty="0"/>
          </a:p>
        </p:txBody>
      </p:sp>
      <p:pic>
        <p:nvPicPr>
          <p:cNvPr id="6" name="Picture 5" descr="make a point.png"/>
          <p:cNvPicPr>
            <a:picLocks noChangeAspect="1"/>
          </p:cNvPicPr>
          <p:nvPr/>
        </p:nvPicPr>
        <p:blipFill>
          <a:blip r:embed="rId3" cstate="print"/>
          <a:stretch>
            <a:fillRect/>
          </a:stretch>
        </p:blipFill>
        <p:spPr>
          <a:xfrm>
            <a:off x="6248400" y="2590800"/>
            <a:ext cx="1828800" cy="24955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Listening to Others</a:t>
            </a:r>
            <a:endParaRPr lang="en-US" dirty="0"/>
          </a:p>
        </p:txBody>
      </p:sp>
      <p:sp>
        <p:nvSpPr>
          <p:cNvPr id="3" name="Content Placeholder 2"/>
          <p:cNvSpPr>
            <a:spLocks noGrp="1"/>
          </p:cNvSpPr>
          <p:nvPr>
            <p:ph idx="1"/>
          </p:nvPr>
        </p:nvSpPr>
        <p:spPr/>
        <p:txBody>
          <a:bodyPr>
            <a:normAutofit/>
          </a:bodyPr>
          <a:lstStyle/>
          <a:p>
            <a:pPr>
              <a:spcAft>
                <a:spcPts val="1200"/>
              </a:spcAft>
            </a:pPr>
            <a:r>
              <a:rPr lang="en-US" sz="2800" dirty="0" smtClean="0"/>
              <a:t>Demonstrate genuine interest</a:t>
            </a:r>
          </a:p>
          <a:p>
            <a:pPr>
              <a:spcAft>
                <a:spcPts val="1200"/>
              </a:spcAft>
            </a:pPr>
            <a:r>
              <a:rPr lang="en-US" sz="2800" dirty="0" smtClean="0"/>
              <a:t>Listen willingly to concerns</a:t>
            </a:r>
          </a:p>
          <a:p>
            <a:pPr>
              <a:spcAft>
                <a:spcPts val="1200"/>
              </a:spcAft>
            </a:pPr>
            <a:r>
              <a:rPr lang="en-US" sz="2800" dirty="0" smtClean="0"/>
              <a:t>Listen carefully to input</a:t>
            </a:r>
          </a:p>
          <a:p>
            <a:pPr>
              <a:spcAft>
                <a:spcPts val="1200"/>
              </a:spcAft>
            </a:pPr>
            <a:r>
              <a:rPr lang="en-US" sz="2800" dirty="0" smtClean="0"/>
              <a:t>Paraphrase, reflect, and summarize</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3930" y="1205948"/>
            <a:ext cx="2409825" cy="40535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a:t>
            </a:r>
            <a:endParaRPr lang="en-US" dirty="0"/>
          </a:p>
        </p:txBody>
      </p:sp>
      <p:pic>
        <p:nvPicPr>
          <p:cNvPr id="5" name="Picture 4" descr="influence.png"/>
          <p:cNvPicPr>
            <a:picLocks noChangeAspect="1"/>
          </p:cNvPicPr>
          <p:nvPr/>
        </p:nvPicPr>
        <p:blipFill>
          <a:blip r:embed="rId3" cstate="print"/>
          <a:stretch>
            <a:fillRect/>
          </a:stretch>
        </p:blipFill>
        <p:spPr>
          <a:xfrm>
            <a:off x="4800600" y="2286000"/>
            <a:ext cx="2247900" cy="20383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Inspire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9916944"/>
              </p:ext>
            </p:extLst>
          </p:nvPr>
        </p:nvGraphicFramePr>
        <p:xfrm>
          <a:off x="228600" y="1341437"/>
          <a:ext cx="8610600" cy="3992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4054&quot;&gt;&lt;object type=&quot;3&quot; unique_id=&quot;14055&quot;&gt;&lt;property id=&quot;20148&quot; value=&quot;5&quot;/&gt;&lt;property id=&quot;20300&quot; value=&quot;Slide 1&quot;/&gt;&lt;property id=&quot;20307&quot; value=&quot;256&quot;/&gt;&lt;/object&gt;&lt;object type=&quot;3&quot; unique_id=&quot;14056&quot;&gt;&lt;property id=&quot;20148&quot; value=&quot;5&quot;/&gt;&lt;property id=&quot;20300&quot; value=&quot;Slide 2 - &amp;quot;Today’s a New Day:&amp;#x0D;&amp;#x0A;Becoming a Successful Manager&amp;#x0D;&amp;#x0A;&amp;quot;&quot;/&gt;&lt;property id=&quot;20307&quot; value=&quot;296&quot;/&gt;&lt;/object&gt;&lt;object type=&quot;3&quot; unique_id=&quot;14057&quot;&gt;&lt;property id=&quot;20148&quot; value=&quot;5&quot;/&gt;&lt;property id=&quot;20300&quot; value=&quot;Slide 3 - &amp;quot;But It’s Always Been This Way!&amp;quot;&quot;/&gt;&lt;property id=&quot;20307&quot; value=&quot;257&quot;/&gt;&lt;/object&gt;&lt;object type=&quot;3&quot; unique_id=&quot;14058&quot;&gt;&lt;property id=&quot;20148&quot; value=&quot;5&quot;/&gt;&lt;property id=&quot;20300&quot; value=&quot;Slide 4 - &amp;quot;Learning Objectives&amp;quot;&quot;/&gt;&lt;property id=&quot;20307&quot; value=&quot;258&quot;/&gt;&lt;/object&gt;&lt;object type=&quot;3&quot; unique_id=&quot;14059&quot;&gt;&lt;property id=&quot;20148&quot; value=&quot;5&quot;/&gt;&lt;property id=&quot;20300&quot; value=&quot;Slide 5 - &amp;quot;Communication&amp;quot;&quot;/&gt;&lt;property id=&quot;20307&quot; value=&quot;259&quot;/&gt;&lt;/object&gt;&lt;object type=&quot;3&quot; unique_id=&quot;14060&quot;&gt;&lt;property id=&quot;20148&quot; value=&quot;5&quot;/&gt;&lt;property id=&quot;20300&quot; value=&quot;Slide 6 - &amp;quot;Foster Open Communication&amp;quot;&quot;/&gt;&lt;property id=&quot;20307&quot; value=&quot;269&quot;/&gt;&lt;/object&gt;&lt;object type=&quot;3&quot; unique_id=&quot;14061&quot;&gt;&lt;property id=&quot;20148&quot; value=&quot;5&quot;/&gt;&lt;property id=&quot;20300&quot; value=&quot;Slide 7 - &amp;quot;Speak with Impact&amp;quot;&quot;/&gt;&lt;property id=&quot;20307&quot; value=&quot;271&quot;/&gt;&lt;/object&gt;&lt;object type=&quot;3&quot; unique_id=&quot;14062&quot;&gt;&lt;property id=&quot;20148&quot; value=&quot;5&quot;/&gt;&lt;property id=&quot;20300&quot; value=&quot;Slide 8 - &amp;quot;Listening to Others&amp;quot;&quot;/&gt;&lt;property id=&quot;20307&quot; value=&quot;273&quot;/&gt;&lt;/object&gt;&lt;object type=&quot;3&quot; unique_id=&quot;14063&quot;&gt;&lt;property id=&quot;20148&quot; value=&quot;5&quot;/&gt;&lt;property id=&quot;20300&quot; value=&quot;Slide 9 - &amp;quot;Influence&amp;quot;&quot;/&gt;&lt;property id=&quot;20307&quot; value=&quot;260&quot;/&gt;&lt;/object&gt;&lt;object type=&quot;3&quot; unique_id=&quot;14064&quot;&gt;&lt;property id=&quot;20148&quot; value=&quot;5&quot;/&gt;&lt;property id=&quot;20300&quot; value=&quot;Slide 10 - &amp;quot;Inspire&amp;quot;&quot;/&gt;&lt;property id=&quot;20307&quot; value=&quot;283&quot;/&gt;&lt;/object&gt;&lt;object type=&quot;3&quot; unique_id=&quot;14065&quot;&gt;&lt;property id=&quot;20148&quot; value=&quot;5&quot;/&gt;&lt;property id=&quot;20300&quot; value=&quot;Slide 11 - &amp;quot;Inspire to Improve Performance&amp;quot;&quot;/&gt;&lt;property id=&quot;20307&quot; value=&quot;284&quot;/&gt;&lt;/object&gt;&lt;object type=&quot;3&quot; unique_id=&quot;14066&quot;&gt;&lt;property id=&quot;20148&quot; value=&quot;5&quot;/&gt;&lt;property id=&quot;20300&quot; value=&quot;Slide 12 - &amp;quot;Influence&amp;quot;&quot;/&gt;&lt;property id=&quot;20307&quot; value=&quot;286&quot;/&gt;&lt;/object&gt;&lt;object type=&quot;3&quot; unique_id=&quot;14067&quot;&gt;&lt;property id=&quot;20148&quot; value=&quot;5&quot;/&gt;&lt;property id=&quot;20300&quot; value=&quot;Slide 13 - &amp;quot;Coaching and Development&amp;quot;&quot;/&gt;&lt;property id=&quot;20307&quot; value=&quot;288&quot;/&gt;&lt;/object&gt;&lt;object type=&quot;3&quot; unique_id=&quot;14068&quot;&gt;&lt;property id=&quot;20148&quot; value=&quot;5&quot;/&gt;&lt;property id=&quot;20300&quot; value=&quot;Slide 14 - &amp;quot;SELF MANAGEMENT&amp;quot;&quot;/&gt;&lt;property id=&quot;20307&quot; value=&quot;261&quot;/&gt;&lt;/object&gt;&lt;object type=&quot;3&quot; unique_id=&quot;14069&quot;&gt;&lt;property id=&quot;20148&quot; value=&quot;5&quot;/&gt;&lt;property id=&quot;20300&quot; value=&quot;Slide 15 - &amp;quot;Self-Management Factor&amp;quot;&quot;/&gt;&lt;property id=&quot;20307&quot; value=&quot;275&quot;/&gt;&lt;/object&gt;&lt;object type=&quot;3&quot; unique_id=&quot;14070&quot;&gt;&lt;property id=&quot;20148&quot; value=&quot;5&quot;/&gt;&lt;property id=&quot;20300&quot; value=&quot;Slide 16 - &amp;quot;How to Gain the Trust of Employees&amp;quot;&quot;/&gt;&lt;property id=&quot;20307&quot; value=&quot;276&quot;/&gt;&lt;/object&gt;&lt;object type=&quot;3&quot; unique_id=&quot;14071&quot;&gt;&lt;property id=&quot;20148&quot; value=&quot;5&quot;/&gt;&lt;property id=&quot;20300&quot; value=&quot;Slide 17 - &amp;quot;Practice Self-Development with FIRST&amp;quot;&quot;/&gt;&lt;property id=&quot;20307&quot; value=&quot;280&quot;/&gt;&lt;/object&gt;&lt;object type=&quot;3&quot; unique_id=&quot;14072&quot;&gt;&lt;property id=&quot;20148&quot; value=&quot;5&quot;/&gt;&lt;property id=&quot;20300&quot; value=&quot;Slide 18&quot;/&gt;&lt;property id=&quot;20307&quot; value=&quot;281&quot;/&gt;&lt;/object&gt;&lt;object type=&quot;3&quot; unique_id=&quot;14073&quot;&gt;&lt;property id=&quot;20148&quot; value=&quot;5&quot;/&gt;&lt;property id=&quot;20300&quot; value=&quot;Slide 19 - &amp;quot;INTERPERSONAL&amp;quot;&quot;/&gt;&lt;property id=&quot;20307&quot; value=&quot;262&quot;/&gt;&lt;/object&gt;&lt;object type=&quot;3&quot; unique_id=&quot;14074&quot;&gt;&lt;property id=&quot;20148&quot; value=&quot;5&quot;/&gt;&lt;property id=&quot;20300&quot; value=&quot;Slide 20 - &amp;quot;Building Relationships&amp;quot;&quot;/&gt;&lt;property id=&quot;20307&quot; value=&quot;290&quot;/&gt;&lt;/object&gt;&lt;object type=&quot;3&quot; unique_id=&quot;14075&quot;&gt;&lt;property id=&quot;20148&quot; value=&quot;5&quot;/&gt;&lt;property id=&quot;20300&quot; value=&quot;Slide 21 - &amp;quot;Building Relationships with Managers&amp;quot;&quot;/&gt;&lt;property id=&quot;20307&quot; value=&quot;295&quot;/&gt;&lt;/object&gt;&lt;object type=&quot;3&quot; unique_id=&quot;14076&quot;&gt;&lt;property id=&quot;20148&quot; value=&quot;5&quot;/&gt;&lt;property id=&quot;20300&quot; value=&quot;Slide 22 - &amp;quot;Manage Conflict&amp;quot;&quot;/&gt;&lt;property id=&quot;20307&quot; value=&quot;293&quot;/&gt;&lt;/object&gt;&lt;object type=&quot;3&quot; unique_id=&quot;14077&quot;&gt;&lt;property id=&quot;20148&quot; value=&quot;5&quot;/&gt;&lt;property id=&quot;20300&quot; value=&quot;Slide 23 - &amp;quot;&amp;#x0D;&amp;#x0A;Understanding and Managing Diversity &amp;#x0D;&amp;#x0A;&amp;quot;&quot;/&gt;&lt;property id=&quot;20307&quot; value=&quot;294&quot;/&gt;&lt;/object&gt;&lt;object type=&quot;3&quot; unique_id=&quot;14078&quot;&gt;&lt;property id=&quot;20148&quot; value=&quot;5&quot;/&gt;&lt;property id=&quot;20300&quot; value=&quot;Slide 24 - &amp;quot;IMPLEMENTING CHANGES&amp;quot;&quot;/&gt;&lt;property id=&quot;20307&quot; value=&quot;263&quot;/&gt;&lt;/object&gt;&lt;object type=&quot;3&quot; unique_id=&quot;14079&quot;&gt;&lt;property id=&quot;20148&quot; value=&quot;5&quot;/&gt;&lt;property id=&quot;20300&quot; value=&quot;Slide 25 - &amp;quot;Making a Change&amp;quot;&quot;/&gt;&lt;property id=&quot;20307&quot; value=&quot;264&quot;/&gt;&lt;/object&gt;&lt;object type=&quot;3&quot; unique_id=&quot;14080&quot;&gt;&lt;property id=&quot;20148&quot; value=&quot;5&quot;/&gt;&lt;property id=&quot;20300&quot; value=&quot;Slide 26 - &amp;quot;Tool Box For A New Day&amp;quot;&quot;/&gt;&lt;property id=&quot;20307&quot; value=&quot;267&quot;/&gt;&lt;/object&gt;&lt;object type=&quot;3&quot; unique_id=&quot;14081&quot;&gt;&lt;property id=&quot;20148&quot; value=&quot;5&quot;/&gt;&lt;property id=&quot;20300&quot; value=&quot;Slide 27&quot;/&gt;&lt;property id=&quot;20307&quot; value=&quot;268&quot;/&gt;&lt;/object&gt;&lt;/object&gt;&lt;object type=&quot;8&quot; unique_id=&quot;14110&quot;&gt;&lt;/object&gt;&lt;/object&gt;&lt;/database&gt;"/>
  <p:tag name="MMPROD_NEXTUNIQUEID" val="10010"/>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2900</TotalTime>
  <Words>3977</Words>
  <Application>Microsoft Office PowerPoint</Application>
  <PresentationFormat>On-screen Show (4:3)</PresentationFormat>
  <Paragraphs>240</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Today’s a New Day: It’s Time For a Change </vt:lpstr>
      <vt:lpstr>But It’s Always Been This Way!</vt:lpstr>
      <vt:lpstr>Learning Objectives</vt:lpstr>
      <vt:lpstr>Communication</vt:lpstr>
      <vt:lpstr>Foster Open Communication</vt:lpstr>
      <vt:lpstr>Speak with Impact</vt:lpstr>
      <vt:lpstr>Listening to Others</vt:lpstr>
      <vt:lpstr>Influence</vt:lpstr>
      <vt:lpstr>Inspire</vt:lpstr>
      <vt:lpstr>Inspire to Improve Performance</vt:lpstr>
      <vt:lpstr>Influence</vt:lpstr>
      <vt:lpstr>Coaching and Development</vt:lpstr>
      <vt:lpstr>SELF MANAGEMENT</vt:lpstr>
      <vt:lpstr>Self-Management Factor</vt:lpstr>
      <vt:lpstr>How to Gain the Trust of Employees</vt:lpstr>
      <vt:lpstr>Practice Self-Development with FIRST</vt:lpstr>
      <vt:lpstr>PowerPoint Presentation</vt:lpstr>
      <vt:lpstr>INTERPERSONAL</vt:lpstr>
      <vt:lpstr>Building Relationships</vt:lpstr>
      <vt:lpstr>Building Relationships with Managers</vt:lpstr>
      <vt:lpstr>Manage Conflict</vt:lpstr>
      <vt:lpstr> Understanding and Managing Diversity  </vt:lpstr>
      <vt:lpstr> IMPLEMENTING CHANGES</vt:lpstr>
      <vt:lpstr>Making a Change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a New Day: Becoming a Successful Manager</dc:title>
  <dc:creator>elizabeths</dc:creator>
  <cp:lastModifiedBy>Charlie Hastings</cp:lastModifiedBy>
  <cp:revision>199</cp:revision>
  <cp:lastPrinted>2014-01-06T17:51:58Z</cp:lastPrinted>
  <dcterms:created xsi:type="dcterms:W3CDTF">2013-11-21T20:15:39Z</dcterms:created>
  <dcterms:modified xsi:type="dcterms:W3CDTF">2018-09-28T13:07:29Z</dcterms:modified>
</cp:coreProperties>
</file>