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54"/>
  </p:notesMasterIdLst>
  <p:handoutMasterIdLst>
    <p:handoutMasterId r:id="rId55"/>
  </p:handoutMasterIdLst>
  <p:sldIdLst>
    <p:sldId id="330" r:id="rId4"/>
    <p:sldId id="334" r:id="rId5"/>
    <p:sldId id="371" r:id="rId6"/>
    <p:sldId id="339" r:id="rId7"/>
    <p:sldId id="337" r:id="rId8"/>
    <p:sldId id="372" r:id="rId9"/>
    <p:sldId id="373" r:id="rId10"/>
    <p:sldId id="374" r:id="rId11"/>
    <p:sldId id="381" r:id="rId12"/>
    <p:sldId id="342" r:id="rId13"/>
    <p:sldId id="335" r:id="rId14"/>
    <p:sldId id="388" r:id="rId15"/>
    <p:sldId id="358" r:id="rId16"/>
    <p:sldId id="340" r:id="rId17"/>
    <p:sldId id="387" r:id="rId18"/>
    <p:sldId id="350" r:id="rId19"/>
    <p:sldId id="351" r:id="rId20"/>
    <p:sldId id="345" r:id="rId21"/>
    <p:sldId id="346" r:id="rId22"/>
    <p:sldId id="354" r:id="rId23"/>
    <p:sldId id="355" r:id="rId24"/>
    <p:sldId id="353" r:id="rId25"/>
    <p:sldId id="356" r:id="rId26"/>
    <p:sldId id="382" r:id="rId27"/>
    <p:sldId id="392" r:id="rId28"/>
    <p:sldId id="389" r:id="rId29"/>
    <p:sldId id="393" r:id="rId30"/>
    <p:sldId id="394" r:id="rId31"/>
    <p:sldId id="386" r:id="rId32"/>
    <p:sldId id="395" r:id="rId33"/>
    <p:sldId id="376" r:id="rId34"/>
    <p:sldId id="378" r:id="rId35"/>
    <p:sldId id="397" r:id="rId36"/>
    <p:sldId id="379" r:id="rId37"/>
    <p:sldId id="380" r:id="rId38"/>
    <p:sldId id="396" r:id="rId39"/>
    <p:sldId id="391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365" r:id="rId48"/>
    <p:sldId id="366" r:id="rId49"/>
    <p:sldId id="367" r:id="rId50"/>
    <p:sldId id="368" r:id="rId51"/>
    <p:sldId id="406" r:id="rId52"/>
    <p:sldId id="369" r:id="rId5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C211"/>
    <a:srgbClr val="0B81BF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 autoAdjust="0"/>
    <p:restoredTop sz="87017" autoAdjust="0"/>
  </p:normalViewPr>
  <p:slideViewPr>
    <p:cSldViewPr snapToGrid="0">
      <p:cViewPr>
        <p:scale>
          <a:sx n="57" d="100"/>
          <a:sy n="57" d="100"/>
        </p:scale>
        <p:origin x="-108" y="-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8" d="100"/>
        <a:sy n="78" d="100"/>
      </p:scale>
      <p:origin x="0" y="-14635"/>
    </p:cViewPr>
  </p:sorterViewPr>
  <p:notesViewPr>
    <p:cSldViewPr snapToGrid="0">
      <p:cViewPr varScale="1">
        <p:scale>
          <a:sx n="96" d="100"/>
          <a:sy n="96" d="100"/>
        </p:scale>
        <p:origin x="4022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Emergency Preparedness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TxLTAP – University of Texas at Arlington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31872-90C7-47BB-A34F-B7CD61CC3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4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B0B47-2DC1-4572-B163-649BABCD154C}" type="datetimeFigureOut">
              <a:rPr lang="es-MX" smtClean="0"/>
              <a:t>22/08/2018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C57C3-022F-4CF7-A05B-22A4F67AD51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124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C57C3-022F-4CF7-A05B-22A4F67AD51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8682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C57C3-022F-4CF7-A05B-22A4F67AD515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287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 b="41270"/>
          <a:stretch/>
        </p:blipFill>
        <p:spPr>
          <a:xfrm>
            <a:off x="3047" y="3365501"/>
            <a:ext cx="12188953" cy="3548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250" y="1014275"/>
            <a:ext cx="10985500" cy="1343121"/>
          </a:xfrm>
        </p:spPr>
        <p:txBody>
          <a:bodyPr anchor="ctr">
            <a:noAutofit/>
          </a:bodyPr>
          <a:lstStyle>
            <a:lvl1pPr algn="ctr">
              <a:defRPr sz="6000" b="1" cap="all" normalizeH="0" baseline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250" y="2357397"/>
            <a:ext cx="10985500" cy="1008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normalizeH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s-MX" dirty="0"/>
          </a:p>
        </p:txBody>
      </p:sp>
      <p:sp>
        <p:nvSpPr>
          <p:cNvPr id="16" name="Round Same Side Corner Rectangle 15"/>
          <p:cNvSpPr/>
          <p:nvPr userDrawn="1"/>
        </p:nvSpPr>
        <p:spPr>
          <a:xfrm rot="5400000">
            <a:off x="6080380" y="-2711831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88" y="6447155"/>
            <a:ext cx="295249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73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6" y="987424"/>
            <a:ext cx="4157170" cy="1069975"/>
          </a:xfrm>
        </p:spPr>
        <p:txBody>
          <a:bodyPr anchor="ctr">
            <a:normAutofit/>
          </a:bodyPr>
          <a:lstStyle>
            <a:lvl1pPr>
              <a:defRPr sz="30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399212" cy="516501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856" y="2057400"/>
            <a:ext cx="4157170" cy="40950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 smtClean="0"/>
              <a:t>Footer</a:t>
            </a:r>
            <a:r>
              <a:rPr lang="es-MX" dirty="0" smtClean="0"/>
              <a:t>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MX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/>
              <a:pPr/>
              <a:t>‹#›</a:t>
            </a:fld>
            <a:endParaRPr lang="ro-RO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3" name="Round Same Side Corner Rectangle 12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14855" y="2043910"/>
            <a:ext cx="4206240" cy="0"/>
          </a:xfrm>
          <a:prstGeom prst="line">
            <a:avLst/>
          </a:prstGeom>
          <a:ln w="28575">
            <a:solidFill>
              <a:srgbClr val="E2C2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7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6" y="987424"/>
            <a:ext cx="4157170" cy="1069975"/>
          </a:xfrm>
        </p:spPr>
        <p:txBody>
          <a:bodyPr anchor="ctr"/>
          <a:lstStyle>
            <a:lvl1pPr>
              <a:defRPr sz="30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399212" cy="51988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856" y="2057399"/>
            <a:ext cx="4157170" cy="412891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 smtClean="0"/>
              <a:t>Footer</a:t>
            </a:r>
            <a:r>
              <a:rPr lang="es-MX" dirty="0" smtClean="0"/>
              <a:t>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MX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/>
              <a:pPr/>
              <a:t>‹#›</a:t>
            </a:fld>
            <a:endParaRPr lang="ro-RO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3" name="Round Same Side Corner Rectangle 12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14855" y="2043910"/>
            <a:ext cx="4206240" cy="0"/>
          </a:xfrm>
          <a:prstGeom prst="line">
            <a:avLst/>
          </a:prstGeom>
          <a:ln w="28575">
            <a:solidFill>
              <a:srgbClr val="E2C2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24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 smtClean="0"/>
              <a:t>Footer</a:t>
            </a:r>
            <a:r>
              <a:rPr lang="es-MX" dirty="0" smtClean="0"/>
              <a:t>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MX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/>
              <a:pPr/>
              <a:t>‹#›</a:t>
            </a:fld>
            <a:endParaRPr lang="ro-RO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2" name="Round Same Side Corner Rectangle 11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7355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 smtClean="0"/>
              <a:t>Footer</a:t>
            </a:r>
            <a:r>
              <a:rPr lang="es-MX" dirty="0" smtClean="0"/>
              <a:t>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MX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/>
              <a:pPr/>
              <a:t>‹#›</a:t>
            </a:fld>
            <a:endParaRPr lang="ro-RO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2" name="Round Same Side Corner Rectangle 11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36157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22" y="1656575"/>
            <a:ext cx="3657600" cy="2975418"/>
          </a:xfrm>
        </p:spPr>
        <p:txBody>
          <a:bodyPr anchor="ctr">
            <a:norm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622" y="4631993"/>
            <a:ext cx="3657600" cy="11713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4357" y="1656575"/>
            <a:ext cx="3840480" cy="0"/>
          </a:xfrm>
          <a:prstGeom prst="line">
            <a:avLst/>
          </a:prstGeom>
          <a:ln w="57150">
            <a:solidFill>
              <a:srgbClr val="E2C211"/>
            </a:solidFill>
            <a:prstDash val="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21174" y="5810062"/>
            <a:ext cx="3840480" cy="0"/>
          </a:xfrm>
          <a:prstGeom prst="line">
            <a:avLst/>
          </a:prstGeom>
          <a:ln w="57150">
            <a:solidFill>
              <a:srgbClr val="E2C211"/>
            </a:solidFill>
            <a:prstDash val="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3" y="-115136"/>
            <a:ext cx="3009979" cy="1396571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253023" y="0"/>
            <a:ext cx="7938977" cy="6858000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9739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 userDrawn="1"/>
        </p:nvSpPr>
        <p:spPr>
          <a:xfrm rot="5400000">
            <a:off x="5868924" y="-3176464"/>
            <a:ext cx="457200" cy="1218895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383838"/>
          </a:soli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Pentagon 2"/>
          <p:cNvSpPr/>
          <p:nvPr userDrawn="1"/>
        </p:nvSpPr>
        <p:spPr>
          <a:xfrm rot="5400000">
            <a:off x="5678424" y="2106427"/>
            <a:ext cx="838200" cy="2004170"/>
          </a:xfrm>
          <a:prstGeom prst="homePlate">
            <a:avLst>
              <a:gd name="adj" fmla="val 30042"/>
            </a:avLst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MX" sz="1400" spc="6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007755" y="2762588"/>
            <a:ext cx="2179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 smtClean="0">
                <a:ln>
                  <a:solidFill>
                    <a:srgbClr val="FFC000"/>
                  </a:solidFill>
                </a:ln>
                <a:solidFill>
                  <a:srgbClr val="E2C211"/>
                </a:solidFill>
                <a:latin typeface="Neutra Text TF SC" panose="02000000000000000000" pitchFamily="2" charset="0"/>
              </a:rPr>
              <a:t>-</a:t>
            </a:r>
            <a:r>
              <a:rPr lang="en-US" sz="2800" spc="300" dirty="0" err="1" smtClean="0">
                <a:solidFill>
                  <a:schemeClr val="bg1"/>
                </a:solidFill>
                <a:latin typeface="Neutra Text TF SC" panose="02000000000000000000" pitchFamily="2" charset="0"/>
              </a:rPr>
              <a:t>TxLTAP</a:t>
            </a:r>
            <a:r>
              <a:rPr lang="en-US" sz="2800" spc="300" dirty="0" smtClean="0">
                <a:ln>
                  <a:solidFill>
                    <a:srgbClr val="FFC000"/>
                  </a:solidFill>
                </a:ln>
                <a:solidFill>
                  <a:srgbClr val="E2C211"/>
                </a:solidFill>
                <a:latin typeface="Neutra Text TF SC" panose="02000000000000000000" pitchFamily="2" charset="0"/>
              </a:rPr>
              <a:t>-</a:t>
            </a:r>
            <a:endParaRPr lang="es-MX" sz="2800" spc="300" dirty="0">
              <a:ln>
                <a:solidFill>
                  <a:srgbClr val="FFC000"/>
                </a:solidFill>
              </a:ln>
              <a:solidFill>
                <a:srgbClr val="E2C211"/>
              </a:solidFill>
              <a:latin typeface="Neutra Text TF SC" panose="02000000000000000000" pitchFamily="2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4702" y="3133123"/>
            <a:ext cx="5029200" cy="0"/>
          </a:xfrm>
          <a:prstGeom prst="line">
            <a:avLst/>
          </a:prstGeom>
          <a:ln w="28575">
            <a:solidFill>
              <a:srgbClr val="E2C2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7173103" y="3133123"/>
            <a:ext cx="5029200" cy="0"/>
          </a:xfrm>
          <a:prstGeom prst="line">
            <a:avLst/>
          </a:prstGeom>
          <a:ln w="28575">
            <a:solidFill>
              <a:srgbClr val="E2C2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 userDrawn="1"/>
        </p:nvSpPr>
        <p:spPr>
          <a:xfrm>
            <a:off x="815788" y="573741"/>
            <a:ext cx="1056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THIS</a:t>
            </a:r>
            <a:r>
              <a:rPr lang="en-US" sz="4000" baseline="0" dirty="0" smtClean="0"/>
              <a:t> GRAPHIC CAN BE EDITED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286365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 b="41270"/>
          <a:stretch/>
        </p:blipFill>
        <p:spPr>
          <a:xfrm>
            <a:off x="3047" y="3365501"/>
            <a:ext cx="12188953" cy="3548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250" y="1014275"/>
            <a:ext cx="10985500" cy="1343121"/>
          </a:xfrm>
        </p:spPr>
        <p:txBody>
          <a:bodyPr anchor="ctr">
            <a:noAutofit/>
          </a:bodyPr>
          <a:lstStyle>
            <a:lvl1pPr algn="ctr">
              <a:defRPr sz="6000" b="1" cap="all" normalizeH="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250" y="2357397"/>
            <a:ext cx="10985500" cy="1008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normalizeH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 dirty="0"/>
          </a:p>
        </p:txBody>
      </p:sp>
      <p:sp>
        <p:nvSpPr>
          <p:cNvPr id="16" name="Round Same Side Corner Rectangle 15"/>
          <p:cNvSpPr/>
          <p:nvPr userDrawn="1"/>
        </p:nvSpPr>
        <p:spPr>
          <a:xfrm rot="5400000">
            <a:off x="6080380" y="-2711831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88" y="6447155"/>
            <a:ext cx="295249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25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250" y="1014275"/>
            <a:ext cx="10985500" cy="1343121"/>
          </a:xfrm>
        </p:spPr>
        <p:txBody>
          <a:bodyPr anchor="ctr">
            <a:noAutofit/>
          </a:bodyPr>
          <a:lstStyle>
            <a:lvl1pPr algn="ctr">
              <a:defRPr sz="6000" b="1" cap="all" normalizeH="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250" y="2357397"/>
            <a:ext cx="10985500" cy="1008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normalizeH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 dirty="0"/>
          </a:p>
        </p:txBody>
      </p:sp>
      <p:sp>
        <p:nvSpPr>
          <p:cNvPr id="16" name="Round Same Side Corner Rectangle 15"/>
          <p:cNvSpPr/>
          <p:nvPr userDrawn="1"/>
        </p:nvSpPr>
        <p:spPr>
          <a:xfrm rot="5400000">
            <a:off x="6078856" y="-2713011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88" y="6447155"/>
            <a:ext cx="2952497" cy="274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4" b="20299"/>
          <a:stretch/>
        </p:blipFill>
        <p:spPr>
          <a:xfrm>
            <a:off x="32728" y="3398610"/>
            <a:ext cx="12159272" cy="34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61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21198"/>
          <a:stretch/>
        </p:blipFill>
        <p:spPr>
          <a:xfrm>
            <a:off x="1524" y="3365501"/>
            <a:ext cx="12190476" cy="3501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250" y="1014275"/>
            <a:ext cx="10985500" cy="1343121"/>
          </a:xfrm>
        </p:spPr>
        <p:txBody>
          <a:bodyPr anchor="ctr">
            <a:noAutofit/>
          </a:bodyPr>
          <a:lstStyle>
            <a:lvl1pPr algn="ctr">
              <a:defRPr sz="6000" b="1" cap="all" normalizeH="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250" y="2357397"/>
            <a:ext cx="10985500" cy="1008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normalizeH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 dirty="0"/>
          </a:p>
        </p:txBody>
      </p:sp>
      <p:sp>
        <p:nvSpPr>
          <p:cNvPr id="16" name="Round Same Side Corner Rectangle 15"/>
          <p:cNvSpPr/>
          <p:nvPr userDrawn="1"/>
        </p:nvSpPr>
        <p:spPr>
          <a:xfrm rot="5400000">
            <a:off x="6077333" y="-271634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88" y="6447155"/>
            <a:ext cx="295249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7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250" y="1014275"/>
            <a:ext cx="10985500" cy="1343121"/>
          </a:xfrm>
        </p:spPr>
        <p:txBody>
          <a:bodyPr anchor="ctr">
            <a:noAutofit/>
          </a:bodyPr>
          <a:lstStyle>
            <a:lvl1pPr algn="ctr">
              <a:defRPr sz="6000" b="1" cap="all" normalizeH="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250" y="2357397"/>
            <a:ext cx="10985500" cy="1008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normalizeH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 dirty="0"/>
          </a:p>
        </p:txBody>
      </p:sp>
      <p:sp>
        <p:nvSpPr>
          <p:cNvPr id="16" name="Round Same Side Corner Rectangle 15"/>
          <p:cNvSpPr/>
          <p:nvPr userDrawn="1"/>
        </p:nvSpPr>
        <p:spPr>
          <a:xfrm rot="5400000">
            <a:off x="6077333" y="-271634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5"/>
          <a:stretch/>
        </p:blipFill>
        <p:spPr>
          <a:xfrm>
            <a:off x="-3046" y="3395277"/>
            <a:ext cx="12192000" cy="3501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88" y="6447155"/>
            <a:ext cx="295249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3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6" b="11541"/>
          <a:stretch/>
        </p:blipFill>
        <p:spPr>
          <a:xfrm>
            <a:off x="1524" y="3364321"/>
            <a:ext cx="12190476" cy="3493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250" y="1014275"/>
            <a:ext cx="10985500" cy="1343121"/>
          </a:xfrm>
        </p:spPr>
        <p:txBody>
          <a:bodyPr anchor="ctr">
            <a:noAutofit/>
          </a:bodyPr>
          <a:lstStyle>
            <a:lvl1pPr algn="ctr">
              <a:defRPr sz="6000" b="1" cap="all" normalizeH="0" baseline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250" y="2357397"/>
            <a:ext cx="10985500" cy="1008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normalizeH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s-MX" dirty="0"/>
          </a:p>
        </p:txBody>
      </p:sp>
      <p:sp>
        <p:nvSpPr>
          <p:cNvPr id="16" name="Round Same Side Corner Rectangle 15"/>
          <p:cNvSpPr/>
          <p:nvPr userDrawn="1"/>
        </p:nvSpPr>
        <p:spPr>
          <a:xfrm rot="5400000">
            <a:off x="6078856" y="-2713011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88" y="6447155"/>
            <a:ext cx="295249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2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457" y="844580"/>
            <a:ext cx="10974587" cy="801658"/>
          </a:xfrm>
        </p:spPr>
        <p:txBody>
          <a:bodyPr/>
          <a:lstStyle>
            <a:lvl1pPr algn="l">
              <a:defRPr b="1" cap="none" spc="300" normalizeH="0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7" y="1825625"/>
            <a:ext cx="10974587" cy="4351338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3200">
                <a:latin typeface="+mn-lt"/>
              </a:defRPr>
            </a:lvl4pPr>
            <a:lvl5pPr>
              <a:defRPr sz="3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>
                <a:solidFill>
                  <a:prstClr val="white"/>
                </a:solidFill>
              </a:rPr>
              <a:t>Footer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Goes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Here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>
                <a:solidFill>
                  <a:prstClr val="white"/>
                </a:solidFill>
              </a:rPr>
              <a:pPr/>
              <a:t>‹#›</a:t>
            </a:fld>
            <a:endParaRPr lang="ro-RO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21" name="Round Same Side Corner Rectangle 20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82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822335"/>
            <a:ext cx="10961511" cy="804672"/>
          </a:xfrm>
        </p:spPr>
        <p:txBody>
          <a:bodyPr>
            <a:normAutofit/>
          </a:bodyPr>
          <a:lstStyle>
            <a:lvl1pPr algn="ctr">
              <a:defRPr sz="44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889" y="1825625"/>
            <a:ext cx="53989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>
                <a:solidFill>
                  <a:prstClr val="white"/>
                </a:solidFill>
              </a:rPr>
              <a:t>Footer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Goes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Here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>
                <a:solidFill>
                  <a:prstClr val="white"/>
                </a:solidFill>
              </a:rPr>
              <a:pPr/>
              <a:t>‹#›</a:t>
            </a:fld>
            <a:endParaRPr lang="ro-RO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8" name="Round Same Side Corner Rectangle 17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3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794104"/>
            <a:ext cx="10961511" cy="804672"/>
          </a:xfrm>
        </p:spPr>
        <p:txBody>
          <a:bodyPr/>
          <a:lstStyle>
            <a:lvl1pPr algn="ctr"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6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 cap="sm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6" cy="3684588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98910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 cap="sm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98910" cy="3684588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>
                <a:solidFill>
                  <a:prstClr val="white"/>
                </a:solidFill>
              </a:rPr>
              <a:t>Footer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Goes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Here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>
                <a:solidFill>
                  <a:prstClr val="white"/>
                </a:solidFill>
              </a:rPr>
              <a:pPr/>
              <a:t>‹#›</a:t>
            </a:fld>
            <a:endParaRPr lang="ro-RO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5" name="Round Same Side Corner Rectangle 14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20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>
                <a:solidFill>
                  <a:prstClr val="white"/>
                </a:solidFill>
              </a:rPr>
              <a:t>Footer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Goes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Here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>
                <a:solidFill>
                  <a:prstClr val="white"/>
                </a:solidFill>
              </a:rPr>
              <a:pPr/>
              <a:t>‹#›</a:t>
            </a:fld>
            <a:endParaRPr lang="ro-RO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5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37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6" y="987424"/>
            <a:ext cx="4157170" cy="1069975"/>
          </a:xfrm>
        </p:spPr>
        <p:txBody>
          <a:bodyPr anchor="ctr">
            <a:normAutofit/>
          </a:bodyPr>
          <a:lstStyle>
            <a:lvl1pPr>
              <a:defRPr sz="3000" cap="none" baseline="0"/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399212" cy="516501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856" y="2057400"/>
            <a:ext cx="4157170" cy="40950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>
                <a:solidFill>
                  <a:prstClr val="white"/>
                </a:solidFill>
              </a:rPr>
              <a:t>Footer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Goes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Here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>
                <a:solidFill>
                  <a:prstClr val="white"/>
                </a:solidFill>
              </a:rPr>
              <a:pPr/>
              <a:t>‹#›</a:t>
            </a:fld>
            <a:endParaRPr lang="ro-RO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3" name="Round Same Side Corner Rectangle 12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14855" y="2043910"/>
            <a:ext cx="4206240" cy="0"/>
          </a:xfrm>
          <a:prstGeom prst="line">
            <a:avLst/>
          </a:prstGeom>
          <a:ln w="28575">
            <a:solidFill>
              <a:srgbClr val="E2C2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158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6" y="987424"/>
            <a:ext cx="4157170" cy="1069975"/>
          </a:xfrm>
        </p:spPr>
        <p:txBody>
          <a:bodyPr anchor="ctr"/>
          <a:lstStyle>
            <a:lvl1pPr>
              <a:defRPr sz="3000" cap="none" baseline="0"/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399212" cy="51988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856" y="2057399"/>
            <a:ext cx="4157170" cy="412891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>
                <a:solidFill>
                  <a:prstClr val="white"/>
                </a:solidFill>
              </a:rPr>
              <a:t>Footer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Goes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Here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>
                <a:solidFill>
                  <a:prstClr val="white"/>
                </a:solidFill>
              </a:rPr>
              <a:pPr/>
              <a:t>‹#›</a:t>
            </a:fld>
            <a:endParaRPr lang="ro-RO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3" name="Round Same Side Corner Rectangle 12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14855" y="2043910"/>
            <a:ext cx="4206240" cy="0"/>
          </a:xfrm>
          <a:prstGeom prst="line">
            <a:avLst/>
          </a:prstGeom>
          <a:ln w="28575">
            <a:solidFill>
              <a:srgbClr val="E2C2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180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>
                <a:solidFill>
                  <a:prstClr val="white"/>
                </a:solidFill>
              </a:rPr>
              <a:t>Footer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Goes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Here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>
                <a:solidFill>
                  <a:prstClr val="white"/>
                </a:solidFill>
              </a:rPr>
              <a:pPr/>
              <a:t>‹#›</a:t>
            </a:fld>
            <a:endParaRPr lang="ro-RO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2" name="Round Same Side Corner Rectangle 11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9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>
                <a:solidFill>
                  <a:prstClr val="white"/>
                </a:solidFill>
              </a:rPr>
              <a:t>Footer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Goes</a:t>
            </a:r>
            <a:r>
              <a:rPr lang="es-MX" dirty="0">
                <a:solidFill>
                  <a:prstClr val="white"/>
                </a:solidFill>
              </a:rPr>
              <a:t> </a:t>
            </a:r>
            <a:r>
              <a:rPr lang="es-MX" dirty="0" err="1">
                <a:solidFill>
                  <a:prstClr val="white"/>
                </a:solidFill>
              </a:rPr>
              <a:t>Here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>
                <a:solidFill>
                  <a:prstClr val="white"/>
                </a:solidFill>
              </a:rPr>
              <a:pPr/>
              <a:t>‹#›</a:t>
            </a:fld>
            <a:endParaRPr lang="ro-RO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2" name="Round Same Side Corner Rectangle 11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36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22" y="1656575"/>
            <a:ext cx="3657600" cy="2975418"/>
          </a:xfrm>
        </p:spPr>
        <p:txBody>
          <a:bodyPr anchor="ctr">
            <a:norm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622" y="4631993"/>
            <a:ext cx="3657600" cy="11713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4357" y="1656575"/>
            <a:ext cx="3840480" cy="0"/>
          </a:xfrm>
          <a:prstGeom prst="line">
            <a:avLst/>
          </a:prstGeom>
          <a:ln w="57150">
            <a:solidFill>
              <a:srgbClr val="E2C211"/>
            </a:solidFill>
            <a:prstDash val="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21174" y="5810062"/>
            <a:ext cx="3840480" cy="0"/>
          </a:xfrm>
          <a:prstGeom prst="line">
            <a:avLst/>
          </a:prstGeom>
          <a:ln w="57150">
            <a:solidFill>
              <a:srgbClr val="E2C211"/>
            </a:solidFill>
            <a:prstDash val="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3" y="-115136"/>
            <a:ext cx="3009979" cy="1396571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253023" y="0"/>
            <a:ext cx="7938977" cy="6858000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391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21198"/>
          <a:stretch/>
        </p:blipFill>
        <p:spPr>
          <a:xfrm>
            <a:off x="1524" y="3365501"/>
            <a:ext cx="12190476" cy="3501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250" y="1014275"/>
            <a:ext cx="10985500" cy="1343121"/>
          </a:xfrm>
        </p:spPr>
        <p:txBody>
          <a:bodyPr anchor="ctr">
            <a:noAutofit/>
          </a:bodyPr>
          <a:lstStyle>
            <a:lvl1pPr algn="ctr">
              <a:defRPr sz="6000" b="1" cap="all" normalizeH="0" baseline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250" y="2357397"/>
            <a:ext cx="10985500" cy="1008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normalizeH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s-MX" dirty="0"/>
          </a:p>
        </p:txBody>
      </p:sp>
      <p:sp>
        <p:nvSpPr>
          <p:cNvPr id="16" name="Round Same Side Corner Rectangle 15"/>
          <p:cNvSpPr/>
          <p:nvPr userDrawn="1"/>
        </p:nvSpPr>
        <p:spPr>
          <a:xfrm rot="5400000">
            <a:off x="6077333" y="-271634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88" y="6447155"/>
            <a:ext cx="295249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3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250" y="1014275"/>
            <a:ext cx="10985500" cy="1343121"/>
          </a:xfrm>
        </p:spPr>
        <p:txBody>
          <a:bodyPr anchor="ctr">
            <a:noAutofit/>
          </a:bodyPr>
          <a:lstStyle>
            <a:lvl1pPr algn="ctr">
              <a:defRPr sz="6000" b="1" cap="all" normalizeH="0" baseline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250" y="2357397"/>
            <a:ext cx="10985500" cy="1008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small" normalizeH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s-MX" dirty="0"/>
          </a:p>
        </p:txBody>
      </p:sp>
      <p:sp>
        <p:nvSpPr>
          <p:cNvPr id="16" name="Round Same Side Corner Rectangle 15"/>
          <p:cNvSpPr/>
          <p:nvPr userDrawn="1"/>
        </p:nvSpPr>
        <p:spPr>
          <a:xfrm rot="5400000">
            <a:off x="6077333" y="-271634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5"/>
          <a:stretch/>
        </p:blipFill>
        <p:spPr>
          <a:xfrm>
            <a:off x="-3046" y="3395277"/>
            <a:ext cx="12192000" cy="3501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88" y="6447155"/>
            <a:ext cx="295249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3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457" y="844580"/>
            <a:ext cx="10974587" cy="801658"/>
          </a:xfrm>
        </p:spPr>
        <p:txBody>
          <a:bodyPr/>
          <a:lstStyle>
            <a:lvl1pPr algn="l">
              <a:defRPr b="1" cap="none" spc="300" normalizeH="0" baseline="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7" y="1825625"/>
            <a:ext cx="10974587" cy="4351338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3200">
                <a:latin typeface="+mn-lt"/>
              </a:defRPr>
            </a:lvl4pPr>
            <a:lvl5pPr>
              <a:defRPr sz="32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 smtClean="0"/>
              <a:t>Footer</a:t>
            </a:r>
            <a:r>
              <a:rPr lang="es-MX" dirty="0" smtClean="0"/>
              <a:t>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MX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/>
              <a:pPr/>
              <a:t>‹#›</a:t>
            </a:fld>
            <a:endParaRPr lang="ro-RO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21" name="Round Same Side Corner Rectangle 20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6681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822335"/>
            <a:ext cx="10961511" cy="804672"/>
          </a:xfrm>
        </p:spPr>
        <p:txBody>
          <a:bodyPr>
            <a:normAutofit/>
          </a:bodyPr>
          <a:lstStyle>
            <a:lvl1pPr algn="ctr">
              <a:defRPr sz="4400" b="1" cap="none" baseline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889" y="1825625"/>
            <a:ext cx="539891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 smtClean="0"/>
              <a:t>Footer</a:t>
            </a:r>
            <a:r>
              <a:rPr lang="es-MX" dirty="0" smtClean="0"/>
              <a:t>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MX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/>
              <a:pPr/>
              <a:t>‹#›</a:t>
            </a:fld>
            <a:endParaRPr lang="ro-RO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8" name="Round Same Side Corner Rectangle 17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0445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794104"/>
            <a:ext cx="10961511" cy="804672"/>
          </a:xfrm>
        </p:spPr>
        <p:txBody>
          <a:bodyPr/>
          <a:lstStyle>
            <a:lvl1pPr algn="ctr">
              <a:defRPr cap="none" baseline="0"/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6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 cap="sm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6" cy="3684588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98910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 cap="sm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98910" cy="3684588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MX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 smtClean="0"/>
              <a:t>Footer</a:t>
            </a:r>
            <a:r>
              <a:rPr lang="es-MX" dirty="0" smtClean="0"/>
              <a:t>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MX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/>
              <a:pPr/>
              <a:t>‹#›</a:t>
            </a:fld>
            <a:endParaRPr lang="ro-RO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5" name="Round Same Side Corner Rectangle 14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8141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4855" y="639135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s-MX" dirty="0" err="1" smtClean="0"/>
              <a:t>Footer</a:t>
            </a:r>
            <a:r>
              <a:rPr lang="es-MX" dirty="0" smtClean="0"/>
              <a:t>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MX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356350"/>
            <a:ext cx="457200" cy="457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  <a:ln w="3175">
            <a:solidFill>
              <a:schemeClr val="bg1">
                <a:lumMod val="95000"/>
                <a:alpha val="14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6000" tIns="36000" rIns="36000" bIns="36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916F867E-1D9A-4C66-8751-5DA81827F39F}" type="slidenum">
              <a:rPr lang="ro-RO" smtClean="0"/>
              <a:pPr/>
              <a:t>‹#›</a:t>
            </a:fld>
            <a:endParaRPr lang="ro-RO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48" y="6447155"/>
            <a:ext cx="2952497" cy="27432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 userDrawn="1"/>
        </p:nvSpPr>
        <p:spPr>
          <a:xfrm rot="5400000">
            <a:off x="6078856" y="109634"/>
            <a:ext cx="34289" cy="12188952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49200">
                <a:schemeClr val="tx1">
                  <a:lumMod val="50000"/>
                  <a:lumOff val="50000"/>
                  <a:alpha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innerShdw blurRad="38100">
              <a:schemeClr val="tx1">
                <a:lumMod val="75000"/>
                <a:lumOff val="25000"/>
                <a:alpha val="82000"/>
              </a:schemeClr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29471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5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18000">
              <a:schemeClr val="bg1">
                <a:lumMod val="95000"/>
              </a:schemeClr>
            </a:gs>
            <a:gs pos="38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4855" y="806565"/>
            <a:ext cx="10972799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855" y="1825625"/>
            <a:ext cx="10972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5770" y="0"/>
            <a:ext cx="12223539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677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spc="3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smtClean="0"/>
              <a:t>Footer Goes Here</a:t>
            </a: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76EBD-EF8A-4429-8B7D-7F5B258C436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224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18000">
              <a:schemeClr val="bg1">
                <a:lumMod val="95000"/>
              </a:schemeClr>
            </a:gs>
            <a:gs pos="38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4855" y="806565"/>
            <a:ext cx="10972799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855" y="1825625"/>
            <a:ext cx="10972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5770" y="0"/>
            <a:ext cx="12223539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7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spc="3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ARE YOU READY?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Preparing your staff to respond to emergencies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097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1545771" y="504533"/>
            <a:ext cx="8226363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The 3 P’s</a:t>
            </a:r>
            <a:endParaRPr lang="en-US" sz="6000" b="1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55337" y="1596605"/>
            <a:ext cx="8229600" cy="8972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200" marR="0" lvl="0" indent="-457200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0630" y="1869746"/>
            <a:ext cx="18472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9458" y="2238862"/>
            <a:ext cx="4572000" cy="6463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1" algn="l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5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18"/>
                <a:ea typeface="Arial" pitchFamily="2"/>
                <a:cs typeface="Arial" pitchFamily="2"/>
              </a:rPr>
              <a:t>Make </a:t>
            </a: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18"/>
                <a:ea typeface="Arial" pitchFamily="2"/>
                <a:cs typeface="Arial" pitchFamily="2"/>
              </a:rPr>
              <a:t>a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18"/>
                <a:ea typeface="Arial" pitchFamily="2"/>
                <a:cs typeface="Arial" pitchFamily="2"/>
              </a:rPr>
              <a:t>plan.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5357" y="3167195"/>
            <a:ext cx="4572000" cy="83747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 </a:t>
            </a:r>
            <a:r>
              <a:rPr lang="en-US" sz="3600" b="1" i="0" u="none" strike="noStrike" kern="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PREPARE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9458" y="3840095"/>
            <a:ext cx="6221632" cy="577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1" algn="l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5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18"/>
                <a:ea typeface="Arial" pitchFamily="2"/>
                <a:cs typeface="Arial" pitchFamily="2"/>
              </a:rPr>
              <a:t> Prepare 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for the “What if’s.”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5337" y="4628843"/>
            <a:ext cx="4572000" cy="83747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71500" marR="0" lvl="0" indent="-571500" algn="l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199" algn="l"/>
                <a:tab pos="3200399" algn="l"/>
                <a:tab pos="3657599" algn="l"/>
                <a:tab pos="4114799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PRACTICE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19458" y="5301790"/>
            <a:ext cx="3281668" cy="6463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R="0" lvl="1" algn="l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5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18"/>
                <a:ea typeface="Arial" pitchFamily="2"/>
                <a:cs typeface="Arial" pitchFamily="2"/>
              </a:rPr>
              <a:t> Practice your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18"/>
                <a:ea typeface="Arial" pitchFamily="2"/>
                <a:cs typeface="Arial" pitchFamily="2"/>
              </a:rPr>
              <a:t>plan.</a:t>
            </a:r>
            <a:endParaRPr lang="en-US" sz="14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43" y="1592569"/>
            <a:ext cx="10961511" cy="804672"/>
          </a:xfrm>
        </p:spPr>
        <p:txBody>
          <a:bodyPr/>
          <a:lstStyle/>
          <a:p>
            <a:r>
              <a:rPr lang="en-US" dirty="0" smtClean="0"/>
              <a:t>PLANNING STRATEGY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443" y="2954342"/>
            <a:ext cx="5398911" cy="87038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500" b="1" dirty="0" smtClean="0"/>
              <a:t>PRE-DISASTER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2904088"/>
            <a:ext cx="5410200" cy="47284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POST-DISASTER</a:t>
            </a:r>
            <a:endParaRPr lang="es-MX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11</a:t>
            </a:fld>
            <a:endParaRPr lang="ro-RO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68" y="2236123"/>
            <a:ext cx="1647371" cy="37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43" y="1592569"/>
            <a:ext cx="10961511" cy="804672"/>
          </a:xfrm>
        </p:spPr>
        <p:txBody>
          <a:bodyPr/>
          <a:lstStyle/>
          <a:p>
            <a:r>
              <a:rPr lang="en-US" dirty="0" smtClean="0"/>
              <a:t>PLANNING STRATEGY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443" y="2954342"/>
            <a:ext cx="5398911" cy="87038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500" b="1" dirty="0" smtClean="0"/>
              <a:t>PRE-DISASTER</a:t>
            </a:r>
            <a:endParaRPr lang="en-US" sz="3000" b="1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2904088"/>
            <a:ext cx="5410200" cy="47284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POST-DISASTER</a:t>
            </a:r>
            <a:endParaRPr lang="es-MX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12</a:t>
            </a:fld>
            <a:endParaRPr lang="ro-RO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Striped Right Arrow 8"/>
          <p:cNvSpPr/>
          <p:nvPr/>
        </p:nvSpPr>
        <p:spPr>
          <a:xfrm>
            <a:off x="4729655" y="3541486"/>
            <a:ext cx="3383831" cy="155302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59148" y="2349804"/>
            <a:ext cx="9930323" cy="1959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dist="17962" dir="2700000">
                    <a:srgbClr val="000000"/>
                  </a:outerShdw>
                </a:effectLst>
              </a:rPr>
              <a:t>Pre-disaster</a:t>
            </a:r>
            <a:endParaRPr lang="en-US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dist="17962" dir="2700000">
                    <a:srgbClr val="000000"/>
                  </a:outerShdw>
                </a:effectLst>
              </a:rPr>
              <a:t>PRE-DISASTER</a:t>
            </a:r>
            <a:endParaRPr lang="en-US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756">
            <a:off x="5894821" y="1839096"/>
            <a:ext cx="5714999" cy="3686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14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113" y="2517671"/>
            <a:ext cx="5003293" cy="282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45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Which emergencies </a:t>
            </a:r>
            <a:r>
              <a:rPr lang="en-US" sz="2400" dirty="0" smtClean="0">
                <a:solidFill>
                  <a:srgbClr val="000000"/>
                </a:solidFill>
                <a:ea typeface="Arial" pitchFamily="2"/>
                <a:cs typeface="Arial" pitchFamily="2"/>
              </a:rPr>
              <a:t>or disasters?</a:t>
            </a:r>
          </a:p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45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000000"/>
                </a:solidFill>
                <a:ea typeface="Arial" pitchFamily="2"/>
                <a:cs typeface="Arial" pitchFamily="2"/>
              </a:rPr>
              <a:t>Emergency </a:t>
            </a: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plan</a:t>
            </a:r>
          </a:p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45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Supplies</a:t>
            </a:r>
          </a:p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45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Responsibilities of </a:t>
            </a:r>
            <a:r>
              <a:rPr lang="en-US" sz="2400" dirty="0" smtClean="0">
                <a:solidFill>
                  <a:srgbClr val="000000"/>
                </a:solidFill>
                <a:ea typeface="Arial" pitchFamily="2"/>
                <a:cs typeface="Arial" pitchFamily="2"/>
              </a:rPr>
              <a:t>family </a:t>
            </a: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members</a:t>
            </a:r>
          </a:p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45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Important documents</a:t>
            </a:r>
          </a:p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45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Pets</a:t>
            </a:r>
          </a:p>
        </p:txBody>
      </p:sp>
    </p:spTree>
    <p:extLst>
      <p:ext uri="{BB962C8B-B14F-4D97-AF65-F5344CB8AC3E}">
        <p14:creationId xmlns:p14="http://schemas.microsoft.com/office/powerpoint/2010/main" val="171267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dist="17962" dir="2700000">
                    <a:srgbClr val="000000"/>
                  </a:outerShdw>
                </a:effectLst>
              </a:rPr>
              <a:t>PRE-DISASTER</a:t>
            </a:r>
            <a:endParaRPr lang="en-US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15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113" y="2517671"/>
            <a:ext cx="322947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Go/No Go</a:t>
            </a:r>
          </a:p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 Evacuation </a:t>
            </a:r>
            <a:r>
              <a:rPr lang="en-US" sz="2400" dirty="0" smtClean="0">
                <a:solidFill>
                  <a:srgbClr val="000000"/>
                </a:solidFill>
                <a:ea typeface="Arial" pitchFamily="2"/>
                <a:cs typeface="Arial" pitchFamily="2"/>
              </a:rPr>
              <a:t>strategy</a:t>
            </a:r>
            <a:endParaRPr lang="en-US" sz="2400" dirty="0">
              <a:solidFill>
                <a:srgbClr val="000000"/>
              </a:solidFill>
              <a:ea typeface="Arial" pitchFamily="2"/>
              <a:cs typeface="Arial" pitchFamily="2"/>
            </a:endParaRPr>
          </a:p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 Contact </a:t>
            </a:r>
            <a:r>
              <a:rPr lang="en-US" sz="2400" dirty="0" smtClean="0">
                <a:solidFill>
                  <a:srgbClr val="000000"/>
                </a:solidFill>
                <a:ea typeface="Arial" pitchFamily="2"/>
                <a:cs typeface="Arial" pitchFamily="2"/>
              </a:rPr>
              <a:t>information</a:t>
            </a:r>
            <a:endParaRPr lang="en-US" sz="2400" dirty="0">
              <a:solidFill>
                <a:srgbClr val="000000"/>
              </a:solidFill>
              <a:ea typeface="Arial" pitchFamily="2"/>
              <a:cs typeface="Arial" pitchFamily="2"/>
            </a:endParaRPr>
          </a:p>
          <a:p>
            <a:pPr marL="457200" lvl="0" indent="-457200" hangingPunct="0">
              <a:spcBef>
                <a:spcPts val="800"/>
              </a:spcBef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ea typeface="Arial" pitchFamily="2"/>
                <a:cs typeface="Arial" pitchFamily="2"/>
              </a:rPr>
              <a:t> Critical documents</a:t>
            </a:r>
          </a:p>
        </p:txBody>
      </p:sp>
      <p:pic>
        <p:nvPicPr>
          <p:cNvPr id="11" name="Picture 6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895" y="1249846"/>
            <a:ext cx="3412343" cy="4413086"/>
          </a:xfrm>
          <a:prstGeom prst="rect">
            <a:avLst/>
          </a:prstGeom>
          <a:noFill/>
          <a:ln cap="flat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6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-368640" y="628139"/>
            <a:ext cx="6220807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Prepare </a:t>
            </a:r>
            <a:r>
              <a:rPr lang="en-US" sz="4400" b="1" i="0" u="none" strike="noStrike" kern="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Your Kit</a:t>
            </a:r>
            <a:endParaRPr lang="en-US" sz="4400" b="1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08757" y="1657469"/>
            <a:ext cx="4392686" cy="53239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Food / </a:t>
            </a: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water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1708757" y="2207652"/>
            <a:ext cx="4572000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Personal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items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1708757" y="2836005"/>
            <a:ext cx="4572000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Supplies for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babies </a:t>
            </a: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and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	children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1708757" y="3695468"/>
            <a:ext cx="4572000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Clothing and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bedding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1708757" y="4310537"/>
            <a:ext cx="4572000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Communication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equipment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1708757" y="4965736"/>
            <a:ext cx="3369833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Lighting -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flashlights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216">
            <a:off x="6701223" y="1683618"/>
            <a:ext cx="3811815" cy="396676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2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44632" y="1943204"/>
            <a:ext cx="8229243" cy="57785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SzPct val="50000"/>
              <a:buFont typeface="Wingdings" charset="2"/>
              <a:buChar char="q"/>
            </a:pPr>
            <a:r>
              <a:rPr lang="en-US" sz="2400" dirty="0" smtClean="0">
                <a:latin typeface="Arial" pitchFamily="34"/>
              </a:rPr>
              <a:t>   Insurance papers</a:t>
            </a:r>
            <a:endParaRPr lang="en-US" sz="2400" dirty="0">
              <a:latin typeface="Arial" pitchFamily="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4632" y="2458565"/>
            <a:ext cx="4572000" cy="577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1285"/>
              </a:spcAft>
              <a:buClr>
                <a:schemeClr val="tx1"/>
              </a:buClr>
              <a:buSzPct val="50000"/>
              <a:buFont typeface="Wingdings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School records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4632" y="2953773"/>
            <a:ext cx="4572000" cy="577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1285"/>
              </a:spcAft>
              <a:buClr>
                <a:schemeClr val="tx1"/>
              </a:buClr>
              <a:buSzPct val="50000"/>
              <a:buFont typeface="Wingdings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Birth </a:t>
            </a:r>
            <a:r>
              <a:rPr lang="en-US" sz="2400" kern="0" dirty="0">
                <a:solidFill>
                  <a:srgbClr val="000000"/>
                </a:solidFill>
                <a:latin typeface="Arial" pitchFamily="34"/>
                <a:cs typeface="Tahoma" pitchFamily="2"/>
              </a:rPr>
              <a:t>c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ertificates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Tahoma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4632" y="3469134"/>
            <a:ext cx="4572000" cy="577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1285"/>
              </a:spcAft>
              <a:buClr>
                <a:schemeClr val="tx1"/>
              </a:buClr>
              <a:buSzPct val="50000"/>
              <a:buFont typeface="Wingdings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Contact </a:t>
            </a:r>
            <a:r>
              <a:rPr lang="en-US" sz="2400" kern="0" dirty="0">
                <a:solidFill>
                  <a:srgbClr val="000000"/>
                </a:solidFill>
                <a:latin typeface="Arial" pitchFamily="34"/>
                <a:cs typeface="Tahoma" pitchFamily="2"/>
              </a:rPr>
              <a:t>i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nformation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Tahoma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632" y="3964342"/>
            <a:ext cx="4572000" cy="6463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1285"/>
              </a:spcAft>
              <a:buClr>
                <a:schemeClr val="tx1"/>
              </a:buClr>
              <a:buSzPct val="50000"/>
              <a:buFont typeface="Wingdings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Social </a:t>
            </a: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Security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cards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Tahoma" pitchFamily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4632" y="4490831"/>
            <a:ext cx="1366080" cy="5778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1285"/>
              </a:spcAft>
              <a:buClr>
                <a:schemeClr val="tx1"/>
              </a:buClr>
              <a:buSzPct val="50000"/>
              <a:buFont typeface="Wingdings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Tahoma" pitchFamily="2"/>
              </a:rPr>
              <a:t>Cash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Tahoma" pitchFamily="2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19315" y="715911"/>
            <a:ext cx="6066971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smtClean="0"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Important Documents</a:t>
            </a:r>
            <a:endParaRPr lang="en-US" sz="4400" b="1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766">
            <a:off x="5141124" y="2017226"/>
            <a:ext cx="6174575" cy="4120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03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18621" y="1961622"/>
            <a:ext cx="4754865" cy="31619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200" marR="0" lvl="0" indent="-457200" algn="l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 Maintain a healthy </a:t>
            </a: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lifestyle.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  <a:p>
            <a:pPr marL="457200" marR="0" lvl="0" indent="-457200" algn="l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 Make a </a:t>
            </a: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plan.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  <a:p>
            <a:pPr marL="457200" marR="0" lvl="0" indent="-457200" algn="l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 Get supplies </a:t>
            </a: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together.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  <a:p>
            <a:pPr marL="457200" marR="0" lvl="0" indent="-457200" algn="l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 Test </a:t>
            </a: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equipment.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  <a:p>
            <a:pPr marL="342717" marR="0" lvl="0" indent="-339836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342717" algn="l"/>
                <a:tab pos="799917" algn="l"/>
                <a:tab pos="1257117" algn="l"/>
                <a:tab pos="1714317" algn="l"/>
                <a:tab pos="2171517" algn="l"/>
                <a:tab pos="2628717" algn="l"/>
                <a:tab pos="3085917" algn="l"/>
                <a:tab pos="3543117" algn="l"/>
                <a:tab pos="4000317" algn="l"/>
                <a:tab pos="4457517" algn="l"/>
                <a:tab pos="4914717" algn="l"/>
                <a:tab pos="5371917" algn="l"/>
                <a:tab pos="5829117" algn="l"/>
                <a:tab pos="6286317" algn="l"/>
                <a:tab pos="6743517" algn="l"/>
                <a:tab pos="7200717" algn="l"/>
                <a:tab pos="7657917" algn="l"/>
                <a:tab pos="8115117" algn="l"/>
                <a:tab pos="8572317" algn="l"/>
                <a:tab pos="9029517" algn="l"/>
                <a:tab pos="948671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  <a:p>
            <a:pPr marL="342717" marR="0" lvl="0" indent="-339836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342717" algn="l"/>
                <a:tab pos="799917" algn="l"/>
                <a:tab pos="1257117" algn="l"/>
                <a:tab pos="1714317" algn="l"/>
                <a:tab pos="2171517" algn="l"/>
                <a:tab pos="2628717" algn="l"/>
                <a:tab pos="3085917" algn="l"/>
                <a:tab pos="3543117" algn="l"/>
                <a:tab pos="4000317" algn="l"/>
                <a:tab pos="4457517" algn="l"/>
                <a:tab pos="4914717" algn="l"/>
                <a:tab pos="5371917" algn="l"/>
                <a:tab pos="5829117" algn="l"/>
                <a:tab pos="6286317" algn="l"/>
                <a:tab pos="6743517" algn="l"/>
                <a:tab pos="7200717" algn="l"/>
                <a:tab pos="7657917" algn="l"/>
                <a:tab pos="8115117" algn="l"/>
                <a:tab pos="8572317" algn="l"/>
                <a:tab pos="9029517" algn="l"/>
                <a:tab pos="948671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19315" y="715911"/>
            <a:ext cx="6066971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Mentally / Physically</a:t>
            </a:r>
            <a:endParaRPr lang="en-US" sz="4400" b="1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321">
            <a:off x="5869136" y="1398846"/>
            <a:ext cx="4287475" cy="4287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60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40885" y="1858911"/>
            <a:ext cx="5023830" cy="449711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Absence from family</a:t>
            </a:r>
          </a:p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 Challenging work conditions</a:t>
            </a:r>
          </a:p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 Long </a:t>
            </a: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work-days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ea typeface="Arial" pitchFamily="2"/>
              <a:cs typeface="Arial" pitchFamily="2"/>
            </a:endParaRPr>
          </a:p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 Dealing with the loss </a:t>
            </a:r>
          </a:p>
          <a:p>
            <a:pPr marL="457200" marR="0" lvl="0" indent="-457200" defTabSz="914400" rtl="0" fontAlgn="auto" hangingPunct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 Prepare your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family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ea typeface="Arial" pitchFamily="2"/>
              <a:cs typeface="Arial" pitchFamily="2"/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19315" y="715911"/>
            <a:ext cx="6066971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Mentally / Physically</a:t>
            </a:r>
            <a:endParaRPr lang="en-US" sz="4400" b="1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64" y="1592569"/>
            <a:ext cx="6223163" cy="34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26" y="792797"/>
            <a:ext cx="10974587" cy="801658"/>
          </a:xfrm>
        </p:spPr>
        <p:txBody>
          <a:bodyPr/>
          <a:lstStyle/>
          <a:p>
            <a:r>
              <a:rPr lang="en-US" dirty="0" smtClean="0"/>
              <a:t>Types of Emergencies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2</a:t>
            </a:fld>
            <a:endParaRPr lang="ro-R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13457" y="2506258"/>
            <a:ext cx="2762512" cy="2238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8744531" y="3836343"/>
            <a:ext cx="3201835" cy="2144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" b="9679"/>
          <a:stretch/>
        </p:blipFill>
        <p:spPr>
          <a:xfrm>
            <a:off x="7312402" y="792797"/>
            <a:ext cx="4649774" cy="259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35" y="3539746"/>
            <a:ext cx="4339770" cy="244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35" y="1493286"/>
            <a:ext cx="3391101" cy="1894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760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933232" y="2306661"/>
            <a:ext cx="5119226" cy="279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tx1"/>
              </a:buClr>
              <a:buSzPct val="50000"/>
              <a:buFont typeface="Wingdings" pitchFamily="2"/>
              <a:buChar char="q"/>
            </a:pPr>
            <a:r>
              <a:rPr lang="en-US" sz="2400" dirty="0" smtClean="0"/>
              <a:t>Include everyone.</a:t>
            </a:r>
          </a:p>
          <a:p>
            <a:pPr marL="457200" indent="-457200">
              <a:buClr>
                <a:schemeClr val="tx1"/>
              </a:buClr>
              <a:buSzPct val="50000"/>
              <a:buFont typeface="Wingdings" pitchFamily="2"/>
              <a:buChar char="q"/>
            </a:pPr>
            <a:r>
              <a:rPr lang="en-US" sz="2400" dirty="0" smtClean="0"/>
              <a:t>Spread out responsibilities.</a:t>
            </a:r>
          </a:p>
          <a:p>
            <a:pPr marL="457200" indent="-457200">
              <a:buClr>
                <a:schemeClr val="tx1"/>
              </a:buClr>
              <a:buSzPct val="50000"/>
              <a:buFont typeface="Wingdings" pitchFamily="2"/>
              <a:buChar char="q"/>
            </a:pPr>
            <a:r>
              <a:rPr lang="en-US" sz="2400" dirty="0" smtClean="0"/>
              <a:t>Notify everyone of any changes.</a:t>
            </a:r>
          </a:p>
          <a:p>
            <a:pPr marL="457200" indent="-457200">
              <a:buClr>
                <a:schemeClr val="tx1"/>
              </a:buClr>
              <a:buSzPct val="50000"/>
              <a:buFont typeface="Wingdings" pitchFamily="2"/>
              <a:buChar char="q"/>
            </a:pPr>
            <a:r>
              <a:rPr lang="en-US" sz="2400" dirty="0" smtClean="0"/>
              <a:t>Make time to review and practice 	the plan.</a:t>
            </a:r>
            <a:endParaRPr lang="en-US" sz="2400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19312" y="741422"/>
            <a:ext cx="6066971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Family Responsibility</a:t>
            </a:r>
            <a:endParaRPr lang="en-US" sz="4400" b="1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642">
            <a:off x="6069738" y="2094156"/>
            <a:ext cx="5528676" cy="3685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05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41623" y="2183345"/>
            <a:ext cx="4015441" cy="269304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Clr>
                <a:schemeClr val="tx1"/>
              </a:buClr>
              <a:buSzPct val="50000"/>
              <a:buFont typeface="Wingdings" pitchFamily="2"/>
              <a:buChar char="q"/>
            </a:pPr>
            <a:r>
              <a:rPr lang="en-US" sz="2400" dirty="0" smtClean="0"/>
              <a:t>Make a plan for pets.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50000"/>
              <a:buFont typeface="Wingdings" pitchFamily="2"/>
              <a:buChar char="q"/>
            </a:pPr>
            <a:r>
              <a:rPr lang="en-US" sz="2400" dirty="0" smtClean="0"/>
              <a:t>Gather supplies.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50000"/>
              <a:buFont typeface="Wingdings" pitchFamily="2"/>
              <a:buChar char="q"/>
            </a:pPr>
            <a:r>
              <a:rPr lang="en-US" sz="2400" dirty="0" smtClean="0"/>
              <a:t>Transportation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50000"/>
              <a:buFont typeface="Wingdings" pitchFamily="2"/>
              <a:buChar char="q"/>
            </a:pPr>
            <a:r>
              <a:rPr lang="en-US" sz="2400" dirty="0" smtClean="0"/>
              <a:t>Housing</a:t>
            </a:r>
            <a:endParaRPr lang="en-US" sz="2400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3429" y="928914"/>
            <a:ext cx="4441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smtClean="0">
                <a:effectLst>
                  <a:outerShdw dist="17962" dir="2700000">
                    <a:srgbClr val="000000"/>
                  </a:outerShdw>
                </a:effectLst>
                <a:ea typeface="Arial" pitchFamily="2"/>
                <a:cs typeface="Arial" pitchFamily="2"/>
              </a:rPr>
              <a:t>Pets</a:t>
            </a:r>
            <a:endParaRPr lang="en-US" b="1" dirty="0">
              <a:effectLst>
                <a:outerShdw dist="17962" dir="2700000">
                  <a:srgbClr val="000000"/>
                </a:outerShdw>
              </a:effectLst>
              <a:ea typeface="Arial" pitchFamily="2"/>
              <a:cs typeface="Arial" pitchFamily="2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64" y="2036911"/>
            <a:ext cx="7173484" cy="18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9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982391" y="2261390"/>
            <a:ext cx="6506980" cy="6665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Prescriptions/medicines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ea typeface="Arial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ea typeface="Arial" pitchFamily="2"/>
              <a:cs typeface="Arial" pitchFamily="2"/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979611" y="3382102"/>
            <a:ext cx="4572000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Over-the-counter </a:t>
            </a:r>
            <a:r>
              <a:rPr lang="en-US" sz="2400" kern="0" dirty="0">
                <a:solidFill>
                  <a:srgbClr val="000000"/>
                </a:solidFill>
                <a:ea typeface="Arial" pitchFamily="2"/>
                <a:cs typeface="Arial" pitchFamily="2"/>
              </a:rPr>
              <a:t>s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upplies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ea typeface="Arial" pitchFamily="2"/>
              <a:cs typeface="Arial" pitchFamily="2"/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979611" y="3939783"/>
            <a:ext cx="4572000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Insurance 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papers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ea typeface="Arial" pitchFamily="2"/>
              <a:cs typeface="Arial" pitchFamily="2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979611" y="2822230"/>
            <a:ext cx="2694969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CASH </a:t>
            </a:r>
            <a:r>
              <a:rPr lang="mr-IN" sz="2400" b="0" i="0" u="none" strike="noStrike" kern="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–</a:t>
            </a:r>
            <a:r>
              <a:rPr lang="en-US" sz="2400" b="0" i="0" u="none" strike="noStrike" kern="0" cap="none" spc="0" baseline="0" dirty="0" smtClean="0">
                <a:solidFill>
                  <a:srgbClr val="000000"/>
                </a:solidFill>
                <a:uFillTx/>
                <a:ea typeface="Arial" pitchFamily="2"/>
                <a:cs typeface="Arial" pitchFamily="2"/>
              </a:rPr>
              <a:t> Lots of it</a:t>
            </a: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ea typeface="Arial" pitchFamily="2"/>
              <a:cs typeface="Arial" pitchFamily="2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3429" y="928914"/>
            <a:ext cx="6545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smtClean="0">
                <a:effectLst>
                  <a:outerShdw dist="17962" dir="2700000">
                    <a:srgbClr val="000000"/>
                  </a:outerShdw>
                </a:effectLst>
                <a:ea typeface="Arial" pitchFamily="2"/>
                <a:cs typeface="Arial" pitchFamily="2"/>
              </a:rPr>
              <a:t>Medical Supplies</a:t>
            </a:r>
            <a:endParaRPr lang="en-US" b="1" dirty="0">
              <a:effectLst>
                <a:outerShdw dist="17962" dir="2700000">
                  <a:srgbClr val="000000"/>
                </a:outerShdw>
              </a:effectLst>
              <a:ea typeface="Arial" pitchFamily="2"/>
              <a:cs typeface="Arial" pitchFamily="2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38">
            <a:off x="5967595" y="1723643"/>
            <a:ext cx="5455148" cy="3636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542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88208" y="2786098"/>
            <a:ext cx="6621849" cy="1341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dist="17962" dir="2700000">
                    <a:srgbClr val="000000"/>
                  </a:outerShdw>
                </a:effectLst>
              </a:rPr>
              <a:t>Practice Your Plan!</a:t>
            </a:r>
            <a:endParaRPr lang="en-US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pic>
        <p:nvPicPr>
          <p:cNvPr id="3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86576" y="2451404"/>
            <a:ext cx="9930323" cy="1959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effectLst>
                  <a:outerShdw dist="17962" dir="2700000">
                    <a:srgbClr val="000000"/>
                  </a:outerShdw>
                </a:effectLst>
              </a:rPr>
              <a:t>Post-disaster</a:t>
            </a:r>
            <a:endParaRPr lang="en-US" sz="48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6" y="1023321"/>
            <a:ext cx="8128000" cy="542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013371" y="2903774"/>
            <a:ext cx="2852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Hurricane Ike</a:t>
            </a:r>
          </a:p>
          <a:p>
            <a:r>
              <a:rPr lang="en-US" sz="2400" b="1" dirty="0" smtClean="0"/>
              <a:t>Bolivar Peninsula, TX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80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987424"/>
            <a:ext cx="6119773" cy="1069975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  <a:t>Family </a:t>
            </a:r>
            <a:b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</a:br>
            <a: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  <a:t>Communications</a:t>
            </a:r>
            <a:endParaRPr lang="en-US" sz="44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26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5656" y="2681444"/>
            <a:ext cx="5457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 smtClean="0"/>
              <a:t>  Update!!!  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 smtClean="0"/>
              <a:t>  Social media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2800" dirty="0" smtClean="0"/>
              <a:t>Emergency Notification Systems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2800" dirty="0" smtClean="0"/>
              <a:t>Websites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2800" dirty="0" smtClean="0"/>
              <a:t>Phones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2800" dirty="0" smtClean="0"/>
              <a:t>Communications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00" y="1906814"/>
            <a:ext cx="4081751" cy="37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987424"/>
            <a:ext cx="6119773" cy="1069975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  <a:t>Public</a:t>
            </a:r>
            <a:b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</a:br>
            <a: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  <a:t>Communications</a:t>
            </a:r>
            <a:endParaRPr lang="en-US" sz="44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27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5656" y="2681444"/>
            <a:ext cx="5457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 smtClean="0"/>
              <a:t>  Closed counties/cities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/>
              <a:t> </a:t>
            </a:r>
            <a:r>
              <a:rPr lang="en-US" sz="2800" dirty="0" smtClean="0"/>
              <a:t> Water system updates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/>
              <a:t> </a:t>
            </a:r>
            <a:r>
              <a:rPr lang="en-US" sz="2800" dirty="0" smtClean="0"/>
              <a:t> Electricity updates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 smtClean="0"/>
              <a:t>  Businesses operating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00" y="1906814"/>
            <a:ext cx="4081751" cy="37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987424"/>
            <a:ext cx="6119773" cy="1069975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  <a:t>Public</a:t>
            </a:r>
            <a:b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</a:br>
            <a:r>
              <a:rPr lang="en-US" sz="4400" dirty="0" smtClean="0">
                <a:effectLst>
                  <a:outerShdw dist="17962" dir="2700000">
                    <a:srgbClr val="000000"/>
                  </a:outerShdw>
                </a:effectLst>
              </a:rPr>
              <a:t>Communications</a:t>
            </a:r>
            <a:endParaRPr lang="en-US" sz="44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28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5656" y="2681444"/>
            <a:ext cx="5457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/>
              <a:t> </a:t>
            </a:r>
            <a:r>
              <a:rPr lang="en-US" sz="2800" dirty="0" smtClean="0"/>
              <a:t> Social media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 smtClean="0"/>
              <a:t>  “Blackboard Direct”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/>
              <a:t> </a:t>
            </a:r>
            <a:r>
              <a:rPr lang="en-US" sz="2800" dirty="0" smtClean="0"/>
              <a:t> Websites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 smtClean="0"/>
              <a:t>  Broadcast/print media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00" y="1906814"/>
            <a:ext cx="4081751" cy="37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Training</a:t>
            </a:r>
            <a:endParaRPr lang="en-US" sz="44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48" y="2159442"/>
            <a:ext cx="5445051" cy="363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29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1143" y="2496458"/>
            <a:ext cx="4586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 smtClean="0"/>
              <a:t>  Updated safety training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/>
              <a:t> </a:t>
            </a:r>
            <a:r>
              <a:rPr lang="en-US" sz="2800" dirty="0" smtClean="0"/>
              <a:t> Updated work training</a:t>
            </a:r>
          </a:p>
          <a:p>
            <a:pPr marL="285750" indent="-285750">
              <a:buSzPct val="50000"/>
              <a:buFont typeface="Wingdings" charset="2"/>
              <a:buChar char="q"/>
            </a:pPr>
            <a:r>
              <a:rPr lang="en-US" sz="2800" dirty="0"/>
              <a:t> </a:t>
            </a:r>
            <a:r>
              <a:rPr lang="en-US" sz="2800" dirty="0" smtClean="0"/>
              <a:t> NIMS training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2800" dirty="0" smtClean="0"/>
              <a:t>Specialized training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2800" dirty="0" smtClean="0"/>
              <a:t>Cross-training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2800" dirty="0" smtClean="0"/>
              <a:t>Communications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74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</a:t>
            </a:fld>
            <a:endParaRPr lang="ro-RO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91" y="1756228"/>
            <a:ext cx="9094330" cy="3083411"/>
          </a:xfrm>
        </p:spPr>
      </p:pic>
    </p:spTree>
    <p:extLst>
      <p:ext uri="{BB962C8B-B14F-4D97-AF65-F5344CB8AC3E}">
        <p14:creationId xmlns:p14="http://schemas.microsoft.com/office/powerpoint/2010/main" val="84871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Logistics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30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448" y="2729725"/>
            <a:ext cx="4272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>
                <a:solidFill>
                  <a:srgbClr val="C00000"/>
                </a:solidFill>
              </a:rPr>
              <a:t>Work with EMC/EOC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NO “Lone Rangers” 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Finance/Procurement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r="9321"/>
          <a:stretch>
            <a:fillRect/>
          </a:stretch>
        </p:blipFill>
        <p:spPr>
          <a:xfrm>
            <a:off x="6292975" y="1767114"/>
            <a:ext cx="5082201" cy="412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92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Logistics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31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r="15383"/>
          <a:stretch>
            <a:fillRect/>
          </a:stretch>
        </p:blipFill>
        <p:spPr>
          <a:xfrm>
            <a:off x="5867400" y="1658365"/>
            <a:ext cx="5257800" cy="4271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072448" y="2729725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Lodging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3636" y="3332417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Sleeping in office?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1250" y="3850474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Temporary shelter?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8864" y="4373694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”On your own?”</a:t>
            </a:r>
          </a:p>
        </p:txBody>
      </p:sp>
    </p:spTree>
    <p:extLst>
      <p:ext uri="{BB962C8B-B14F-4D97-AF65-F5344CB8AC3E}">
        <p14:creationId xmlns:p14="http://schemas.microsoft.com/office/powerpoint/2010/main" val="38787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Logistics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32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448" y="2729725"/>
            <a:ext cx="2970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Food &amp; </a:t>
            </a:r>
            <a:r>
              <a:rPr lang="en-US" sz="3200" dirty="0"/>
              <a:t>W</a:t>
            </a:r>
            <a:r>
              <a:rPr lang="en-US" sz="3200" dirty="0" smtClean="0"/>
              <a:t>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2137" y="3305231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Catered?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9448" y="3823200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MRE’s?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6759" y="4337151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”On your </a:t>
            </a:r>
            <a:r>
              <a:rPr lang="en-US" sz="2800" dirty="0"/>
              <a:t>o</a:t>
            </a:r>
            <a:r>
              <a:rPr lang="en-US" sz="2800" dirty="0" smtClean="0"/>
              <a:t>wn?”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15">
            <a:off x="6908431" y="1598544"/>
            <a:ext cx="2624668" cy="3936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18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Logistics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33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448" y="2729725"/>
            <a:ext cx="4069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Information Systems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3423" y="3323493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Cloud backup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3422" y="3846713"/>
            <a:ext cx="405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Portable drives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3422" y="4334202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Laptops/tablets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3421" y="4848429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Always backup!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r="8920"/>
          <a:stretch>
            <a:fillRect/>
          </a:stretch>
        </p:blipFill>
        <p:spPr>
          <a:xfrm>
            <a:off x="6324600" y="1849386"/>
            <a:ext cx="4916945" cy="399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4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Logistics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34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448" y="2729725"/>
            <a:ext cx="1296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600" dirty="0" smtClean="0"/>
              <a:t>Pay</a:t>
            </a:r>
            <a:endParaRPr lang="en-US" sz="3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984394" y="3388113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Cash</a:t>
            </a:r>
            <a:endParaRPr lang="en-US" sz="3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984394" y="3843649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Vouchers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4393" y="4366869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”On Your Own?”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r="12236"/>
          <a:stretch>
            <a:fillRect/>
          </a:stretch>
        </p:blipFill>
        <p:spPr>
          <a:xfrm>
            <a:off x="5689599" y="1752985"/>
            <a:ext cx="5194526" cy="4220168"/>
          </a:xfrm>
        </p:spPr>
      </p:pic>
    </p:spTree>
    <p:extLst>
      <p:ext uri="{BB962C8B-B14F-4D97-AF65-F5344CB8AC3E}">
        <p14:creationId xmlns:p14="http://schemas.microsoft.com/office/powerpoint/2010/main" val="13303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Logistics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35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448" y="2729725"/>
            <a:ext cx="4500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Sanitation and Laundry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3636" y="3347212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Portable toilets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3636" y="3830204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Showers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3635" y="4316708"/>
            <a:ext cx="34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/>
              <a:t>Contract launderer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8978"/>
          <a:stretch>
            <a:fillRect/>
          </a:stretch>
        </p:blipFill>
        <p:spPr>
          <a:xfrm>
            <a:off x="6324600" y="1709505"/>
            <a:ext cx="5220657" cy="4241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519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Personnel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36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93722"/>
            <a:ext cx="52578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072448" y="2729725"/>
            <a:ext cx="5404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Updated email &amp; phone list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Telecommuting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dirty="0" smtClean="0"/>
              <a:t>Accountability personnel</a:t>
            </a:r>
          </a:p>
          <a:p>
            <a:pPr marL="457200" indent="-457200">
              <a:buSzPct val="50000"/>
              <a:buFont typeface="Wingdings" charset="2"/>
              <a:buChar char="q"/>
            </a:pPr>
            <a:endParaRPr lang="en-US" sz="3200" dirty="0" smtClean="0"/>
          </a:p>
          <a:p>
            <a:pPr marL="457200" indent="-457200">
              <a:buSzPct val="50000"/>
              <a:buFont typeface="Wingdings" charset="2"/>
              <a:buChar char="q"/>
            </a:pPr>
            <a:endParaRPr lang="en-US" sz="3200" dirty="0" smtClean="0"/>
          </a:p>
          <a:p>
            <a:pPr marL="457200" indent="-457200">
              <a:buSzPct val="50000"/>
              <a:buFont typeface="Wingdings" charset="2"/>
              <a:buChar char="q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72787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Safety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37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13" y="1658365"/>
            <a:ext cx="4271573" cy="4271573"/>
          </a:xfrm>
        </p:spPr>
      </p:pic>
      <p:sp>
        <p:nvSpPr>
          <p:cNvPr id="9" name="TextBox 8"/>
          <p:cNvSpPr txBox="1"/>
          <p:nvPr/>
        </p:nvSpPr>
        <p:spPr>
          <a:xfrm>
            <a:off x="1072448" y="2729725"/>
            <a:ext cx="2289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PLAN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PREPARE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17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Safety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38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27" y="2758753"/>
            <a:ext cx="55783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NIEHS </a:t>
            </a:r>
            <a:endParaRPr lang="en-US" sz="3200" b="1" dirty="0"/>
          </a:p>
          <a:p>
            <a:pPr>
              <a:buSzPct val="50000"/>
            </a:pPr>
            <a:r>
              <a:rPr lang="en-US" sz="2800" b="1" i="1" dirty="0" smtClean="0"/>
              <a:t>National Institute of</a:t>
            </a:r>
          </a:p>
          <a:p>
            <a:pPr>
              <a:buSzPct val="50000"/>
            </a:pPr>
            <a:r>
              <a:rPr lang="en-US" sz="2800" b="1" i="1" dirty="0" smtClean="0"/>
              <a:t>Environmental Health Sciences</a:t>
            </a:r>
          </a:p>
          <a:p>
            <a:pPr>
              <a:buSzPct val="50000"/>
            </a:pPr>
            <a:r>
              <a:rPr lang="en-US" sz="2400" i="1" dirty="0" err="1" smtClean="0"/>
              <a:t>www.niehs.nih.gov</a:t>
            </a:r>
            <a:endParaRPr lang="en-US" sz="2400" i="1" dirty="0" smtClean="0"/>
          </a:p>
        </p:txBody>
      </p:sp>
      <p:pic>
        <p:nvPicPr>
          <p:cNvPr id="10" name="Picture 5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740312"/>
            <a:ext cx="5216158" cy="416818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142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Safety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39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27" y="2758753"/>
            <a:ext cx="5578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Temperature</a:t>
            </a:r>
            <a:endParaRPr lang="en-US" sz="3200" b="1" dirty="0"/>
          </a:p>
        </p:txBody>
      </p:sp>
      <p:pic>
        <p:nvPicPr>
          <p:cNvPr id="11" name="Picture 5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86" y="1631151"/>
            <a:ext cx="5166972" cy="413263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816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987424"/>
            <a:ext cx="5516313" cy="3338391"/>
          </a:xfrm>
        </p:spPr>
        <p:txBody>
          <a:bodyPr>
            <a:normAutofit/>
          </a:bodyPr>
          <a:lstStyle/>
          <a:p>
            <a:r>
              <a:rPr lang="en-US" dirty="0" smtClean="0"/>
              <a:t>The Cycle of Emergency Preparedness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4</a:t>
            </a:fld>
            <a:endParaRPr lang="ro-RO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15" y="1446189"/>
            <a:ext cx="3912394" cy="3912394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Safety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40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27" y="2758753"/>
            <a:ext cx="5578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Temperature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Noise</a:t>
            </a:r>
            <a:endParaRPr lang="en-US" sz="3200" b="1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24" y="1718236"/>
            <a:ext cx="5035564" cy="40275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135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Safety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41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27" y="2758753"/>
            <a:ext cx="5578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Temperature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Noise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Injury/Illness</a:t>
            </a:r>
            <a:endParaRPr lang="en-US" sz="3200" b="1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1694413"/>
            <a:ext cx="4990362" cy="39832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285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Safety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42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27" y="2758753"/>
            <a:ext cx="55783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Temperature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Noise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Injury/Illness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Stress</a:t>
            </a:r>
            <a:endParaRPr lang="en-US" sz="3200" b="1" dirty="0"/>
          </a:p>
        </p:txBody>
      </p:sp>
      <p:pic>
        <p:nvPicPr>
          <p:cNvPr id="10" name="Picture 2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694169"/>
            <a:ext cx="4991124" cy="39856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860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Safety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43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27" y="2758753"/>
            <a:ext cx="55783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Temperature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Noise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Injury/Illness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Stress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Confined Spaces</a:t>
            </a:r>
            <a:endParaRPr lang="en-US" sz="3200" b="1" dirty="0"/>
          </a:p>
        </p:txBody>
      </p:sp>
      <p:pic>
        <p:nvPicPr>
          <p:cNvPr id="11" name="Picture 2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482" y="1720149"/>
            <a:ext cx="5063398" cy="4049804"/>
          </a:xfrm>
          <a:prstGeom prst="rect">
            <a:avLst/>
          </a:prstGeom>
          <a:noFill/>
          <a:ln cap="flat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7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dist="17962" dir="2700000">
                    <a:srgbClr val="000000"/>
                  </a:outerShdw>
                </a:effectLst>
              </a:rPr>
              <a:t>Safety</a:t>
            </a:r>
            <a:endParaRPr lang="en-US" sz="4000" dirty="0">
              <a:effectLst>
                <a:outerShdw dist="17962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44</a:t>
            </a:fld>
            <a:endParaRPr lang="ro-RO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27" y="2758753"/>
            <a:ext cx="5578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Temperature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Noise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Injury/Illness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Stress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Confined Spaces</a:t>
            </a:r>
          </a:p>
          <a:p>
            <a:pPr marL="457200" indent="-457200">
              <a:buSzPct val="50000"/>
              <a:buFont typeface="Wingdings" charset="2"/>
              <a:buChar char="q"/>
            </a:pPr>
            <a:r>
              <a:rPr lang="en-US" sz="3200" b="1" dirty="0" smtClean="0"/>
              <a:t>Chainsaws</a:t>
            </a:r>
            <a:endParaRPr lang="en-US" sz="3200" b="1" dirty="0"/>
          </a:p>
        </p:txBody>
      </p:sp>
      <p:pic>
        <p:nvPicPr>
          <p:cNvPr id="10" name="Picture 2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79" y="1720149"/>
            <a:ext cx="5004401" cy="4008071"/>
          </a:xfrm>
          <a:prstGeom prst="rect">
            <a:avLst/>
          </a:prstGeom>
          <a:noFill/>
          <a:ln cap="flat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-201789" y="867648"/>
            <a:ext cx="8223116" cy="13410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cs typeface="Tahoma" pitchFamily="2"/>
              </a:rPr>
              <a:t>Personal Protective Equipment </a:t>
            </a:r>
          </a:p>
        </p:txBody>
      </p:sp>
      <p:sp>
        <p:nvSpPr>
          <p:cNvPr id="3" name="Subtitle 2"/>
          <p:cNvSpPr txBox="1"/>
          <p:nvPr/>
        </p:nvSpPr>
        <p:spPr>
          <a:xfrm>
            <a:off x="610960" y="2627018"/>
            <a:ext cx="8223116" cy="23254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Use proper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PPE.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cs typeface="Arial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Check with your 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Safety Officer.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Maintenance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and inspection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 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Arial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Follow </a:t>
            </a: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manufacture’s recommendation.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cs typeface="Arial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Arial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Inspect </a:t>
            </a: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PPE.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cs typeface="Arial"/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43" y="2208652"/>
            <a:ext cx="4671614" cy="28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/>
          <p:nvPr/>
        </p:nvSpPr>
        <p:spPr>
          <a:xfrm>
            <a:off x="581931" y="2489878"/>
            <a:ext cx="4948011" cy="25907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Clean all PPE after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use. 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cs typeface="Arial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Repair/replace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damaged or broken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PPE. 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cs typeface="Arial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Store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in clean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dry air </a:t>
            </a:r>
            <a:r>
              <a:rPr lang="mr-IN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–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 free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from exposure to sunlight or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contaminants.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cs typeface="Arial"/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-201789" y="867648"/>
            <a:ext cx="8223116" cy="13410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cs typeface="Tahoma" pitchFamily="2"/>
              </a:rPr>
              <a:t>Personal Protective Equipment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26" y="2208652"/>
            <a:ext cx="4671614" cy="28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/>
          <p:nvPr/>
        </p:nvSpPr>
        <p:spPr>
          <a:xfrm>
            <a:off x="644431" y="2240161"/>
            <a:ext cx="7376895" cy="27817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Training 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Arial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Proper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fit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, wear, and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maintenance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.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 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cs typeface="Arial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Arial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 Ensure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training 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explains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that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cs typeface="Arial"/>
              </a:rPr>
              <a:t>explains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	when 	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and what PPE should be worn and why.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cs typeface="Arial"/>
              </a:rPr>
              <a:t>   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cs typeface="Arial"/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-201789" y="867648"/>
            <a:ext cx="8223116" cy="13410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0" cap="none" spc="0" baseline="0" dirty="0">
                <a:effectLst>
                  <a:outerShdw dist="17962" dir="2700000">
                    <a:srgbClr val="000000"/>
                  </a:outerShdw>
                </a:effectLst>
                <a:uFillTx/>
                <a:cs typeface="Tahoma" pitchFamily="2"/>
              </a:rPr>
              <a:t>Personal Protective Equipment </a:t>
            </a:r>
          </a:p>
        </p:txBody>
      </p:sp>
    </p:spTree>
    <p:extLst>
      <p:ext uri="{BB962C8B-B14F-4D97-AF65-F5344CB8AC3E}">
        <p14:creationId xmlns:p14="http://schemas.microsoft.com/office/powerpoint/2010/main" val="8241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-603779" y="768883"/>
            <a:ext cx="8226363" cy="1143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dirty="0" smtClean="0"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Putting it all Together</a:t>
            </a:r>
            <a:endParaRPr lang="en-US" sz="4400" b="1" i="0" u="none" strike="noStrike" kern="1200" cap="none" spc="0" baseline="0" dirty="0"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594685" y="2231197"/>
            <a:ext cx="8226363" cy="329874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60080" marR="0" lvl="0" indent="-457200" algn="l" defTabSz="914400" rtl="0" fontAlgn="auto" hangingPunct="1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342717" algn="l"/>
                <a:tab pos="799916" algn="l"/>
                <a:tab pos="1257116" algn="l"/>
                <a:tab pos="1714316" algn="l"/>
                <a:tab pos="2171516" algn="l"/>
                <a:tab pos="2628716" algn="l"/>
                <a:tab pos="3085916" algn="l"/>
                <a:tab pos="3543116" algn="l"/>
                <a:tab pos="4000316" algn="l"/>
                <a:tab pos="4457516" algn="l"/>
                <a:tab pos="4914716" algn="l"/>
                <a:tab pos="5371916" algn="l"/>
                <a:tab pos="5829116" algn="l"/>
                <a:tab pos="6286316" algn="l"/>
                <a:tab pos="6743516" algn="l"/>
                <a:tab pos="7200716" algn="l"/>
                <a:tab pos="7657916" algn="l"/>
                <a:tab pos="8115116" algn="l"/>
                <a:tab pos="8572316" algn="l"/>
                <a:tab pos="9029516" algn="l"/>
                <a:tab pos="9486716" algn="l"/>
                <a:tab pos="9600833" algn="l"/>
                <a:tab pos="10058033" algn="l"/>
                <a:tab pos="105152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Disasters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are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challenging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and 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stressful.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  <a:p>
            <a:pPr marL="460080" marR="0" lvl="0" indent="-457200" algn="l" defTabSz="914400" rtl="0" fontAlgn="auto" hangingPunct="1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342717" algn="l"/>
                <a:tab pos="799916" algn="l"/>
                <a:tab pos="1257116" algn="l"/>
                <a:tab pos="1714316" algn="l"/>
                <a:tab pos="2171516" algn="l"/>
                <a:tab pos="2628716" algn="l"/>
                <a:tab pos="3085916" algn="l"/>
                <a:tab pos="3543116" algn="l"/>
                <a:tab pos="4000316" algn="l"/>
                <a:tab pos="4457516" algn="l"/>
                <a:tab pos="4914716" algn="l"/>
                <a:tab pos="5371916" algn="l"/>
                <a:tab pos="5829116" algn="l"/>
                <a:tab pos="6286316" algn="l"/>
                <a:tab pos="6743516" algn="l"/>
                <a:tab pos="7200716" algn="l"/>
                <a:tab pos="7657916" algn="l"/>
                <a:tab pos="8115116" algn="l"/>
                <a:tab pos="8572316" algn="l"/>
                <a:tab pos="9029516" algn="l"/>
                <a:tab pos="9486716" algn="l"/>
                <a:tab pos="9600833" algn="l"/>
                <a:tab pos="10058033" algn="l"/>
                <a:tab pos="105152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Leadership</a:t>
            </a:r>
            <a:r>
              <a:rPr lang="en-US" sz="2800" b="0" i="0" u="none" strike="noStrike" kern="1200" cap="none" spc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 and Communication are imperative.</a:t>
            </a:r>
            <a:endParaRPr lang="en-US" sz="2800" b="0" i="0" u="none" strike="noStrike" kern="1200" cap="none" spc="0" baseline="0" dirty="0" smtClean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  <a:p>
            <a:pPr marL="460080" marR="0" lvl="0" indent="-457200" algn="l" defTabSz="914400" rtl="0" fontAlgn="auto" hangingPunct="1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342717" algn="l"/>
                <a:tab pos="799916" algn="l"/>
                <a:tab pos="1257116" algn="l"/>
                <a:tab pos="1714316" algn="l"/>
                <a:tab pos="2171516" algn="l"/>
                <a:tab pos="2628716" algn="l"/>
                <a:tab pos="3085916" algn="l"/>
                <a:tab pos="3543116" algn="l"/>
                <a:tab pos="4000316" algn="l"/>
                <a:tab pos="4457516" algn="l"/>
                <a:tab pos="4914716" algn="l"/>
                <a:tab pos="5371916" algn="l"/>
                <a:tab pos="5829116" algn="l"/>
                <a:tab pos="6286316" algn="l"/>
                <a:tab pos="6743516" algn="l"/>
                <a:tab pos="7200716" algn="l"/>
                <a:tab pos="7657916" algn="l"/>
                <a:tab pos="8115116" algn="l"/>
                <a:tab pos="8572316" algn="l"/>
                <a:tab pos="9029516" algn="l"/>
                <a:tab pos="9486716" algn="l"/>
                <a:tab pos="9600833" algn="l"/>
                <a:tab pos="10058033" algn="l"/>
                <a:tab pos="105152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Develop a</a:t>
            </a:r>
            <a:r>
              <a:rPr lang="en-US" sz="2800" b="0" i="0" u="none" strike="noStrike" kern="1200" cap="none" spc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 Strategy and Plan for Pre/Post Disaster.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  <a:p>
            <a:pPr marL="460080" marR="0" lvl="0" indent="-457200" algn="l" defTabSz="914400" rtl="0" fontAlgn="auto" hangingPunct="1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Wingdings" pitchFamily="2"/>
              <a:buChar char="q"/>
              <a:tabLst>
                <a:tab pos="342717" algn="l"/>
                <a:tab pos="799916" algn="l"/>
                <a:tab pos="1257116" algn="l"/>
                <a:tab pos="1714316" algn="l"/>
                <a:tab pos="2171516" algn="l"/>
                <a:tab pos="2628716" algn="l"/>
                <a:tab pos="3085916" algn="l"/>
                <a:tab pos="3543116" algn="l"/>
                <a:tab pos="4000316" algn="l"/>
                <a:tab pos="4457516" algn="l"/>
                <a:tab pos="4914716" algn="l"/>
                <a:tab pos="5371916" algn="l"/>
                <a:tab pos="5829116" algn="l"/>
                <a:tab pos="6286316" algn="l"/>
                <a:tab pos="6743516" algn="l"/>
                <a:tab pos="7200716" algn="l"/>
                <a:tab pos="7657916" algn="l"/>
                <a:tab pos="8115116" algn="l"/>
                <a:tab pos="8572316" algn="l"/>
                <a:tab pos="9029516" algn="l"/>
                <a:tab pos="9486716" algn="l"/>
                <a:tab pos="9600833" algn="l"/>
                <a:tab pos="10058033" algn="l"/>
                <a:tab pos="105152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The 3 P’s.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ea typeface="Arial" pitchFamily="2"/>
              <a:cs typeface="Arial" pitchFamily="2"/>
            </a:endParaRPr>
          </a:p>
          <a:p>
            <a:pPr marL="917280" marR="0" lvl="1" indent="-457200" algn="l" defTabSz="914400" rtl="0" fontAlgn="auto" hangingPunct="1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Arial" charset="0"/>
              <a:buChar char="•"/>
              <a:tabLst>
                <a:tab pos="342717" algn="l"/>
                <a:tab pos="799917" algn="l"/>
                <a:tab pos="1257116" algn="l"/>
                <a:tab pos="1714316" algn="l"/>
                <a:tab pos="2171516" algn="l"/>
                <a:tab pos="2628716" algn="l"/>
                <a:tab pos="3085916" algn="l"/>
                <a:tab pos="3543116" algn="l"/>
                <a:tab pos="4000316" algn="l"/>
                <a:tab pos="4457516" algn="l"/>
                <a:tab pos="4914716" algn="l"/>
                <a:tab pos="5371916" algn="l"/>
                <a:tab pos="5829116" algn="l"/>
                <a:tab pos="6286316" algn="l"/>
                <a:tab pos="6743516" algn="l"/>
                <a:tab pos="7200716" algn="l"/>
                <a:tab pos="7657916" algn="l"/>
                <a:tab pos="8115116" algn="l"/>
                <a:tab pos="8572316" algn="l"/>
                <a:tab pos="9029516" algn="l"/>
                <a:tab pos="9486716" algn="l"/>
                <a:tab pos="9600833" algn="l"/>
                <a:tab pos="10058033" algn="l"/>
                <a:tab pos="105152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PLAN</a:t>
            </a:r>
          </a:p>
          <a:p>
            <a:pPr marL="917280" marR="0" lvl="1" indent="-457200" algn="l" defTabSz="914400" rtl="0" fontAlgn="auto" hangingPunct="1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Arial" charset="0"/>
              <a:buChar char="•"/>
              <a:tabLst>
                <a:tab pos="342717" algn="l"/>
                <a:tab pos="799917" algn="l"/>
                <a:tab pos="1257116" algn="l"/>
                <a:tab pos="1714316" algn="l"/>
                <a:tab pos="2171516" algn="l"/>
                <a:tab pos="2628716" algn="l"/>
                <a:tab pos="3085916" algn="l"/>
                <a:tab pos="3543116" algn="l"/>
                <a:tab pos="4000316" algn="l"/>
                <a:tab pos="4457516" algn="l"/>
                <a:tab pos="4914716" algn="l"/>
                <a:tab pos="5371916" algn="l"/>
                <a:tab pos="5829116" algn="l"/>
                <a:tab pos="6286316" algn="l"/>
                <a:tab pos="6743516" algn="l"/>
                <a:tab pos="7200716" algn="l"/>
                <a:tab pos="7657916" algn="l"/>
                <a:tab pos="8115116" algn="l"/>
                <a:tab pos="8572316" algn="l"/>
                <a:tab pos="9029516" algn="l"/>
                <a:tab pos="9486716" algn="l"/>
                <a:tab pos="9600833" algn="l"/>
                <a:tab pos="10058033" algn="l"/>
                <a:tab pos="105152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PREPARE</a:t>
            </a:r>
          </a:p>
          <a:p>
            <a:pPr marL="917280" marR="0" lvl="1" indent="-457200" algn="l" defTabSz="914400" rtl="0" fontAlgn="auto" hangingPunct="1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Arial" charset="0"/>
              <a:buChar char="•"/>
              <a:tabLst>
                <a:tab pos="342717" algn="l"/>
                <a:tab pos="799917" algn="l"/>
                <a:tab pos="1257116" algn="l"/>
                <a:tab pos="1714316" algn="l"/>
                <a:tab pos="2171516" algn="l"/>
                <a:tab pos="2628716" algn="l"/>
                <a:tab pos="3085916" algn="l"/>
                <a:tab pos="3543116" algn="l"/>
                <a:tab pos="4000316" algn="l"/>
                <a:tab pos="4457516" algn="l"/>
                <a:tab pos="4914716" algn="l"/>
                <a:tab pos="5371916" algn="l"/>
                <a:tab pos="5829116" algn="l"/>
                <a:tab pos="6286316" algn="l"/>
                <a:tab pos="6743516" algn="l"/>
                <a:tab pos="7200716" algn="l"/>
                <a:tab pos="7657916" algn="l"/>
                <a:tab pos="8115116" algn="l"/>
                <a:tab pos="8572316" algn="l"/>
                <a:tab pos="9029516" algn="l"/>
                <a:tab pos="9486716" algn="l"/>
                <a:tab pos="9600833" algn="l"/>
                <a:tab pos="10058033" algn="l"/>
                <a:tab pos="105152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0" cap="none" spc="0" baseline="0" dirty="0" smtClean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ea typeface="Arial" pitchFamily="2"/>
                <a:cs typeface="Arial" pitchFamily="2"/>
              </a:rPr>
              <a:t>PRACTICE</a:t>
            </a: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642" y="2151251"/>
            <a:ext cx="3657600" cy="297541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Provide Local Agencies with Free:</a:t>
            </a:r>
            <a:endParaRPr lang="es-MX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40" y="254834"/>
            <a:ext cx="7245246" cy="2558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320690" y="4906142"/>
            <a:ext cx="35995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817-272-9678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txltap@uta.edu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www.uta.edu/ded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1726" y="2922834"/>
            <a:ext cx="6477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Classroom Training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Hands on Technical Assistance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 with Videos, Newsletters, Lending Library, and Equipment Checkout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820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Two Critical Elements</a:t>
            </a:r>
            <a:endParaRPr lang="es-MX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5</a:t>
            </a:fld>
            <a:endParaRPr lang="ro-RO" dirty="0"/>
          </a:p>
        </p:txBody>
      </p:sp>
      <p:sp>
        <p:nvSpPr>
          <p:cNvPr id="5" name="TextBox 4"/>
          <p:cNvSpPr txBox="1"/>
          <p:nvPr/>
        </p:nvSpPr>
        <p:spPr>
          <a:xfrm>
            <a:off x="2482570" y="2544300"/>
            <a:ext cx="66184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 algn="ctr">
              <a:buFont typeface="Arial" charset="0"/>
              <a:buChar char="•"/>
            </a:pPr>
            <a:r>
              <a:rPr lang="en-US" sz="6600" b="1" dirty="0" smtClean="0"/>
              <a:t>Leadership  </a:t>
            </a:r>
          </a:p>
          <a:p>
            <a:pPr marL="857250" indent="-857250" algn="ctr">
              <a:buFont typeface="Arial" charset="0"/>
              <a:buChar char="•"/>
            </a:pPr>
            <a:r>
              <a:rPr lang="en-US" sz="6600" b="1" dirty="0" smtClean="0"/>
              <a:t>Communication</a:t>
            </a:r>
            <a:endParaRPr lang="en-US" sz="6600" b="1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9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99" y="1963559"/>
            <a:ext cx="7821864" cy="26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Truth #1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6</a:t>
            </a:fld>
            <a:endParaRPr lang="ro-RO" dirty="0"/>
          </a:p>
        </p:txBody>
      </p:sp>
      <p:sp>
        <p:nvSpPr>
          <p:cNvPr id="5" name="TextBox 4"/>
          <p:cNvSpPr txBox="1"/>
          <p:nvPr/>
        </p:nvSpPr>
        <p:spPr>
          <a:xfrm>
            <a:off x="1607634" y="2105128"/>
            <a:ext cx="94339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/>
              <a:t>In a crisis, employees will most always look to their leadership for help and answers.</a:t>
            </a:r>
            <a:endParaRPr lang="en-US" sz="5400" b="1" i="1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Truth #2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7</a:t>
            </a:fld>
            <a:endParaRPr lang="ro-RO" dirty="0"/>
          </a:p>
        </p:txBody>
      </p:sp>
      <p:sp>
        <p:nvSpPr>
          <p:cNvPr id="5" name="TextBox 4"/>
          <p:cNvSpPr txBox="1"/>
          <p:nvPr/>
        </p:nvSpPr>
        <p:spPr>
          <a:xfrm>
            <a:off x="614855" y="2497014"/>
            <a:ext cx="11178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/>
              <a:t>In a crisis, employees will usually work together to solve problems.</a:t>
            </a:r>
            <a:endParaRPr lang="en-US" sz="5400" b="1" i="1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Truth #3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8</a:t>
            </a:fld>
            <a:endParaRPr lang="ro-RO" dirty="0"/>
          </a:p>
        </p:txBody>
      </p:sp>
      <p:sp>
        <p:nvSpPr>
          <p:cNvPr id="5" name="TextBox 4"/>
          <p:cNvSpPr txBox="1"/>
          <p:nvPr/>
        </p:nvSpPr>
        <p:spPr>
          <a:xfrm>
            <a:off x="614855" y="2105129"/>
            <a:ext cx="111785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/>
              <a:t>How you manage immediately before, during, and after a crisis will most likely cement your reputation and your ability to lead in the future.</a:t>
            </a:r>
            <a:endParaRPr lang="en-US" sz="4800" b="1" i="1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6F867E-1D9A-4C66-8751-5DA81827F39F}" type="slidenum">
              <a:rPr lang="ro-RO" smtClean="0"/>
              <a:pPr/>
              <a:t>9</a:t>
            </a:fld>
            <a:endParaRPr lang="ro-RO" dirty="0"/>
          </a:p>
        </p:txBody>
      </p:sp>
      <p:sp>
        <p:nvSpPr>
          <p:cNvPr id="5" name="TextBox 4"/>
          <p:cNvSpPr txBox="1"/>
          <p:nvPr/>
        </p:nvSpPr>
        <p:spPr>
          <a:xfrm>
            <a:off x="614855" y="2497014"/>
            <a:ext cx="11178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/>
              <a:t>SUCCESS DEPENDS </a:t>
            </a:r>
          </a:p>
          <a:p>
            <a:pPr algn="ctr"/>
            <a:r>
              <a:rPr lang="en-US" sz="4800" b="1" i="1" dirty="0" smtClean="0"/>
              <a:t>ON YOUR PLANNING</a:t>
            </a:r>
            <a:endParaRPr lang="en-US" sz="4800" b="1" i="1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76" y="454073"/>
            <a:ext cx="3357924" cy="1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xLTAP_template1_v2" id="{DB6043E1-A5F0-4C4F-9A2F-744C1055FBC5}" vid="{886CBFBC-E8D2-B24C-A64B-9C3696C8DB0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8513</TotalTime>
  <Words>634</Words>
  <Application>Microsoft Office PowerPoint</Application>
  <PresentationFormat>Custom</PresentationFormat>
  <Paragraphs>243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Office Theme</vt:lpstr>
      <vt:lpstr>Custom Design</vt:lpstr>
      <vt:lpstr>1_Office Theme</vt:lpstr>
      <vt:lpstr>ARE YOU READY?</vt:lpstr>
      <vt:lpstr>Types of Emergencies</vt:lpstr>
      <vt:lpstr>PowerPoint Presentation</vt:lpstr>
      <vt:lpstr>The Cycle of Emergency Preparedness</vt:lpstr>
      <vt:lpstr>Two Critical Elements</vt:lpstr>
      <vt:lpstr>Critical Truth #1</vt:lpstr>
      <vt:lpstr>Critical Truth #2</vt:lpstr>
      <vt:lpstr>Critical Truth #3</vt:lpstr>
      <vt:lpstr>PowerPoint Presentation</vt:lpstr>
      <vt:lpstr>PowerPoint Presentation</vt:lpstr>
      <vt:lpstr>PLANNING STRATEGY</vt:lpstr>
      <vt:lpstr>PLANNING STRATEGY</vt:lpstr>
      <vt:lpstr>PowerPoint Presentation</vt:lpstr>
      <vt:lpstr>PRE-DISASTER</vt:lpstr>
      <vt:lpstr>PRE-DISASTER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Family  Communications</vt:lpstr>
      <vt:lpstr>Public Communications</vt:lpstr>
      <vt:lpstr>Public Communications</vt:lpstr>
      <vt:lpstr>Training</vt:lpstr>
      <vt:lpstr>Logistics</vt:lpstr>
      <vt:lpstr>Logistics</vt:lpstr>
      <vt:lpstr>Logistics</vt:lpstr>
      <vt:lpstr>Logistics</vt:lpstr>
      <vt:lpstr>Logistics</vt:lpstr>
      <vt:lpstr>Logistics</vt:lpstr>
      <vt:lpstr>Personnel</vt:lpstr>
      <vt:lpstr>Safety</vt:lpstr>
      <vt:lpstr>Safety</vt:lpstr>
      <vt:lpstr>Safety</vt:lpstr>
      <vt:lpstr>Safety</vt:lpstr>
      <vt:lpstr>Safety</vt:lpstr>
      <vt:lpstr>Safety</vt:lpstr>
      <vt:lpstr>Safety</vt:lpstr>
      <vt:lpstr>Safety</vt:lpstr>
      <vt:lpstr>PowerPoint Presentation</vt:lpstr>
      <vt:lpstr>PowerPoint Presentation</vt:lpstr>
      <vt:lpstr>PowerPoint Presentation</vt:lpstr>
      <vt:lpstr>PowerPoint Presentation</vt:lpstr>
      <vt:lpstr>Provide Local Agencies with Free: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 Nieto</dc:creator>
  <cp:lastModifiedBy>Charlie Hastings</cp:lastModifiedBy>
  <cp:revision>159</cp:revision>
  <dcterms:created xsi:type="dcterms:W3CDTF">2015-10-09T05:07:06Z</dcterms:created>
  <dcterms:modified xsi:type="dcterms:W3CDTF">2018-08-22T18:13:15Z</dcterms:modified>
</cp:coreProperties>
</file>