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6" r:id="rId1"/>
  </p:sldMasterIdLst>
  <p:notesMasterIdLst>
    <p:notesMasterId r:id="rId57"/>
  </p:notesMasterIdLst>
  <p:handoutMasterIdLst>
    <p:handoutMasterId r:id="rId58"/>
  </p:handoutMasterIdLst>
  <p:sldIdLst>
    <p:sldId id="294" r:id="rId2"/>
    <p:sldId id="301" r:id="rId3"/>
    <p:sldId id="313" r:id="rId4"/>
    <p:sldId id="314" r:id="rId5"/>
    <p:sldId id="315" r:id="rId6"/>
    <p:sldId id="316" r:id="rId7"/>
    <p:sldId id="341" r:id="rId8"/>
    <p:sldId id="303" r:id="rId9"/>
    <p:sldId id="317" r:id="rId10"/>
    <p:sldId id="304" r:id="rId11"/>
    <p:sldId id="319" r:id="rId12"/>
    <p:sldId id="318" r:id="rId13"/>
    <p:sldId id="305" r:id="rId14"/>
    <p:sldId id="327" r:id="rId15"/>
    <p:sldId id="331" r:id="rId16"/>
    <p:sldId id="320" r:id="rId17"/>
    <p:sldId id="321" r:id="rId18"/>
    <p:sldId id="328" r:id="rId19"/>
    <p:sldId id="322" r:id="rId20"/>
    <p:sldId id="325" r:id="rId21"/>
    <p:sldId id="326" r:id="rId22"/>
    <p:sldId id="323" r:id="rId23"/>
    <p:sldId id="324" r:id="rId24"/>
    <p:sldId id="307" r:id="rId25"/>
    <p:sldId id="329" r:id="rId26"/>
    <p:sldId id="308" r:id="rId27"/>
    <p:sldId id="332" r:id="rId28"/>
    <p:sldId id="333" r:id="rId29"/>
    <p:sldId id="334" r:id="rId30"/>
    <p:sldId id="337" r:id="rId31"/>
    <p:sldId id="342" r:id="rId32"/>
    <p:sldId id="343" r:id="rId33"/>
    <p:sldId id="344" r:id="rId34"/>
    <p:sldId id="345" r:id="rId35"/>
    <p:sldId id="346" r:id="rId36"/>
    <p:sldId id="347" r:id="rId37"/>
    <p:sldId id="348" r:id="rId38"/>
    <p:sldId id="364" r:id="rId39"/>
    <p:sldId id="362" r:id="rId40"/>
    <p:sldId id="336" r:id="rId41"/>
    <p:sldId id="359" r:id="rId42"/>
    <p:sldId id="335" r:id="rId43"/>
    <p:sldId id="360" r:id="rId44"/>
    <p:sldId id="353" r:id="rId45"/>
    <p:sldId id="355" r:id="rId46"/>
    <p:sldId id="356" r:id="rId47"/>
    <p:sldId id="361" r:id="rId48"/>
    <p:sldId id="366" r:id="rId49"/>
    <p:sldId id="365" r:id="rId50"/>
    <p:sldId id="351" r:id="rId51"/>
    <p:sldId id="354" r:id="rId52"/>
    <p:sldId id="363" r:id="rId53"/>
    <p:sldId id="338" r:id="rId54"/>
    <p:sldId id="340" r:id="rId55"/>
    <p:sldId id="297"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008000"/>
    <a:srgbClr val="598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p:cViewPr>
        <p:scale>
          <a:sx n="78" d="100"/>
          <a:sy n="78" d="100"/>
        </p:scale>
        <p:origin x="-96" y="-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0C506F5-249A-47F3-83A8-31328915B933}"/>
              </a:ext>
            </a:extLst>
          </p:cNvPr>
          <p:cNvSpPr>
            <a:spLocks noGrp="1"/>
          </p:cNvSpPr>
          <p:nvPr>
            <p:ph type="hdr" sz="quarter"/>
          </p:nvPr>
        </p:nvSpPr>
        <p:spPr>
          <a:xfrm>
            <a:off x="1" y="0"/>
            <a:ext cx="3037146" cy="466337"/>
          </a:xfrm>
          <a:prstGeom prst="rect">
            <a:avLst/>
          </a:prstGeom>
        </p:spPr>
        <p:txBody>
          <a:bodyPr vert="horz" lIns="92062" tIns="46031" rIns="92062" bIns="46031" rtlCol="0"/>
          <a:lstStyle>
            <a:lvl1pPr algn="l">
              <a:defRPr sz="1200"/>
            </a:lvl1pPr>
          </a:lstStyle>
          <a:p>
            <a:endParaRPr lang="en-US"/>
          </a:p>
        </p:txBody>
      </p:sp>
      <p:sp>
        <p:nvSpPr>
          <p:cNvPr id="3" name="Date Placeholder 2">
            <a:extLst>
              <a:ext uri="{FF2B5EF4-FFF2-40B4-BE49-F238E27FC236}">
                <a16:creationId xmlns:a16="http://schemas.microsoft.com/office/drawing/2014/main" xmlns="" id="{B0AD3C00-4ED6-4E2B-9660-2A8E5CE5A898}"/>
              </a:ext>
            </a:extLst>
          </p:cNvPr>
          <p:cNvSpPr>
            <a:spLocks noGrp="1"/>
          </p:cNvSpPr>
          <p:nvPr>
            <p:ph type="dt" sz="quarter" idx="1"/>
          </p:nvPr>
        </p:nvSpPr>
        <p:spPr>
          <a:xfrm>
            <a:off x="3971654" y="0"/>
            <a:ext cx="3037146" cy="466337"/>
          </a:xfrm>
          <a:prstGeom prst="rect">
            <a:avLst/>
          </a:prstGeom>
        </p:spPr>
        <p:txBody>
          <a:bodyPr vert="horz" lIns="92062" tIns="46031" rIns="92062" bIns="46031" rtlCol="0"/>
          <a:lstStyle>
            <a:lvl1pPr algn="r">
              <a:defRPr sz="1200"/>
            </a:lvl1pPr>
          </a:lstStyle>
          <a:p>
            <a:fld id="{D6A454A4-4397-4EB9-95A3-9F6B2769CE6B}" type="datetimeFigureOut">
              <a:rPr lang="en-US" smtClean="0"/>
              <a:pPr/>
              <a:t>7/25/2018</a:t>
            </a:fld>
            <a:endParaRPr lang="en-US"/>
          </a:p>
        </p:txBody>
      </p:sp>
      <p:sp>
        <p:nvSpPr>
          <p:cNvPr id="4" name="Footer Placeholder 3">
            <a:extLst>
              <a:ext uri="{FF2B5EF4-FFF2-40B4-BE49-F238E27FC236}">
                <a16:creationId xmlns:a16="http://schemas.microsoft.com/office/drawing/2014/main" xmlns="" id="{3B26C4C2-BE3E-4A00-91BC-C3E3C1EFB3C9}"/>
              </a:ext>
            </a:extLst>
          </p:cNvPr>
          <p:cNvSpPr>
            <a:spLocks noGrp="1"/>
          </p:cNvSpPr>
          <p:nvPr>
            <p:ph type="ftr" sz="quarter" idx="2"/>
          </p:nvPr>
        </p:nvSpPr>
        <p:spPr>
          <a:xfrm>
            <a:off x="1" y="8830063"/>
            <a:ext cx="3037146" cy="466337"/>
          </a:xfrm>
          <a:prstGeom prst="rect">
            <a:avLst/>
          </a:prstGeom>
        </p:spPr>
        <p:txBody>
          <a:bodyPr vert="horz" lIns="92062" tIns="46031" rIns="92062" bIns="4603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6FB491B-E8E2-41C2-8C84-156E72EA3C1D}"/>
              </a:ext>
            </a:extLst>
          </p:cNvPr>
          <p:cNvSpPr>
            <a:spLocks noGrp="1"/>
          </p:cNvSpPr>
          <p:nvPr>
            <p:ph type="sldNum" sz="quarter" idx="3"/>
          </p:nvPr>
        </p:nvSpPr>
        <p:spPr>
          <a:xfrm>
            <a:off x="3971654" y="8830063"/>
            <a:ext cx="3037146" cy="466337"/>
          </a:xfrm>
          <a:prstGeom prst="rect">
            <a:avLst/>
          </a:prstGeom>
        </p:spPr>
        <p:txBody>
          <a:bodyPr vert="horz" lIns="92062" tIns="46031" rIns="92062" bIns="46031" rtlCol="0" anchor="b"/>
          <a:lstStyle>
            <a:lvl1pPr algn="r">
              <a:defRPr sz="1200"/>
            </a:lvl1pPr>
          </a:lstStyle>
          <a:p>
            <a:fld id="{2C5E0D6B-1FB3-4C7C-B840-FC416EB7ABB1}" type="slidenum">
              <a:rPr lang="en-US" smtClean="0"/>
              <a:pPr/>
              <a:t>‹#›</a:t>
            </a:fld>
            <a:endParaRPr lang="en-US"/>
          </a:p>
        </p:txBody>
      </p:sp>
    </p:spTree>
    <p:extLst>
      <p:ext uri="{BB962C8B-B14F-4D97-AF65-F5344CB8AC3E}">
        <p14:creationId xmlns:p14="http://schemas.microsoft.com/office/powerpoint/2010/main" val="2662408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741"/>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idx="1"/>
          </p:nvPr>
        </p:nvSpPr>
        <p:spPr>
          <a:xfrm>
            <a:off x="3971654" y="0"/>
            <a:ext cx="3037146" cy="464741"/>
          </a:xfrm>
          <a:prstGeom prst="rect">
            <a:avLst/>
          </a:prstGeom>
        </p:spPr>
        <p:txBody>
          <a:bodyPr vert="horz" lIns="92062" tIns="46031" rIns="92062" bIns="46031" rtlCol="0"/>
          <a:lstStyle>
            <a:lvl1pPr algn="r">
              <a:defRPr sz="1200"/>
            </a:lvl1pPr>
          </a:lstStyle>
          <a:p>
            <a:fld id="{4DC34E76-4672-4E81-83C8-E3AB2D6019BA}" type="datetimeFigureOut">
              <a:rPr lang="en-US" smtClean="0"/>
              <a:pPr/>
              <a:t>7/25/2018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062" tIns="46031" rIns="92062" bIns="46031" rtlCol="0" anchor="ctr"/>
          <a:lstStyle/>
          <a:p>
            <a:endParaRPr lang="en-US"/>
          </a:p>
        </p:txBody>
      </p:sp>
      <p:sp>
        <p:nvSpPr>
          <p:cNvPr id="5" name="Notes Placeholder 4"/>
          <p:cNvSpPr>
            <a:spLocks noGrp="1"/>
          </p:cNvSpPr>
          <p:nvPr>
            <p:ph type="body" sz="quarter" idx="3"/>
          </p:nvPr>
        </p:nvSpPr>
        <p:spPr>
          <a:xfrm>
            <a:off x="700880" y="4415830"/>
            <a:ext cx="5608640" cy="4182661"/>
          </a:xfrm>
          <a:prstGeom prst="rect">
            <a:avLst/>
          </a:prstGeom>
        </p:spPr>
        <p:txBody>
          <a:bodyPr vert="horz" lIns="92062" tIns="46031" rIns="92062" bIns="460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063"/>
            <a:ext cx="3037146" cy="464740"/>
          </a:xfrm>
          <a:prstGeom prst="rect">
            <a:avLst/>
          </a:prstGeom>
        </p:spPr>
        <p:txBody>
          <a:bodyPr vert="horz" lIns="92062" tIns="46031" rIns="92062" bIns="46031" rtlCol="0" anchor="b"/>
          <a:lstStyle>
            <a:lvl1pPr algn="l">
              <a:defRPr sz="1200"/>
            </a:lvl1pPr>
          </a:lstStyle>
          <a:p>
            <a:endParaRPr lang="en-US"/>
          </a:p>
        </p:txBody>
      </p:sp>
      <p:sp>
        <p:nvSpPr>
          <p:cNvPr id="7" name="Slide Number Placeholder 6"/>
          <p:cNvSpPr>
            <a:spLocks noGrp="1"/>
          </p:cNvSpPr>
          <p:nvPr>
            <p:ph type="sldNum" sz="quarter" idx="5"/>
          </p:nvPr>
        </p:nvSpPr>
        <p:spPr>
          <a:xfrm>
            <a:off x="3971654" y="8830063"/>
            <a:ext cx="3037146" cy="464740"/>
          </a:xfrm>
          <a:prstGeom prst="rect">
            <a:avLst/>
          </a:prstGeom>
        </p:spPr>
        <p:txBody>
          <a:bodyPr vert="horz" lIns="92062" tIns="46031" rIns="92062" bIns="46031" rtlCol="0" anchor="b"/>
          <a:lstStyle>
            <a:lvl1pPr algn="r">
              <a:defRPr sz="1200"/>
            </a:lvl1pPr>
          </a:lstStyle>
          <a:p>
            <a:fld id="{4237D9F6-24BA-4F1E-85D8-C41549C97442}" type="slidenum">
              <a:rPr lang="en-US" smtClean="0"/>
              <a:pPr/>
              <a:t>‹#›</a:t>
            </a:fld>
            <a:endParaRPr lang="en-US"/>
          </a:p>
        </p:txBody>
      </p:sp>
    </p:spTree>
    <p:extLst>
      <p:ext uri="{BB962C8B-B14F-4D97-AF65-F5344CB8AC3E}">
        <p14:creationId xmlns:p14="http://schemas.microsoft.com/office/powerpoint/2010/main" val="113567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Nevis" panose="02000800000000000000"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Franklin Gothic Book" panose="020B0503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121B"/>
                </a:solidFill>
                <a:latin typeface="Nevis" panose="020008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final-1807-C-for-Pwrpt.png"/>
          <p:cNvPicPr>
            <a:picLocks noChangeAspect="1"/>
          </p:cNvPicPr>
          <p:nvPr userDrawn="1"/>
        </p:nvPicPr>
        <p:blipFill>
          <a:blip r:embed="rId16" cstate="print"/>
          <a:stretch>
            <a:fillRect/>
          </a:stretch>
        </p:blipFill>
        <p:spPr>
          <a:xfrm>
            <a:off x="8001000" y="6400800"/>
            <a:ext cx="685800" cy="246993"/>
          </a:xfrm>
          <a:prstGeom prst="rect">
            <a:avLst/>
          </a:prstGeom>
        </p:spPr>
      </p:pic>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tvick@ttlus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893C60A-0DA5-47EA-8E65-7A82C8A057BB}"/>
              </a:ext>
            </a:extLst>
          </p:cNvPr>
          <p:cNvSpPr/>
          <p:nvPr/>
        </p:nvSpPr>
        <p:spPr bwMode="auto">
          <a:xfrm>
            <a:off x="-12177" y="-13163"/>
            <a:ext cx="9154186" cy="2832563"/>
          </a:xfrm>
          <a:prstGeom prst="rect">
            <a:avLst/>
          </a:prstGeom>
          <a:solidFill>
            <a:schemeClr val="tx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Title 1">
            <a:extLst>
              <a:ext uri="{FF2B5EF4-FFF2-40B4-BE49-F238E27FC236}">
                <a16:creationId xmlns="" xmlns:a16="http://schemas.microsoft.com/office/drawing/2014/main" id="{27E028F1-DFB7-455A-A58A-2BFD0E04A743}"/>
              </a:ext>
            </a:extLst>
          </p:cNvPr>
          <p:cNvSpPr txBox="1">
            <a:spLocks/>
          </p:cNvSpPr>
          <p:nvPr/>
        </p:nvSpPr>
        <p:spPr bwMode="auto">
          <a:xfrm>
            <a:off x="685800" y="2971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rgbClr val="B5121B"/>
                </a:solidFill>
                <a:latin typeface="Arial Black" pitchFamily="34" charset="0"/>
                <a:ea typeface="+mj-ea"/>
                <a:cs typeface="+mj-cs"/>
              </a:rPr>
              <a:t>Retaining Wall Types</a:t>
            </a:r>
            <a:r>
              <a:rPr kumimoji="0" lang="en-US" sz="4400" b="0" i="0" u="none" strike="noStrike" kern="0" cap="none" spc="0" normalizeH="0" baseline="0" noProof="0" dirty="0" smtClean="0">
                <a:ln>
                  <a:noFill/>
                </a:ln>
                <a:solidFill>
                  <a:srgbClr val="B5121B"/>
                </a:solidFill>
                <a:effectLst/>
                <a:uLnTx/>
                <a:uFillTx/>
                <a:latin typeface="Arial Black" pitchFamily="34" charset="0"/>
                <a:ea typeface="+mj-ea"/>
                <a:cs typeface="+mj-cs"/>
              </a:rPr>
              <a:t/>
            </a:r>
            <a:br>
              <a:rPr kumimoji="0" lang="en-US" sz="4400" b="0" i="0" u="none" strike="noStrike" kern="0" cap="none" spc="0" normalizeH="0" baseline="0" noProof="0" dirty="0" smtClean="0">
                <a:ln>
                  <a:noFill/>
                </a:ln>
                <a:solidFill>
                  <a:srgbClr val="B5121B"/>
                </a:solidFill>
                <a:effectLst/>
                <a:uLnTx/>
                <a:uFillTx/>
                <a:latin typeface="Arial Black" pitchFamily="34" charset="0"/>
                <a:ea typeface="+mj-ea"/>
                <a:cs typeface="+mj-cs"/>
              </a:rPr>
            </a:br>
            <a:r>
              <a:rPr kumimoji="0" lang="en-US" sz="3600" b="0" i="0" u="none" strike="noStrike" kern="0" cap="none" spc="0" normalizeH="0" baseline="0" noProof="0" dirty="0" smtClean="0">
                <a:ln>
                  <a:noFill/>
                </a:ln>
                <a:solidFill>
                  <a:srgbClr val="B5121B"/>
                </a:solidFill>
                <a:effectLst/>
                <a:uLnTx/>
                <a:uFillTx/>
                <a:latin typeface="Arial Black" pitchFamily="34" charset="0"/>
                <a:ea typeface="+mj-ea"/>
                <a:cs typeface="+mj-cs"/>
              </a:rPr>
              <a:t>(And Their Application)</a:t>
            </a:r>
            <a:endParaRPr kumimoji="0" lang="en-US" sz="3600" b="0" i="0" u="none" strike="noStrike" kern="0" cap="none" spc="0" normalizeH="0" baseline="0" noProof="0" dirty="0">
              <a:ln>
                <a:noFill/>
              </a:ln>
              <a:solidFill>
                <a:srgbClr val="B5121B"/>
              </a:solidFill>
              <a:effectLst/>
              <a:uLnTx/>
              <a:uFillTx/>
              <a:latin typeface="Arial Black" pitchFamily="34" charset="0"/>
              <a:ea typeface="+mj-ea"/>
              <a:cs typeface="+mj-cs"/>
            </a:endParaRPr>
          </a:p>
        </p:txBody>
      </p:sp>
      <p:sp>
        <p:nvSpPr>
          <p:cNvPr id="8" name="Subtitle 2">
            <a:extLst>
              <a:ext uri="{FF2B5EF4-FFF2-40B4-BE49-F238E27FC236}">
                <a16:creationId xmlns="" xmlns:a16="http://schemas.microsoft.com/office/drawing/2014/main" id="{8080DD85-7070-4222-B586-C9534EEEE259}"/>
              </a:ext>
            </a:extLst>
          </p:cNvPr>
          <p:cNvSpPr txBox="1">
            <a:spLocks/>
          </p:cNvSpPr>
          <p:nvPr/>
        </p:nvSpPr>
        <p:spPr bwMode="auto">
          <a:xfrm>
            <a:off x="1371600" y="44958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ts val="0"/>
              </a:spcBef>
              <a:spcAft>
                <a:spcPct val="0"/>
              </a:spcAft>
              <a:buClrTx/>
              <a:buSzTx/>
              <a:tabLst/>
              <a:defRPr/>
            </a:pPr>
            <a:r>
              <a:rPr kumimoji="0" lang="en-US" sz="2800" b="1" i="0" u="none" strike="noStrike" kern="0" cap="none" spc="0" normalizeH="0" baseline="0" noProof="0" dirty="0" smtClean="0">
                <a:ln>
                  <a:noFill/>
                </a:ln>
                <a:solidFill>
                  <a:schemeClr val="tx1"/>
                </a:solidFill>
                <a:effectLst/>
                <a:uLnTx/>
                <a:uFillTx/>
                <a:latin typeface="Arial" pitchFamily="34" charset="0"/>
                <a:cs typeface="Arial" pitchFamily="34" charset="0"/>
              </a:rPr>
              <a:t>Thomas M. Vick, P.E., PMP</a:t>
            </a:r>
          </a:p>
          <a:p>
            <a:pPr marL="342900" marR="0" lvl="0" indent="-342900" algn="ctr" defTabSz="914400" rtl="0" eaLnBrk="1" fontAlgn="base" latinLnBrk="0" hangingPunct="1">
              <a:lnSpc>
                <a:spcPct val="100000"/>
              </a:lnSpc>
              <a:spcBef>
                <a:spcPts val="0"/>
              </a:spcBef>
              <a:spcAft>
                <a:spcPct val="0"/>
              </a:spcAft>
              <a:buClrTx/>
              <a:buSzTx/>
              <a:tabLst/>
              <a:defRPr/>
            </a:pPr>
            <a:r>
              <a:rPr kumimoji="0" lang="en-US" sz="2800" b="1" i="0" u="none" strike="noStrike" kern="0" cap="none" spc="0" normalizeH="0" baseline="0" noProof="0" dirty="0" smtClean="0">
                <a:ln>
                  <a:noFill/>
                </a:ln>
                <a:solidFill>
                  <a:srgbClr val="B5121B"/>
                </a:solidFill>
                <a:effectLst/>
                <a:uLnTx/>
                <a:uFillTx/>
                <a:latin typeface="Arial" pitchFamily="34" charset="0"/>
                <a:cs typeface="Arial" pitchFamily="34" charset="0"/>
              </a:rPr>
              <a:t>TTL, Inc.</a:t>
            </a:r>
          </a:p>
          <a:p>
            <a:pPr marL="342900" marR="0" lvl="0" indent="-342900" algn="ctr" defTabSz="914400" rtl="0" eaLnBrk="1" fontAlgn="base" latinLnBrk="0" hangingPunct="1">
              <a:lnSpc>
                <a:spcPct val="100000"/>
              </a:lnSpc>
              <a:spcBef>
                <a:spcPts val="0"/>
              </a:spcBef>
              <a:spcAft>
                <a:spcPct val="0"/>
              </a:spcAft>
              <a:buClrTx/>
              <a:buSzTx/>
              <a:tabLst/>
              <a:defRPr/>
            </a:pPr>
            <a:r>
              <a:rPr kumimoji="0" lang="en-US" sz="2800" b="1" i="0" u="none" strike="noStrike" kern="0" cap="none" spc="0" normalizeH="0" baseline="0" noProof="0" dirty="0" smtClean="0">
                <a:ln>
                  <a:noFill/>
                </a:ln>
                <a:solidFill>
                  <a:schemeClr val="tx1"/>
                </a:solidFill>
                <a:effectLst/>
                <a:uLnTx/>
                <a:uFillTx/>
                <a:latin typeface="Arial" pitchFamily="34" charset="0"/>
                <a:cs typeface="Arial" pitchFamily="34" charset="0"/>
              </a:rPr>
              <a:t>TACERA Fall Conference</a:t>
            </a:r>
          </a:p>
          <a:p>
            <a:pPr marL="342900" marR="0" lvl="0" indent="-342900" algn="ctr" defTabSz="914400" rtl="0" eaLnBrk="1" fontAlgn="base" latinLnBrk="0" hangingPunct="1">
              <a:lnSpc>
                <a:spcPct val="100000"/>
              </a:lnSpc>
              <a:spcBef>
                <a:spcPts val="0"/>
              </a:spcBef>
              <a:spcAft>
                <a:spcPct val="0"/>
              </a:spcAft>
              <a:buClrTx/>
              <a:buSzTx/>
              <a:tabLst/>
              <a:defRPr/>
            </a:pPr>
            <a:r>
              <a:rPr kumimoji="0" lang="en-US" sz="2800" b="1" i="0" u="none" strike="noStrike" kern="0" cap="none" spc="0" normalizeH="0" baseline="0" noProof="0" dirty="0" smtClean="0">
                <a:ln>
                  <a:noFill/>
                </a:ln>
                <a:solidFill>
                  <a:schemeClr val="tx1"/>
                </a:solidFill>
                <a:effectLst/>
                <a:uLnTx/>
                <a:uFillTx/>
                <a:latin typeface="Arial" pitchFamily="34" charset="0"/>
                <a:cs typeface="Arial" pitchFamily="34" charset="0"/>
              </a:rPr>
              <a:t>October 17, 2018</a:t>
            </a:r>
            <a:endParaRPr kumimoji="0" lang="en-US" sz="2800" b="1" i="0" u="none" strike="noStrike" kern="0" cap="none" spc="0" normalizeH="0" baseline="0" noProof="0" dirty="0">
              <a:ln>
                <a:noFill/>
              </a:ln>
              <a:solidFill>
                <a:schemeClr val="tx1"/>
              </a:solidFill>
              <a:effectLst/>
              <a:uLnTx/>
              <a:uFillTx/>
              <a:latin typeface="Arial" pitchFamily="34" charset="0"/>
              <a:cs typeface="Arial" pitchFamily="34" charset="0"/>
            </a:endParaRPr>
          </a:p>
        </p:txBody>
      </p:sp>
      <p:pic>
        <p:nvPicPr>
          <p:cNvPr id="9" name="Picture 8" descr="5a5372bb0a6aa11e0522570458981e06.jpg"/>
          <p:cNvPicPr>
            <a:picLocks noChangeAspect="1"/>
          </p:cNvPicPr>
          <p:nvPr/>
        </p:nvPicPr>
        <p:blipFill>
          <a:blip r:embed="rId2" cstate="print"/>
          <a:srcRect l="33333" r="4167"/>
          <a:stretch>
            <a:fillRect/>
          </a:stretch>
        </p:blipFill>
        <p:spPr>
          <a:xfrm>
            <a:off x="2290799" y="25401"/>
            <a:ext cx="2286000" cy="2743200"/>
          </a:xfrm>
          <a:prstGeom prst="rect">
            <a:avLst/>
          </a:prstGeom>
        </p:spPr>
      </p:pic>
      <p:pic>
        <p:nvPicPr>
          <p:cNvPr id="10" name="Picture 9" descr="ashlar_stone_panel_finish_with_stepped_coping_0.jpg"/>
          <p:cNvPicPr>
            <a:picLocks noChangeAspect="1"/>
          </p:cNvPicPr>
          <p:nvPr/>
        </p:nvPicPr>
        <p:blipFill>
          <a:blip r:embed="rId3" cstate="print"/>
          <a:srcRect l="37500"/>
          <a:stretch>
            <a:fillRect/>
          </a:stretch>
        </p:blipFill>
        <p:spPr>
          <a:xfrm>
            <a:off x="6858000" y="25401"/>
            <a:ext cx="2286000" cy="2743200"/>
          </a:xfrm>
          <a:prstGeom prst="rect">
            <a:avLst/>
          </a:prstGeom>
        </p:spPr>
      </p:pic>
      <p:pic>
        <p:nvPicPr>
          <p:cNvPr id="11" name="Picture 10" descr="smith-carolina sound wall 1.jpg"/>
          <p:cNvPicPr>
            <a:picLocks noChangeAspect="1"/>
          </p:cNvPicPr>
          <p:nvPr/>
        </p:nvPicPr>
        <p:blipFill>
          <a:blip r:embed="rId4" cstate="print"/>
          <a:srcRect r="41658"/>
          <a:stretch>
            <a:fillRect/>
          </a:stretch>
        </p:blipFill>
        <p:spPr>
          <a:xfrm>
            <a:off x="0" y="25401"/>
            <a:ext cx="2293199" cy="2743200"/>
          </a:xfrm>
          <a:prstGeom prst="rect">
            <a:avLst/>
          </a:prstGeom>
        </p:spPr>
      </p:pic>
      <p:pic>
        <p:nvPicPr>
          <p:cNvPr id="12" name="Picture 11" descr="imag1069.jpg"/>
          <p:cNvPicPr>
            <a:picLocks noChangeAspect="1"/>
          </p:cNvPicPr>
          <p:nvPr/>
        </p:nvPicPr>
        <p:blipFill>
          <a:blip r:embed="rId5" cstate="print"/>
          <a:srcRect l="45551" r="7325"/>
          <a:stretch>
            <a:fillRect/>
          </a:stretch>
        </p:blipFill>
        <p:spPr>
          <a:xfrm>
            <a:off x="4574399" y="25401"/>
            <a:ext cx="2286000" cy="2743200"/>
          </a:xfrm>
          <a:prstGeom prst="rect">
            <a:avLst/>
          </a:prstGeom>
        </p:spPr>
      </p:pic>
    </p:spTree>
    <p:extLst>
      <p:ext uri="{BB962C8B-B14F-4D97-AF65-F5344CB8AC3E}">
        <p14:creationId xmlns:p14="http://schemas.microsoft.com/office/powerpoint/2010/main" val="173893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sz="3600" dirty="0"/>
              <a:t>Gravity Walls</a:t>
            </a:r>
          </a:p>
        </p:txBody>
      </p:sp>
      <p:pic>
        <p:nvPicPr>
          <p:cNvPr id="6" name="Content Placeholder 5">
            <a:extLst>
              <a:ext uri="{FF2B5EF4-FFF2-40B4-BE49-F238E27FC236}">
                <a16:creationId xmlns:a16="http://schemas.microsoft.com/office/drawing/2014/main" xmlns="" id="{050684A2-D068-496A-80EE-6755FB78C1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17638"/>
            <a:ext cx="6400800" cy="4205592"/>
          </a:xfrm>
        </p:spPr>
      </p:pic>
    </p:spTree>
    <p:extLst>
      <p:ext uri="{BB962C8B-B14F-4D97-AF65-F5344CB8AC3E}">
        <p14:creationId xmlns:p14="http://schemas.microsoft.com/office/powerpoint/2010/main" val="307097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152400"/>
            <a:ext cx="8229600" cy="1143000"/>
          </a:xfrm>
        </p:spPr>
        <p:txBody>
          <a:bodyPr/>
          <a:lstStyle/>
          <a:p>
            <a:r>
              <a:rPr lang="en-US" dirty="0"/>
              <a:t>Gravity Walls – Concrete Cast</a:t>
            </a:r>
          </a:p>
        </p:txBody>
      </p:sp>
      <p:pic>
        <p:nvPicPr>
          <p:cNvPr id="6" name="Content Placeholder 5">
            <a:extLst>
              <a:ext uri="{FF2B5EF4-FFF2-40B4-BE49-F238E27FC236}">
                <a16:creationId xmlns:a16="http://schemas.microsoft.com/office/drawing/2014/main" xmlns="" id="{9E0F5294-368C-4E83-8EA2-8E610B11A9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17638"/>
            <a:ext cx="5120640" cy="3482798"/>
          </a:xfrm>
        </p:spPr>
      </p:pic>
      <p:pic>
        <p:nvPicPr>
          <p:cNvPr id="10" name="Picture 9">
            <a:extLst>
              <a:ext uri="{FF2B5EF4-FFF2-40B4-BE49-F238E27FC236}">
                <a16:creationId xmlns:a16="http://schemas.microsoft.com/office/drawing/2014/main" xmlns="" id="{5C1BA66C-6D8C-441E-BF95-3EFD06435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631150"/>
            <a:ext cx="4572000" cy="2568884"/>
          </a:xfrm>
          <a:prstGeom prst="rect">
            <a:avLst/>
          </a:prstGeom>
        </p:spPr>
      </p:pic>
      <p:cxnSp>
        <p:nvCxnSpPr>
          <p:cNvPr id="5" name="Straight Connector 4"/>
          <p:cNvCxnSpPr/>
          <p:nvPr/>
        </p:nvCxnSpPr>
        <p:spPr bwMode="auto">
          <a:xfrm>
            <a:off x="533400" y="1173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69799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76200"/>
            <a:ext cx="8229600" cy="1143000"/>
          </a:xfrm>
        </p:spPr>
        <p:txBody>
          <a:bodyPr/>
          <a:lstStyle/>
          <a:p>
            <a:r>
              <a:rPr lang="en-US" dirty="0"/>
              <a:t>Gravity Walls - Segmental</a:t>
            </a:r>
          </a:p>
        </p:txBody>
      </p:sp>
      <p:pic>
        <p:nvPicPr>
          <p:cNvPr id="9" name="Picture 8">
            <a:extLst>
              <a:ext uri="{FF2B5EF4-FFF2-40B4-BE49-F238E27FC236}">
                <a16:creationId xmlns:a16="http://schemas.microsoft.com/office/drawing/2014/main" xmlns="" id="{BB7EB8D2-2B29-42F7-B73E-8E4B660BB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148" y="2105368"/>
            <a:ext cx="5486400" cy="4110939"/>
          </a:xfrm>
          <a:prstGeom prst="rect">
            <a:avLst/>
          </a:prstGeom>
        </p:spPr>
      </p:pic>
      <p:pic>
        <p:nvPicPr>
          <p:cNvPr id="13" name="Content Placeholder 12">
            <a:extLst>
              <a:ext uri="{FF2B5EF4-FFF2-40B4-BE49-F238E27FC236}">
                <a16:creationId xmlns:a16="http://schemas.microsoft.com/office/drawing/2014/main" xmlns="" id="{9B694841-3414-4CA3-83F0-1B55A4522C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17639"/>
            <a:ext cx="3657600" cy="3611105"/>
          </a:xfrm>
        </p:spPr>
      </p:pic>
      <p:cxnSp>
        <p:nvCxnSpPr>
          <p:cNvPr id="5" name="Straight Connector 4"/>
          <p:cNvCxnSpPr/>
          <p:nvPr/>
        </p:nvCxnSpPr>
        <p:spPr bwMode="auto">
          <a:xfrm>
            <a:off x="533400" y="10969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59679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152400"/>
            <a:ext cx="8229600" cy="1143000"/>
          </a:xfrm>
        </p:spPr>
        <p:txBody>
          <a:bodyPr/>
          <a:lstStyle/>
          <a:p>
            <a:r>
              <a:rPr lang="en-US" dirty="0"/>
              <a:t>Gravity Walls – Gabion Walls</a:t>
            </a:r>
          </a:p>
        </p:txBody>
      </p:sp>
      <p:pic>
        <p:nvPicPr>
          <p:cNvPr id="6" name="Content Placeholder 5">
            <a:extLst>
              <a:ext uri="{FF2B5EF4-FFF2-40B4-BE49-F238E27FC236}">
                <a16:creationId xmlns:a16="http://schemas.microsoft.com/office/drawing/2014/main" xmlns="" id="{A11F616B-797F-4C7C-BDCC-5653C21C67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17638"/>
            <a:ext cx="6400800" cy="4277265"/>
          </a:xfrm>
        </p:spPr>
      </p:pic>
      <p:cxnSp>
        <p:nvCxnSpPr>
          <p:cNvPr id="4" name="Straight Connector 3"/>
          <p:cNvCxnSpPr/>
          <p:nvPr/>
        </p:nvCxnSpPr>
        <p:spPr bwMode="auto">
          <a:xfrm>
            <a:off x="533400" y="1173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55836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228600"/>
            <a:ext cx="8229600" cy="1143000"/>
          </a:xfrm>
        </p:spPr>
        <p:txBody>
          <a:bodyPr/>
          <a:lstStyle/>
          <a:p>
            <a:r>
              <a:rPr lang="en-US" dirty="0"/>
              <a:t>Gravity Walls - Segmental</a:t>
            </a:r>
          </a:p>
        </p:txBody>
      </p:sp>
      <p:pic>
        <p:nvPicPr>
          <p:cNvPr id="8" name="Content Placeholder 7">
            <a:extLst>
              <a:ext uri="{FF2B5EF4-FFF2-40B4-BE49-F238E27FC236}">
                <a16:creationId xmlns:a16="http://schemas.microsoft.com/office/drawing/2014/main" xmlns="" id="{919D14CC-E9E0-48FF-A4C0-55BE37ABA3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499818"/>
            <a:ext cx="7315200" cy="4291382"/>
          </a:xfrm>
        </p:spPr>
      </p:pic>
      <p:cxnSp>
        <p:nvCxnSpPr>
          <p:cNvPr id="4" name="Straight Connector 3"/>
          <p:cNvCxnSpPr/>
          <p:nvPr/>
        </p:nvCxnSpPr>
        <p:spPr bwMode="auto">
          <a:xfrm>
            <a:off x="533400" y="12493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02476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Gravity Walls – SRW</a:t>
            </a:r>
          </a:p>
        </p:txBody>
      </p:sp>
      <p:pic>
        <p:nvPicPr>
          <p:cNvPr id="7" name="Content Placeholder 6">
            <a:extLst>
              <a:ext uri="{FF2B5EF4-FFF2-40B4-BE49-F238E27FC236}">
                <a16:creationId xmlns:a16="http://schemas.microsoft.com/office/drawing/2014/main" xmlns="" id="{6029A743-5951-4B06-8EF0-B86C23D029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65263"/>
            <a:ext cx="6400800" cy="4278337"/>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31151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Cantilevered Walls</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p:txBody>
          <a:bodyPr/>
          <a:lstStyle/>
          <a:p>
            <a:r>
              <a:rPr lang="en-US" sz="3600" b="1" dirty="0">
                <a:latin typeface="Arial" pitchFamily="34" charset="0"/>
                <a:cs typeface="Arial" pitchFamily="34" charset="0"/>
              </a:rPr>
              <a:t>Cantilever retaining walls</a:t>
            </a:r>
            <a:r>
              <a:rPr lang="en-US" sz="3600" dirty="0">
                <a:latin typeface="Arial" pitchFamily="34" charset="0"/>
                <a:cs typeface="Arial" pitchFamily="34" charset="0"/>
              </a:rPr>
              <a:t> are constructed of reinforced concrete. They consist of a relatively thin stem and a base slab. The base is also divided into two parts, the heel and toe. The heel is the part of the base under the backfill.</a:t>
            </a:r>
          </a:p>
        </p:txBody>
      </p:sp>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21804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Cantilevered Walls – Diagram</a:t>
            </a:r>
          </a:p>
        </p:txBody>
      </p:sp>
      <p:pic>
        <p:nvPicPr>
          <p:cNvPr id="9" name="Content Placeholder 8">
            <a:extLst>
              <a:ext uri="{FF2B5EF4-FFF2-40B4-BE49-F238E27FC236}">
                <a16:creationId xmlns:a16="http://schemas.microsoft.com/office/drawing/2014/main" xmlns="" id="{142F7F74-3877-4DAD-903D-B328934167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46377"/>
            <a:ext cx="6400800" cy="4449623"/>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3071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228600"/>
            <a:ext cx="8229600" cy="1143000"/>
          </a:xfrm>
        </p:spPr>
        <p:txBody>
          <a:bodyPr/>
          <a:lstStyle/>
          <a:p>
            <a:r>
              <a:rPr lang="en-US" dirty="0"/>
              <a:t>Cantilevered Walls –Cast in Place</a:t>
            </a:r>
          </a:p>
        </p:txBody>
      </p:sp>
      <p:pic>
        <p:nvPicPr>
          <p:cNvPr id="5" name="Content Placeholder 4">
            <a:extLst>
              <a:ext uri="{FF2B5EF4-FFF2-40B4-BE49-F238E27FC236}">
                <a16:creationId xmlns:a16="http://schemas.microsoft.com/office/drawing/2014/main" xmlns="" id="{3EC8883A-F12A-413C-84BC-76AC4995A8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76400"/>
            <a:ext cx="6400800" cy="4800600"/>
          </a:xfrm>
        </p:spPr>
      </p:pic>
      <p:cxnSp>
        <p:nvCxnSpPr>
          <p:cNvPr id="4" name="Straight Connector 3"/>
          <p:cNvCxnSpPr/>
          <p:nvPr/>
        </p:nvCxnSpPr>
        <p:spPr bwMode="auto">
          <a:xfrm>
            <a:off x="533400" y="14779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93463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152400"/>
            <a:ext cx="8229600" cy="1143000"/>
          </a:xfrm>
        </p:spPr>
        <p:txBody>
          <a:bodyPr/>
          <a:lstStyle/>
          <a:p>
            <a:r>
              <a:rPr lang="en-US" dirty="0"/>
              <a:t>Cantilevered Walls – Precast</a:t>
            </a:r>
          </a:p>
        </p:txBody>
      </p:sp>
      <p:pic>
        <p:nvPicPr>
          <p:cNvPr id="7" name="Content Placeholder 6">
            <a:extLst>
              <a:ext uri="{FF2B5EF4-FFF2-40B4-BE49-F238E27FC236}">
                <a16:creationId xmlns:a16="http://schemas.microsoft.com/office/drawing/2014/main" xmlns="" id="{B503BA2E-37D1-470F-8056-711E9536D2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47800"/>
            <a:ext cx="6400800" cy="4800600"/>
          </a:xfrm>
        </p:spPr>
      </p:pic>
      <p:cxnSp>
        <p:nvCxnSpPr>
          <p:cNvPr id="4" name="Straight Connector 3"/>
          <p:cNvCxnSpPr/>
          <p:nvPr/>
        </p:nvCxnSpPr>
        <p:spPr bwMode="auto">
          <a:xfrm>
            <a:off x="533400" y="1173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4413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Types and Their Application</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a:xfrm>
            <a:off x="457200" y="1828800"/>
            <a:ext cx="8229600" cy="4114800"/>
          </a:xfrm>
        </p:spPr>
        <p:txBody>
          <a:bodyPr/>
          <a:lstStyle/>
          <a:p>
            <a:r>
              <a:rPr lang="en-US" sz="2800" dirty="0">
                <a:latin typeface="Arial" pitchFamily="34" charset="0"/>
                <a:cs typeface="Arial" pitchFamily="34" charset="0"/>
              </a:rPr>
              <a:t>Terminology </a:t>
            </a:r>
          </a:p>
          <a:p>
            <a:pPr lvl="1"/>
            <a:r>
              <a:rPr lang="en-US" sz="2400" dirty="0">
                <a:latin typeface="Arial" pitchFamily="34" charset="0"/>
                <a:cs typeface="Arial" pitchFamily="34" charset="0"/>
              </a:rPr>
              <a:t>Externally vs. Internally Stabilized</a:t>
            </a:r>
          </a:p>
          <a:p>
            <a:r>
              <a:rPr lang="en-US" sz="2800" dirty="0">
                <a:latin typeface="Arial" pitchFamily="34" charset="0"/>
                <a:cs typeface="Arial" pitchFamily="34" charset="0"/>
              </a:rPr>
              <a:t>Wall Types</a:t>
            </a:r>
          </a:p>
          <a:p>
            <a:pPr lvl="1"/>
            <a:r>
              <a:rPr lang="en-US" sz="2400" dirty="0">
                <a:latin typeface="Arial" pitchFamily="34" charset="0"/>
                <a:cs typeface="Arial" pitchFamily="34" charset="0"/>
              </a:rPr>
              <a:t>Four main types</a:t>
            </a:r>
          </a:p>
          <a:p>
            <a:r>
              <a:rPr lang="en-US" sz="2800" dirty="0">
                <a:latin typeface="Arial" pitchFamily="34" charset="0"/>
                <a:cs typeface="Arial" pitchFamily="34" charset="0"/>
              </a:rPr>
              <a:t>Retaining Wall </a:t>
            </a:r>
            <a:r>
              <a:rPr lang="en-US" sz="2800" dirty="0" smtClean="0">
                <a:latin typeface="Arial" pitchFamily="34" charset="0"/>
                <a:cs typeface="Arial" pitchFamily="34" charset="0"/>
              </a:rPr>
              <a:t>Uses</a:t>
            </a:r>
            <a:endParaRPr lang="en-US" sz="2800" dirty="0">
              <a:latin typeface="Arial" pitchFamily="34" charset="0"/>
              <a:cs typeface="Arial" pitchFamily="34" charset="0"/>
            </a:endParaRPr>
          </a:p>
          <a:p>
            <a:r>
              <a:rPr lang="en-US" sz="2800" dirty="0">
                <a:latin typeface="Arial" pitchFamily="34" charset="0"/>
                <a:cs typeface="Arial" pitchFamily="34" charset="0"/>
              </a:rPr>
              <a:t>Wall Selection </a:t>
            </a:r>
          </a:p>
          <a:p>
            <a:r>
              <a:rPr lang="en-US" sz="2800" dirty="0">
                <a:latin typeface="Arial" pitchFamily="34" charset="0"/>
                <a:cs typeface="Arial" pitchFamily="34" charset="0"/>
              </a:rPr>
              <a:t>Retaining Wall Stability</a:t>
            </a:r>
          </a:p>
          <a:p>
            <a:pPr lvl="1"/>
            <a:r>
              <a:rPr lang="en-US" sz="2400" dirty="0">
                <a:latin typeface="Arial" pitchFamily="34" charset="0"/>
                <a:cs typeface="Arial" pitchFamily="34" charset="0"/>
              </a:rPr>
              <a:t>Modes of Failure</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cxnSp>
        <p:nvCxnSpPr>
          <p:cNvPr id="4" name="Straight Connector 3"/>
          <p:cNvCxnSpPr/>
          <p:nvPr/>
        </p:nvCxnSpPr>
        <p:spPr bwMode="auto">
          <a:xfrm>
            <a:off x="533400" y="16764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96834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solidFill>
                  <a:srgbClr val="B5121B"/>
                </a:solidFill>
                <a:latin typeface="Nevis" pitchFamily="2" charset="0"/>
              </a:rPr>
              <a:t>Piling Walls</a:t>
            </a:r>
          </a:p>
        </p:txBody>
      </p:sp>
      <p:sp>
        <p:nvSpPr>
          <p:cNvPr id="4" name="Content Placeholder 3">
            <a:extLst>
              <a:ext uri="{FF2B5EF4-FFF2-40B4-BE49-F238E27FC236}">
                <a16:creationId xmlns:a16="http://schemas.microsoft.com/office/drawing/2014/main" xmlns="" id="{BAF4633B-98B6-49A8-BEAD-B9D4946B7B0A}"/>
              </a:ext>
            </a:extLst>
          </p:cNvPr>
          <p:cNvSpPr>
            <a:spLocks noGrp="1"/>
          </p:cNvSpPr>
          <p:nvPr>
            <p:ph sz="half" idx="1"/>
          </p:nvPr>
        </p:nvSpPr>
        <p:spPr/>
        <p:txBody>
          <a:bodyPr/>
          <a:lstStyle/>
          <a:p>
            <a:r>
              <a:rPr lang="en-US" sz="2000" dirty="0"/>
              <a:t>Sheet pile retaining walls are usually used in soft soil and tight spaces. </a:t>
            </a:r>
          </a:p>
          <a:p>
            <a:r>
              <a:rPr lang="en-US" sz="2000" dirty="0"/>
              <a:t>Sheet pile walls are made out of steel, vinyl or wood planks which are driven into the ground. </a:t>
            </a:r>
          </a:p>
          <a:p>
            <a:r>
              <a:rPr lang="en-US" sz="2000" dirty="0"/>
              <a:t>For a quick estimate the material is usually driven 1/3 above ground, 2/3 below ground, but this may be altered depending on the environment. </a:t>
            </a:r>
          </a:p>
        </p:txBody>
      </p:sp>
      <p:sp>
        <p:nvSpPr>
          <p:cNvPr id="5" name="Content Placeholder 4">
            <a:extLst>
              <a:ext uri="{FF2B5EF4-FFF2-40B4-BE49-F238E27FC236}">
                <a16:creationId xmlns:a16="http://schemas.microsoft.com/office/drawing/2014/main" xmlns="" id="{C60F12D9-89AD-444A-B54B-7A88FCBA9164}"/>
              </a:ext>
            </a:extLst>
          </p:cNvPr>
          <p:cNvSpPr>
            <a:spLocks noGrp="1"/>
          </p:cNvSpPr>
          <p:nvPr>
            <p:ph sz="half" idx="2"/>
          </p:nvPr>
        </p:nvSpPr>
        <p:spPr/>
        <p:txBody>
          <a:bodyPr/>
          <a:lstStyle/>
          <a:p>
            <a:r>
              <a:rPr lang="en-US" sz="2000" dirty="0"/>
              <a:t>Bored pile retaining walls are built by assembling a sequence of bored piles, proceeded by excavating away the excess soil. </a:t>
            </a:r>
          </a:p>
          <a:p>
            <a:r>
              <a:rPr lang="en-US" sz="2000" dirty="0"/>
              <a:t>This construction technique tends to be employed in scenarios where sheet piling is a valid construction solution, but where the vibration or noise levels generated by a pile driver are not acceptable.</a:t>
            </a:r>
          </a:p>
        </p:txBody>
      </p:sp>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428357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Piling Walls – Sheet Pile</a:t>
            </a:r>
          </a:p>
        </p:txBody>
      </p:sp>
      <p:pic>
        <p:nvPicPr>
          <p:cNvPr id="12" name="Content Placeholder 11">
            <a:extLst>
              <a:ext uri="{FF2B5EF4-FFF2-40B4-BE49-F238E27FC236}">
                <a16:creationId xmlns:a16="http://schemas.microsoft.com/office/drawing/2014/main" xmlns="" id="{77057EBD-0478-4BE8-9C2C-0BC3731861D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01866"/>
            <a:ext cx="6400800" cy="4265534"/>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45846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152400"/>
            <a:ext cx="8229600" cy="1143000"/>
          </a:xfrm>
        </p:spPr>
        <p:txBody>
          <a:bodyPr/>
          <a:lstStyle/>
          <a:p>
            <a:r>
              <a:rPr lang="en-US" dirty="0"/>
              <a:t>Piling Walls – Soldier Beam</a:t>
            </a:r>
          </a:p>
        </p:txBody>
      </p:sp>
      <p:pic>
        <p:nvPicPr>
          <p:cNvPr id="5" name="Content Placeholder 4">
            <a:extLst>
              <a:ext uri="{FF2B5EF4-FFF2-40B4-BE49-F238E27FC236}">
                <a16:creationId xmlns:a16="http://schemas.microsoft.com/office/drawing/2014/main" xmlns="" id="{D3477E07-D733-44ED-80EC-B20180F59E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0635" y="1407699"/>
            <a:ext cx="4572000" cy="3037560"/>
          </a:xfrm>
        </p:spPr>
      </p:pic>
      <p:pic>
        <p:nvPicPr>
          <p:cNvPr id="7" name="Picture 6">
            <a:extLst>
              <a:ext uri="{FF2B5EF4-FFF2-40B4-BE49-F238E27FC236}">
                <a16:creationId xmlns:a16="http://schemas.microsoft.com/office/drawing/2014/main" xmlns="" id="{4269655E-219B-4277-A14E-180C28560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65" y="2729691"/>
            <a:ext cx="4572000" cy="3431135"/>
          </a:xfrm>
          <a:prstGeom prst="rect">
            <a:avLst/>
          </a:prstGeom>
        </p:spPr>
      </p:pic>
      <p:cxnSp>
        <p:nvCxnSpPr>
          <p:cNvPr id="6" name="Straight Connector 5"/>
          <p:cNvCxnSpPr/>
          <p:nvPr/>
        </p:nvCxnSpPr>
        <p:spPr bwMode="auto">
          <a:xfrm>
            <a:off x="533400" y="1173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94843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Piling Walls – Pier and Concrete Panel</a:t>
            </a:r>
          </a:p>
        </p:txBody>
      </p:sp>
      <p:pic>
        <p:nvPicPr>
          <p:cNvPr id="11" name="Picture 10">
            <a:extLst>
              <a:ext uri="{FF2B5EF4-FFF2-40B4-BE49-F238E27FC236}">
                <a16:creationId xmlns:a16="http://schemas.microsoft.com/office/drawing/2014/main" xmlns="" id="{E4535FE9-4DE3-4F8E-BD00-E549FEE9B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813513"/>
            <a:ext cx="4572000" cy="3045475"/>
          </a:xfrm>
          <a:prstGeom prst="rect">
            <a:avLst/>
          </a:prstGeom>
        </p:spPr>
      </p:pic>
      <p:pic>
        <p:nvPicPr>
          <p:cNvPr id="5" name="Content Placeholder 4">
            <a:extLst>
              <a:ext uri="{FF2B5EF4-FFF2-40B4-BE49-F238E27FC236}">
                <a16:creationId xmlns:a16="http://schemas.microsoft.com/office/drawing/2014/main" xmlns="" id="{1BAB2669-E793-4ED7-BE58-87108FAD454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3672475"/>
            <a:ext cx="4572000" cy="2880725"/>
          </a:xfrm>
        </p:spPr>
      </p:pic>
      <p:cxnSp>
        <p:nvCxnSpPr>
          <p:cNvPr id="6" name="Straight Connector 5"/>
          <p:cNvCxnSpPr/>
          <p:nvPr/>
        </p:nvCxnSpPr>
        <p:spPr bwMode="auto">
          <a:xfrm>
            <a:off x="533400" y="15240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82104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Anchored Walls</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p:txBody>
          <a:bodyPr/>
          <a:lstStyle/>
          <a:p>
            <a:r>
              <a:rPr lang="en-US" sz="3600" dirty="0">
                <a:latin typeface="Arial" pitchFamily="34" charset="0"/>
                <a:cs typeface="Arial" pitchFamily="34" charset="0"/>
              </a:rPr>
              <a:t>An anchored retaining wall can be constructed in any of the aforementioned styles but also includes additional strength using cables or other stays anchored in the rock or soil behind it. </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61882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228600"/>
            <a:ext cx="8229600" cy="1143000"/>
          </a:xfrm>
        </p:spPr>
        <p:txBody>
          <a:bodyPr/>
          <a:lstStyle/>
          <a:p>
            <a:r>
              <a:rPr lang="en-US" dirty="0"/>
              <a:t>Anchored Walls</a:t>
            </a:r>
          </a:p>
        </p:txBody>
      </p:sp>
      <p:pic>
        <p:nvPicPr>
          <p:cNvPr id="5" name="Content Placeholder 4">
            <a:extLst>
              <a:ext uri="{FF2B5EF4-FFF2-40B4-BE49-F238E27FC236}">
                <a16:creationId xmlns:a16="http://schemas.microsoft.com/office/drawing/2014/main" xmlns="" id="{570BE868-8BFA-4FFC-B8A2-12F7527783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441973"/>
            <a:ext cx="7315200" cy="4577827"/>
          </a:xfrm>
        </p:spPr>
      </p:pic>
      <p:cxnSp>
        <p:nvCxnSpPr>
          <p:cNvPr id="4" name="Straight Connector 3"/>
          <p:cNvCxnSpPr/>
          <p:nvPr/>
        </p:nvCxnSpPr>
        <p:spPr bwMode="auto">
          <a:xfrm>
            <a:off x="533400" y="12954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84104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228600"/>
            <a:ext cx="8229600" cy="1143000"/>
          </a:xfrm>
        </p:spPr>
        <p:txBody>
          <a:bodyPr/>
          <a:lstStyle/>
          <a:p>
            <a:r>
              <a:rPr lang="en-US" dirty="0"/>
              <a:t>Anchored Walls – Soil Nail Wall</a:t>
            </a:r>
          </a:p>
        </p:txBody>
      </p:sp>
      <p:pic>
        <p:nvPicPr>
          <p:cNvPr id="8" name="Picture 7">
            <a:extLst>
              <a:ext uri="{FF2B5EF4-FFF2-40B4-BE49-F238E27FC236}">
                <a16:creationId xmlns:a16="http://schemas.microsoft.com/office/drawing/2014/main" xmlns="" id="{F67788C1-C4AA-4C2E-A00C-B5A37FB91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724763"/>
            <a:ext cx="4572000" cy="3403178"/>
          </a:xfrm>
          <a:prstGeom prst="rect">
            <a:avLst/>
          </a:prstGeom>
        </p:spPr>
      </p:pic>
      <p:pic>
        <p:nvPicPr>
          <p:cNvPr id="6" name="Content Placeholder 5">
            <a:extLst>
              <a:ext uri="{FF2B5EF4-FFF2-40B4-BE49-F238E27FC236}">
                <a16:creationId xmlns:a16="http://schemas.microsoft.com/office/drawing/2014/main" xmlns="" id="{B6C37CAB-16A6-4F86-A615-E175F8FE13C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3278925"/>
            <a:ext cx="4572000" cy="3426675"/>
          </a:xfrm>
        </p:spPr>
      </p:pic>
      <p:cxnSp>
        <p:nvCxnSpPr>
          <p:cNvPr id="5" name="Straight Connector 4"/>
          <p:cNvCxnSpPr/>
          <p:nvPr/>
        </p:nvCxnSpPr>
        <p:spPr bwMode="auto">
          <a:xfrm>
            <a:off x="533400" y="1554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71459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Anchored Walls</a:t>
            </a:r>
          </a:p>
        </p:txBody>
      </p:sp>
      <p:pic>
        <p:nvPicPr>
          <p:cNvPr id="7" name="Content Placeholder 6">
            <a:extLst>
              <a:ext uri="{FF2B5EF4-FFF2-40B4-BE49-F238E27FC236}">
                <a16:creationId xmlns:a16="http://schemas.microsoft.com/office/drawing/2014/main" xmlns="" id="{317829FE-5DAF-4257-A409-9F50238A3D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2"/>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59422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Anchored Walls – MSE</a:t>
            </a:r>
          </a:p>
        </p:txBody>
      </p:sp>
      <p:pic>
        <p:nvPicPr>
          <p:cNvPr id="18" name="Content Placeholder 17">
            <a:extLst>
              <a:ext uri="{FF2B5EF4-FFF2-40B4-BE49-F238E27FC236}">
                <a16:creationId xmlns:a16="http://schemas.microsoft.com/office/drawing/2014/main" xmlns="" id="{6B4D8651-0988-44A3-A9CA-0F9CE610E7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51550"/>
            <a:ext cx="6400800" cy="3606250"/>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2935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Anchored Walls – Massive MSE</a:t>
            </a:r>
          </a:p>
        </p:txBody>
      </p:sp>
      <p:pic>
        <p:nvPicPr>
          <p:cNvPr id="18" name="Content Placeholder 17">
            <a:extLst>
              <a:ext uri="{FF2B5EF4-FFF2-40B4-BE49-F238E27FC236}">
                <a16:creationId xmlns:a16="http://schemas.microsoft.com/office/drawing/2014/main" xmlns="" id="{6B4D8651-0988-44A3-A9CA-0F9CE610E7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752600"/>
            <a:ext cx="6400800" cy="4823467"/>
          </a:xfrm>
        </p:spPr>
      </p:pic>
      <p:cxnSp>
        <p:nvCxnSpPr>
          <p:cNvPr id="4" name="Straight Connector 3"/>
          <p:cNvCxnSpPr/>
          <p:nvPr/>
        </p:nvCxnSpPr>
        <p:spPr bwMode="auto">
          <a:xfrm>
            <a:off x="533400" y="15240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37344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p:txBody>
          <a:bodyPr/>
          <a:lstStyle/>
          <a:p>
            <a:r>
              <a:rPr lang="en-US" dirty="0">
                <a:latin typeface="Arial" pitchFamily="34" charset="0"/>
                <a:cs typeface="Arial" pitchFamily="34" charset="0"/>
              </a:rPr>
              <a:t>A retaining wall is a structure that holds or retains material (usually </a:t>
            </a:r>
            <a:r>
              <a:rPr lang="en-US" b="1" dirty="0">
                <a:latin typeface="Arial" pitchFamily="34" charset="0"/>
                <a:cs typeface="Arial" pitchFamily="34" charset="0"/>
              </a:rPr>
              <a:t>soil)</a:t>
            </a:r>
            <a:r>
              <a:rPr lang="en-US" dirty="0">
                <a:latin typeface="Arial" pitchFamily="34" charset="0"/>
                <a:cs typeface="Arial" pitchFamily="34" charset="0"/>
              </a:rPr>
              <a:t> behind it. There are many types of materials that can be used to create retaining walls like </a:t>
            </a:r>
            <a:r>
              <a:rPr lang="en-US" b="1" dirty="0">
                <a:latin typeface="Arial" pitchFamily="34" charset="0"/>
                <a:cs typeface="Arial" pitchFamily="34" charset="0"/>
              </a:rPr>
              <a:t>concrete</a:t>
            </a:r>
            <a:r>
              <a:rPr lang="en-US" dirty="0">
                <a:latin typeface="Arial" pitchFamily="34" charset="0"/>
                <a:cs typeface="Arial" pitchFamily="34" charset="0"/>
              </a:rPr>
              <a:t> blocks, poured </a:t>
            </a:r>
            <a:r>
              <a:rPr lang="en-US" b="1" dirty="0">
                <a:latin typeface="Arial" pitchFamily="34" charset="0"/>
                <a:cs typeface="Arial" pitchFamily="34" charset="0"/>
              </a:rPr>
              <a:t>concrete</a:t>
            </a:r>
            <a:r>
              <a:rPr lang="en-US" dirty="0">
                <a:latin typeface="Arial" pitchFamily="34" charset="0"/>
                <a:cs typeface="Arial" pitchFamily="34" charset="0"/>
              </a:rPr>
              <a:t>, treated timbers, rocks or boulders. Some are easy to use, others have a shorter life span, but all can retain </a:t>
            </a:r>
            <a:r>
              <a:rPr lang="en-US" b="1" dirty="0">
                <a:latin typeface="Arial" pitchFamily="34" charset="0"/>
                <a:cs typeface="Arial" pitchFamily="34" charset="0"/>
              </a:rPr>
              <a:t>soil</a:t>
            </a:r>
            <a:r>
              <a:rPr lang="en-US" dirty="0">
                <a:latin typeface="Arial" pitchFamily="34" charset="0"/>
                <a:cs typeface="Arial" pitchFamily="34" charset="0"/>
              </a:rPr>
              <a:t>.</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7168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a:xfrm>
            <a:off x="457200" y="1570037"/>
            <a:ext cx="8229600" cy="4525963"/>
          </a:xfrm>
        </p:spPr>
        <p:txBody>
          <a:bodyPr/>
          <a:lstStyle/>
          <a:p>
            <a:r>
              <a:rPr lang="en-US" sz="2800" dirty="0">
                <a:latin typeface="Arial" pitchFamily="34" charset="0"/>
                <a:cs typeface="Arial" pitchFamily="34" charset="0"/>
              </a:rPr>
              <a:t>Retaining walls are stabilizing structures that are used for holding back earth. There are many reasons for building these structures. </a:t>
            </a:r>
          </a:p>
          <a:p>
            <a:pPr marL="971550" lvl="1" indent="-514350">
              <a:buFont typeface="+mj-lt"/>
              <a:buAutoNum type="arabicPeriod"/>
            </a:pPr>
            <a:r>
              <a:rPr lang="en-US" sz="2400" dirty="0">
                <a:latin typeface="Arial" pitchFamily="34" charset="0"/>
                <a:cs typeface="Arial" pitchFamily="34" charset="0"/>
              </a:rPr>
              <a:t>Improve Property’s Appearance</a:t>
            </a:r>
          </a:p>
          <a:p>
            <a:pPr marL="971550" lvl="1" indent="-514350">
              <a:buFont typeface="+mj-lt"/>
              <a:buAutoNum type="arabicPeriod"/>
            </a:pPr>
            <a:r>
              <a:rPr lang="en-US" sz="2400" dirty="0">
                <a:latin typeface="Arial" pitchFamily="34" charset="0"/>
                <a:cs typeface="Arial" pitchFamily="34" charset="0"/>
              </a:rPr>
              <a:t>Create a Flat Area</a:t>
            </a:r>
          </a:p>
          <a:p>
            <a:pPr marL="971550" lvl="1" indent="-514350">
              <a:buFont typeface="+mj-lt"/>
              <a:buAutoNum type="arabicPeriod"/>
            </a:pPr>
            <a:r>
              <a:rPr lang="en-US" sz="2400" dirty="0">
                <a:latin typeface="Arial" pitchFamily="34" charset="0"/>
                <a:cs typeface="Arial" pitchFamily="34" charset="0"/>
              </a:rPr>
              <a:t>Make a Slope Useful</a:t>
            </a:r>
          </a:p>
          <a:p>
            <a:pPr marL="971550" lvl="1" indent="-514350">
              <a:buFont typeface="+mj-lt"/>
              <a:buAutoNum type="arabicPeriod"/>
            </a:pPr>
            <a:r>
              <a:rPr lang="en-US" sz="2400" dirty="0">
                <a:latin typeface="Arial" pitchFamily="34" charset="0"/>
                <a:cs typeface="Arial" pitchFamily="34" charset="0"/>
              </a:rPr>
              <a:t>Provide </a:t>
            </a:r>
            <a:r>
              <a:rPr lang="en-US" sz="2400" dirty="0" err="1">
                <a:latin typeface="Arial" pitchFamily="34" charset="0"/>
                <a:cs typeface="Arial" pitchFamily="34" charset="0"/>
              </a:rPr>
              <a:t>Hanicapped</a:t>
            </a:r>
            <a:r>
              <a:rPr lang="en-US" sz="2400" dirty="0">
                <a:latin typeface="Arial" pitchFamily="34" charset="0"/>
                <a:cs typeface="Arial" pitchFamily="34" charset="0"/>
              </a:rPr>
              <a:t> Accessibility</a:t>
            </a:r>
          </a:p>
          <a:p>
            <a:pPr marL="971550" lvl="1" indent="-514350">
              <a:buFont typeface="+mj-lt"/>
              <a:buAutoNum type="arabicPeriod"/>
            </a:pPr>
            <a:r>
              <a:rPr lang="en-US" sz="2400" dirty="0">
                <a:latin typeface="Arial" pitchFamily="34" charset="0"/>
                <a:cs typeface="Arial" pitchFamily="34" charset="0"/>
              </a:rPr>
              <a:t>Improve Site Drainage</a:t>
            </a:r>
          </a:p>
          <a:p>
            <a:pPr marL="971550" lvl="1" indent="-514350">
              <a:buFont typeface="+mj-lt"/>
              <a:buAutoNum type="arabicPeriod"/>
            </a:pPr>
            <a:r>
              <a:rPr lang="en-US" sz="2400" dirty="0">
                <a:latin typeface="Arial" pitchFamily="34" charset="0"/>
                <a:cs typeface="Arial" pitchFamily="34" charset="0"/>
              </a:rPr>
              <a:t>Hold Back Water</a:t>
            </a:r>
          </a:p>
          <a:p>
            <a:pPr marL="971550" lvl="1" indent="-514350">
              <a:buFont typeface="+mj-lt"/>
              <a:buAutoNum type="arabicPeriod"/>
            </a:pPr>
            <a:r>
              <a:rPr lang="en-US" sz="2400" dirty="0">
                <a:latin typeface="Arial" pitchFamily="34" charset="0"/>
                <a:cs typeface="Arial" pitchFamily="34" charset="0"/>
              </a:rPr>
              <a:t>Simplify Maintenance</a:t>
            </a:r>
          </a:p>
          <a:p>
            <a:pPr marL="971550" lvl="1" indent="-514350">
              <a:buFont typeface="+mj-lt"/>
              <a:buAutoNum type="arabicPeriod"/>
            </a:pPr>
            <a:endParaRPr lang="en-US" dirty="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85161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p:txBody>
          <a:bodyPr/>
          <a:lstStyle/>
          <a:p>
            <a:pPr marL="571500" indent="-514350">
              <a:buFont typeface="+mj-lt"/>
              <a:buAutoNum type="arabicPeriod"/>
            </a:pPr>
            <a:r>
              <a:rPr lang="en-US" dirty="0">
                <a:latin typeface="Arial" panose="020B0604020202020204" pitchFamily="34" charset="0"/>
                <a:cs typeface="Arial" panose="020B0604020202020204" pitchFamily="34" charset="0"/>
              </a:rPr>
              <a:t>Improve Property’s Appearance</a:t>
            </a:r>
          </a:p>
          <a:p>
            <a:pPr marL="576263" lvl="1" indent="0">
              <a:buNone/>
            </a:pPr>
            <a:r>
              <a:rPr lang="en-US" sz="2400" dirty="0">
                <a:latin typeface="Arial" panose="020B0604020202020204" pitchFamily="34" charset="0"/>
                <a:cs typeface="Arial" panose="020B0604020202020204" pitchFamily="34" charset="0"/>
              </a:rPr>
              <a:t>With proper materials selection, retaining walls can become a highly attractive aesthetic feature of your property. They are wonderful devices for creating interest features in a landscape. You have probably seen many upscale entryways that utilize retaining walls to create a raised area for signage or to frame the entrance with raised landscaping beds.</a:t>
            </a:r>
          </a:p>
          <a:p>
            <a:pPr marL="571500" indent="-514350">
              <a:buFont typeface="+mj-lt"/>
              <a:buAutoNum type="arabicPeriod"/>
            </a:pPr>
            <a:endParaRPr lang="en-US" dirty="0">
              <a:latin typeface="Arial" panose="020B0604020202020204" pitchFamily="34" charset="0"/>
              <a:cs typeface="Arial" panose="020B0604020202020204" pitchFamily="34" charset="0"/>
            </a:endParaRPr>
          </a:p>
          <a:p>
            <a:pPr marL="57150" indent="0">
              <a:buNone/>
            </a:pPr>
            <a:endParaRPr lang="en-US" dirty="0">
              <a:latin typeface="Arial" panose="020B0604020202020204" pitchFamily="34" charset="0"/>
              <a:cs typeface="Arial" panose="020B0604020202020204" pitchFamily="34" charset="0"/>
            </a:endParaRPr>
          </a:p>
          <a:p>
            <a:pPr marL="1371600" lvl="2" indent="-514350">
              <a:buFont typeface="+mj-lt"/>
              <a:buAutoNum type="arabicPeriod"/>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978798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p:txBody>
          <a:bodyPr/>
          <a:lstStyle/>
          <a:p>
            <a:pPr marL="571500" indent="-514350">
              <a:buFont typeface="+mj-lt"/>
              <a:buAutoNum type="arabicPeriod" startAt="2"/>
            </a:pPr>
            <a:r>
              <a:rPr lang="en-US" dirty="0">
                <a:latin typeface="Arial" pitchFamily="34" charset="0"/>
                <a:cs typeface="Arial" pitchFamily="34" charset="0"/>
              </a:rPr>
              <a:t>Create a Flat Area</a:t>
            </a:r>
          </a:p>
          <a:p>
            <a:pPr marL="804863" lvl="1" indent="-230188">
              <a:buFont typeface="Wingdings" pitchFamily="2" charset="2"/>
              <a:buChar char="§"/>
            </a:pPr>
            <a:r>
              <a:rPr lang="en-US" sz="2400" dirty="0">
                <a:latin typeface="Arial" pitchFamily="34" charset="0"/>
                <a:cs typeface="Arial" pitchFamily="34" charset="0"/>
              </a:rPr>
              <a:t>Flat ground is almost always more useful than a steep slope</a:t>
            </a:r>
            <a:r>
              <a:rPr lang="en-US" sz="2400" dirty="0" smtClean="0">
                <a:latin typeface="Arial" pitchFamily="34" charset="0"/>
                <a:cs typeface="Arial" pitchFamily="34" charset="0"/>
              </a:rPr>
              <a:t>.</a:t>
            </a:r>
          </a:p>
          <a:p>
            <a:pPr marL="804863" lvl="1" indent="-230188">
              <a:buFont typeface="Wingdings" pitchFamily="2" charset="2"/>
              <a:buChar char="§"/>
            </a:pPr>
            <a:endParaRPr lang="en-US" sz="2400" dirty="0">
              <a:latin typeface="Arial" pitchFamily="34" charset="0"/>
              <a:cs typeface="Arial" pitchFamily="34" charset="0"/>
            </a:endParaRPr>
          </a:p>
          <a:p>
            <a:pPr marL="804863" lvl="1" indent="-230188">
              <a:buFont typeface="Wingdings" pitchFamily="2" charset="2"/>
              <a:buChar char="§"/>
            </a:pPr>
            <a:r>
              <a:rPr lang="en-US" sz="2400" dirty="0">
                <a:latin typeface="Arial" pitchFamily="34" charset="0"/>
                <a:cs typeface="Arial" pitchFamily="34" charset="0"/>
              </a:rPr>
              <a:t>A retaining wall can convert a slope into a flat level area. This can allow for the construction of structures that otherwise couldn't be built on such a property, like a parking lot, sports field, or building.</a:t>
            </a:r>
          </a:p>
          <a:p>
            <a:pPr marL="574675" indent="0">
              <a:buNone/>
            </a:pPr>
            <a:endParaRPr lang="en-US" sz="2200" dirty="0"/>
          </a:p>
          <a:p>
            <a:pPr marL="1371600" lvl="2" indent="-514350">
              <a:buFont typeface="+mj-lt"/>
              <a:buAutoNum type="arabicPeriod"/>
            </a:pPr>
            <a:endParaRPr lang="en-US" dirty="0"/>
          </a:p>
          <a:p>
            <a:pPr lvl="1"/>
            <a:endParaRPr lang="en-US" dirty="0"/>
          </a:p>
          <a:p>
            <a:pPr lvl="1"/>
            <a:endParaRPr lang="en-US" dirty="0"/>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401830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a:xfrm>
            <a:off x="457200" y="1524000"/>
            <a:ext cx="8229600" cy="4525963"/>
          </a:xfrm>
        </p:spPr>
        <p:txBody>
          <a:bodyPr/>
          <a:lstStyle/>
          <a:p>
            <a:pPr marL="571500" indent="-514350">
              <a:buFont typeface="+mj-lt"/>
              <a:buAutoNum type="arabicPeriod" startAt="3"/>
            </a:pPr>
            <a:r>
              <a:rPr lang="en-US" dirty="0">
                <a:latin typeface="Arial" pitchFamily="34" charset="0"/>
                <a:cs typeface="Arial" pitchFamily="34" charset="0"/>
              </a:rPr>
              <a:t>Make a Slope Useful</a:t>
            </a:r>
          </a:p>
          <a:p>
            <a:pPr marL="854075" lvl="1">
              <a:buFont typeface="Wingdings" pitchFamily="2" charset="2"/>
              <a:buChar char="§"/>
            </a:pPr>
            <a:r>
              <a:rPr lang="en-US" sz="2400" dirty="0">
                <a:latin typeface="Arial" pitchFamily="34" charset="0"/>
                <a:cs typeface="Arial" pitchFamily="34" charset="0"/>
              </a:rPr>
              <a:t>In many places around the world, whole mountainsides are cut into a series of steps supported by a series of retaining walls. Called terracing, this technique turns land that is too steep to grow crops into useful farm land</a:t>
            </a:r>
            <a:r>
              <a:rPr lang="en-US" sz="2400" dirty="0" smtClean="0">
                <a:latin typeface="Arial" pitchFamily="34" charset="0"/>
                <a:cs typeface="Arial" pitchFamily="34" charset="0"/>
              </a:rPr>
              <a:t>.</a:t>
            </a:r>
          </a:p>
          <a:p>
            <a:pPr marL="854075" lvl="1">
              <a:buFont typeface="Wingdings" pitchFamily="2" charset="2"/>
              <a:buChar char="§"/>
            </a:pPr>
            <a:endParaRPr lang="en-US" sz="2400" dirty="0">
              <a:latin typeface="Arial" pitchFamily="34" charset="0"/>
              <a:cs typeface="Arial" pitchFamily="34" charset="0"/>
            </a:endParaRPr>
          </a:p>
          <a:p>
            <a:pPr marL="854075" lvl="1">
              <a:buFont typeface="Wingdings" pitchFamily="2" charset="2"/>
              <a:buChar char="§"/>
            </a:pPr>
            <a:r>
              <a:rPr lang="en-US" sz="2400" dirty="0">
                <a:latin typeface="Arial" pitchFamily="34" charset="0"/>
                <a:cs typeface="Arial" pitchFamily="34" charset="0"/>
              </a:rPr>
              <a:t>You can utilize this technique on your commercial property, too. Terracing can prevent erosion on steep areas, and can make a steep landscape far easier — and less costly — to maintain. </a:t>
            </a:r>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2941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p:txBody>
          <a:bodyPr/>
          <a:lstStyle/>
          <a:p>
            <a:pPr marL="571500" indent="-514350">
              <a:buFont typeface="+mj-lt"/>
              <a:buAutoNum type="arabicPeriod" startAt="4"/>
            </a:pPr>
            <a:r>
              <a:rPr lang="en-US" dirty="0">
                <a:latin typeface="Arial" pitchFamily="34" charset="0"/>
                <a:cs typeface="Arial" pitchFamily="34" charset="0"/>
              </a:rPr>
              <a:t>Provide Handicapped Accessibility</a:t>
            </a:r>
          </a:p>
          <a:p>
            <a:pPr marL="854075" lvl="1">
              <a:buFont typeface="Wingdings" pitchFamily="2" charset="2"/>
              <a:buChar char="§"/>
            </a:pPr>
            <a:r>
              <a:rPr lang="en-US" sz="2400" dirty="0">
                <a:latin typeface="Arial" pitchFamily="34" charset="0"/>
                <a:cs typeface="Arial" pitchFamily="34" charset="0"/>
              </a:rPr>
              <a:t>Retaining walls are often used to create gently sloped ramps for wheelchair access</a:t>
            </a:r>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3790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a:xfrm>
            <a:off x="457200" y="1524000"/>
            <a:ext cx="8229600" cy="4525963"/>
          </a:xfrm>
        </p:spPr>
        <p:txBody>
          <a:bodyPr/>
          <a:lstStyle/>
          <a:p>
            <a:pPr marL="571500" indent="-514350">
              <a:buFont typeface="+mj-lt"/>
              <a:buAutoNum type="arabicPeriod" startAt="5"/>
            </a:pPr>
            <a:r>
              <a:rPr lang="en-US" dirty="0">
                <a:latin typeface="Arial" pitchFamily="34" charset="0"/>
                <a:cs typeface="Arial" pitchFamily="34" charset="0"/>
              </a:rPr>
              <a:t>Improve Site Drainage</a:t>
            </a:r>
          </a:p>
          <a:p>
            <a:pPr marL="855663" lvl="1" indent="-287338">
              <a:buFont typeface="Wingdings" pitchFamily="2" charset="2"/>
              <a:buChar char="§"/>
            </a:pPr>
            <a:r>
              <a:rPr lang="en-US" sz="2400" dirty="0">
                <a:latin typeface="Arial" pitchFamily="34" charset="0"/>
                <a:cs typeface="Arial" pitchFamily="34" charset="0"/>
              </a:rPr>
              <a:t>Sometimes a retaining wall can be very useful in directing water on a property. They are also often used to address slope issues near bodies of water.</a:t>
            </a:r>
          </a:p>
          <a:p>
            <a:pPr marL="855663" lvl="1" indent="-287338">
              <a:buFont typeface="Wingdings" pitchFamily="2" charset="2"/>
              <a:buChar char="§"/>
            </a:pPr>
            <a:r>
              <a:rPr lang="en-US" sz="2400" dirty="0">
                <a:latin typeface="Arial" pitchFamily="34" charset="0"/>
                <a:cs typeface="Arial" pitchFamily="34" charset="0"/>
              </a:rPr>
              <a:t>If you are considering building one for this purpose, be aware that there are many local and state regulations that must be followed. It’s a good idea to find out what the permitting requirements are before even starting to work on the design for such a project.</a:t>
            </a:r>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210792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a:xfrm>
            <a:off x="457200" y="1600200"/>
            <a:ext cx="8229600" cy="4525963"/>
          </a:xfrm>
        </p:spPr>
        <p:txBody>
          <a:bodyPr/>
          <a:lstStyle/>
          <a:p>
            <a:pPr marL="571500" indent="-514350">
              <a:buFont typeface="+mj-lt"/>
              <a:buAutoNum type="arabicPeriod" startAt="6"/>
            </a:pPr>
            <a:r>
              <a:rPr lang="en-US" dirty="0">
                <a:latin typeface="Arial" pitchFamily="34" charset="0"/>
                <a:cs typeface="Arial" pitchFamily="34" charset="0"/>
              </a:rPr>
              <a:t>Improve Site Drainage</a:t>
            </a:r>
          </a:p>
          <a:p>
            <a:pPr marL="854075" lvl="1">
              <a:buFont typeface="Wingdings" pitchFamily="2" charset="2"/>
              <a:buChar char="§"/>
            </a:pPr>
            <a:r>
              <a:rPr lang="en-US" sz="2400" dirty="0">
                <a:latin typeface="Arial" pitchFamily="34" charset="0"/>
                <a:cs typeface="Arial" pitchFamily="34" charset="0"/>
              </a:rPr>
              <a:t>A seawall is a specialized type of retaining wall that separates land from water. </a:t>
            </a:r>
          </a:p>
          <a:p>
            <a:pPr marL="854075" lvl="1">
              <a:buFont typeface="Wingdings" pitchFamily="2" charset="2"/>
              <a:buChar char="§"/>
            </a:pPr>
            <a:r>
              <a:rPr lang="en-US" sz="2400" dirty="0">
                <a:latin typeface="Arial" pitchFamily="34" charset="0"/>
                <a:cs typeface="Arial" pitchFamily="34" charset="0"/>
              </a:rPr>
              <a:t>Others function to protect the shore from erosion, to keep the shoreline from shifting, or to create a harbor or docking area for boats.  Don’t forget, though — permitting requirements apply here as well!</a:t>
            </a:r>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41511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Retaining Wall Uses</a:t>
            </a:r>
          </a:p>
        </p:txBody>
      </p:sp>
      <p:sp>
        <p:nvSpPr>
          <p:cNvPr id="4" name="Content Placeholder 3">
            <a:extLst>
              <a:ext uri="{FF2B5EF4-FFF2-40B4-BE49-F238E27FC236}">
                <a16:creationId xmlns:a16="http://schemas.microsoft.com/office/drawing/2014/main" xmlns="" id="{B7F93333-7CBD-4C85-A389-425EBC4ACDAC}"/>
              </a:ext>
            </a:extLst>
          </p:cNvPr>
          <p:cNvSpPr>
            <a:spLocks noGrp="1"/>
          </p:cNvSpPr>
          <p:nvPr>
            <p:ph idx="1"/>
          </p:nvPr>
        </p:nvSpPr>
        <p:spPr>
          <a:xfrm>
            <a:off x="457200" y="1600200"/>
            <a:ext cx="8229600" cy="4525963"/>
          </a:xfrm>
        </p:spPr>
        <p:txBody>
          <a:bodyPr/>
          <a:lstStyle/>
          <a:p>
            <a:pPr marL="571500" indent="-514350">
              <a:buFont typeface="+mj-lt"/>
              <a:buAutoNum type="arabicPeriod" startAt="7"/>
            </a:pPr>
            <a:r>
              <a:rPr lang="en-US" dirty="0">
                <a:latin typeface="Arial" pitchFamily="34" charset="0"/>
                <a:cs typeface="Arial" pitchFamily="34" charset="0"/>
              </a:rPr>
              <a:t>Simplify Maintenance</a:t>
            </a:r>
          </a:p>
          <a:p>
            <a:pPr marL="854075" lvl="1">
              <a:buFont typeface="Wingdings" pitchFamily="2" charset="2"/>
              <a:buChar char="§"/>
            </a:pPr>
            <a:r>
              <a:rPr lang="en-US" sz="2400" dirty="0">
                <a:latin typeface="Arial" pitchFamily="34" charset="0"/>
                <a:cs typeface="Arial" pitchFamily="34" charset="0"/>
              </a:rPr>
              <a:t>It is a lot easier to maintain a flat area than to have to prune, mow, or plant a slope. They also provide a natural separation between turf and beds. Over time, these easy-care features can shave significant amounts from the cost of landscape maintenance.</a:t>
            </a:r>
          </a:p>
          <a:p>
            <a:pPr lvl="1"/>
            <a:endParaRPr lang="en-US" sz="2400"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702717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Wall Selection</a:t>
            </a:r>
          </a:p>
        </p:txBody>
      </p:sp>
      <p:pic>
        <p:nvPicPr>
          <p:cNvPr id="5" name="Picture 4">
            <a:extLst>
              <a:ext uri="{FF2B5EF4-FFF2-40B4-BE49-F238E27FC236}">
                <a16:creationId xmlns:a16="http://schemas.microsoft.com/office/drawing/2014/main" xmlns="" id="{14BE3256-6062-4CCD-AD1A-00905D959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1363"/>
            <a:ext cx="9144000" cy="3463636"/>
          </a:xfrm>
          <a:prstGeom prst="rect">
            <a:avLst/>
          </a:prstGeom>
        </p:spPr>
      </p:pic>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30830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Wall Selection</a:t>
            </a:r>
          </a:p>
        </p:txBody>
      </p:sp>
      <p:sp>
        <p:nvSpPr>
          <p:cNvPr id="4" name="Content Placeholder 3">
            <a:extLst>
              <a:ext uri="{FF2B5EF4-FFF2-40B4-BE49-F238E27FC236}">
                <a16:creationId xmlns:a16="http://schemas.microsoft.com/office/drawing/2014/main" xmlns="" id="{B5A67620-77ED-4042-88C6-585EAF5B7CBC}"/>
              </a:ext>
            </a:extLst>
          </p:cNvPr>
          <p:cNvSpPr>
            <a:spLocks noGrp="1"/>
          </p:cNvSpPr>
          <p:nvPr>
            <p:ph idx="1"/>
          </p:nvPr>
        </p:nvSpPr>
        <p:spPr>
          <a:xfrm>
            <a:off x="457200" y="1600200"/>
            <a:ext cx="8229600" cy="4724400"/>
          </a:xfrm>
        </p:spPr>
        <p:txBody>
          <a:bodyPr/>
          <a:lstStyle/>
          <a:p>
            <a:r>
              <a:rPr lang="en-US" sz="2400" dirty="0">
                <a:latin typeface="Arial" pitchFamily="34" charset="0"/>
                <a:cs typeface="Arial" pitchFamily="34" charset="0"/>
              </a:rPr>
              <a:t>Wall type will vary depending on the Client</a:t>
            </a:r>
          </a:p>
          <a:p>
            <a:r>
              <a:rPr lang="en-US" sz="2400" dirty="0">
                <a:latin typeface="Arial" pitchFamily="34" charset="0"/>
                <a:cs typeface="Arial" pitchFamily="34" charset="0"/>
              </a:rPr>
              <a:t>Highway sector will likely be more stringent about type then Private</a:t>
            </a:r>
          </a:p>
          <a:p>
            <a:pPr lvl="1"/>
            <a:r>
              <a:rPr lang="en-US" sz="2000" dirty="0">
                <a:latin typeface="Arial" pitchFamily="34" charset="0"/>
                <a:cs typeface="Arial" pitchFamily="34" charset="0"/>
              </a:rPr>
              <a:t>Highway sector could also be any Federal / State / Municipality</a:t>
            </a:r>
          </a:p>
          <a:p>
            <a:pPr lvl="1"/>
            <a:r>
              <a:rPr lang="en-US" sz="2000" dirty="0">
                <a:latin typeface="Arial" pitchFamily="34" charset="0"/>
                <a:cs typeface="Arial" pitchFamily="34" charset="0"/>
              </a:rPr>
              <a:t>Typically highway sector follows established codes/Std </a:t>
            </a:r>
          </a:p>
          <a:p>
            <a:pPr lvl="2"/>
            <a:r>
              <a:rPr lang="en-US" sz="2000" dirty="0">
                <a:latin typeface="Arial" pitchFamily="34" charset="0"/>
                <a:cs typeface="Arial" pitchFamily="34" charset="0"/>
              </a:rPr>
              <a:t>(AASHTO LRFD Bridge manual, FHWA, Caltrans, etc.</a:t>
            </a:r>
          </a:p>
          <a:p>
            <a:r>
              <a:rPr lang="en-US" sz="2400" dirty="0">
                <a:latin typeface="Arial" pitchFamily="34" charset="0"/>
                <a:cs typeface="Arial" pitchFamily="34" charset="0"/>
              </a:rPr>
              <a:t>Required Right of Way (ROW) for construction</a:t>
            </a:r>
          </a:p>
          <a:p>
            <a:r>
              <a:rPr lang="en-US" sz="2400" dirty="0">
                <a:latin typeface="Arial" pitchFamily="34" charset="0"/>
                <a:cs typeface="Arial" pitchFamily="34" charset="0"/>
              </a:rPr>
              <a:t>Performance Issues</a:t>
            </a:r>
          </a:p>
          <a:p>
            <a:pPr lvl="1"/>
            <a:r>
              <a:rPr lang="en-US" sz="2400" dirty="0">
                <a:latin typeface="Arial" pitchFamily="34" charset="0"/>
                <a:cs typeface="Arial" pitchFamily="34" charset="0"/>
              </a:rPr>
              <a:t>(Settlement, lateral Movement, Water tightness)</a:t>
            </a:r>
          </a:p>
          <a:p>
            <a:r>
              <a:rPr lang="en-US" sz="2400" dirty="0">
                <a:latin typeface="Arial" pitchFamily="34" charset="0"/>
                <a:cs typeface="Arial" pitchFamily="34" charset="0"/>
              </a:rPr>
              <a:t>Cost, Aesthetics, Environmental</a:t>
            </a:r>
          </a:p>
          <a:p>
            <a:r>
              <a:rPr lang="en-US" sz="2400" dirty="0">
                <a:latin typeface="Arial" pitchFamily="34" charset="0"/>
                <a:cs typeface="Arial" pitchFamily="34" charset="0"/>
              </a:rPr>
              <a:t>Durability and Maintenance requirements</a:t>
            </a:r>
          </a:p>
          <a:p>
            <a:pPr lvl="1"/>
            <a:endParaRPr lang="en-US" sz="2400" dirty="0">
              <a:latin typeface="Arial" pitchFamily="34" charset="0"/>
              <a:cs typeface="Arial" pitchFamily="34" charset="0"/>
            </a:endParaRPr>
          </a:p>
          <a:p>
            <a:pPr lvl="1"/>
            <a:endParaRPr lang="en-US" sz="2400" dirty="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01723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xmlns="" id="{65B3FDF8-F82E-4EDE-93A6-2FDD7050A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250" y="1857375"/>
            <a:ext cx="6667500" cy="3143250"/>
          </a:xfrm>
          <a:prstGeom prst="rect">
            <a:avLst/>
          </a:prstGeom>
        </p:spPr>
      </p:pic>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493241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Designing /Selecting Retaining Walls</a:t>
            </a:r>
          </a:p>
        </p:txBody>
      </p:sp>
      <p:sp>
        <p:nvSpPr>
          <p:cNvPr id="6" name="Content Placeholder 5">
            <a:extLst>
              <a:ext uri="{FF2B5EF4-FFF2-40B4-BE49-F238E27FC236}">
                <a16:creationId xmlns:a16="http://schemas.microsoft.com/office/drawing/2014/main" xmlns="" id="{A28804ED-FFA8-4223-A048-C9565044F4B2}"/>
              </a:ext>
            </a:extLst>
          </p:cNvPr>
          <p:cNvSpPr>
            <a:spLocks noGrp="1"/>
          </p:cNvSpPr>
          <p:nvPr>
            <p:ph idx="1"/>
          </p:nvPr>
        </p:nvSpPr>
        <p:spPr>
          <a:xfrm>
            <a:off x="457200" y="1646237"/>
            <a:ext cx="8229600" cy="4525963"/>
          </a:xfrm>
        </p:spPr>
        <p:txBody>
          <a:bodyPr/>
          <a:lstStyle/>
          <a:p>
            <a:r>
              <a:rPr lang="en-US" altLang="en-US" sz="2200" dirty="0">
                <a:latin typeface="Arial" pitchFamily="34" charset="0"/>
                <a:cs typeface="Arial" pitchFamily="34" charset="0"/>
              </a:rPr>
              <a:t>Type of material being retained</a:t>
            </a:r>
          </a:p>
          <a:p>
            <a:r>
              <a:rPr lang="en-US" altLang="en-US" sz="2200" dirty="0">
                <a:latin typeface="Arial" pitchFamily="34" charset="0"/>
                <a:cs typeface="Arial" pitchFamily="34" charset="0"/>
              </a:rPr>
              <a:t>Surcharge loads</a:t>
            </a:r>
          </a:p>
          <a:p>
            <a:r>
              <a:rPr lang="en-US" altLang="en-US" sz="2200" dirty="0">
                <a:latin typeface="Arial" pitchFamily="34" charset="0"/>
                <a:cs typeface="Arial" pitchFamily="34" charset="0"/>
              </a:rPr>
              <a:t>Type of retaining wall that would work best for the scenario</a:t>
            </a:r>
          </a:p>
          <a:p>
            <a:pPr>
              <a:buNone/>
            </a:pPr>
            <a:endParaRPr lang="en-US" altLang="en-US" sz="1400" dirty="0">
              <a:latin typeface="Arial" pitchFamily="34" charset="0"/>
              <a:cs typeface="Arial" pitchFamily="34" charset="0"/>
            </a:endParaRPr>
          </a:p>
          <a:p>
            <a:pPr>
              <a:buNone/>
            </a:pPr>
            <a:r>
              <a:rPr lang="en-US" sz="2200" dirty="0">
                <a:latin typeface="Arial" pitchFamily="34" charset="0"/>
                <a:cs typeface="Arial" pitchFamily="34" charset="0"/>
              </a:rPr>
              <a:t>Ground Conditions</a:t>
            </a:r>
          </a:p>
          <a:p>
            <a:r>
              <a:rPr lang="en-US" sz="2200" dirty="0">
                <a:latin typeface="Arial" pitchFamily="34" charset="0"/>
                <a:cs typeface="Arial" pitchFamily="34" charset="0"/>
              </a:rPr>
              <a:t> Soil Shear Strength </a:t>
            </a:r>
          </a:p>
          <a:p>
            <a:pPr>
              <a:buNone/>
            </a:pPr>
            <a:r>
              <a:rPr lang="en-US" sz="2200" dirty="0">
                <a:latin typeface="Arial" pitchFamily="34" charset="0"/>
                <a:cs typeface="Arial" pitchFamily="34" charset="0"/>
              </a:rPr>
              <a:t>	– Short Term, C and phi </a:t>
            </a:r>
          </a:p>
          <a:p>
            <a:pPr>
              <a:buNone/>
            </a:pPr>
            <a:r>
              <a:rPr lang="en-US" sz="2200" dirty="0">
                <a:latin typeface="Arial" pitchFamily="34" charset="0"/>
                <a:cs typeface="Arial" pitchFamily="34" charset="0"/>
              </a:rPr>
              <a:t>	– Long Term, C’ and phi’ </a:t>
            </a:r>
          </a:p>
          <a:p>
            <a:r>
              <a:rPr lang="en-US" sz="2200" dirty="0">
                <a:latin typeface="Arial" pitchFamily="34" charset="0"/>
                <a:cs typeface="Arial" pitchFamily="34" charset="0"/>
              </a:rPr>
              <a:t>Ground Water Table </a:t>
            </a:r>
          </a:p>
          <a:p>
            <a:r>
              <a:rPr lang="en-US" sz="2200" dirty="0">
                <a:latin typeface="Arial" pitchFamily="34" charset="0"/>
                <a:cs typeface="Arial" pitchFamily="34" charset="0"/>
              </a:rPr>
              <a:t>Site Slopes</a:t>
            </a:r>
          </a:p>
          <a:p>
            <a:r>
              <a:rPr lang="en-US" sz="2200" dirty="0">
                <a:latin typeface="Arial" pitchFamily="34" charset="0"/>
                <a:cs typeface="Arial" pitchFamily="34" charset="0"/>
              </a:rPr>
              <a:t>Necessary Fill </a:t>
            </a:r>
          </a:p>
          <a:p>
            <a:r>
              <a:rPr lang="en-US" sz="2200" dirty="0">
                <a:latin typeface="Arial" pitchFamily="34" charset="0"/>
                <a:cs typeface="Arial" pitchFamily="34" charset="0"/>
              </a:rPr>
              <a:t>Necessary Cut</a:t>
            </a:r>
          </a:p>
        </p:txBody>
      </p:sp>
      <p:cxnSp>
        <p:nvCxnSpPr>
          <p:cNvPr id="4" name="Straight Connector 3"/>
          <p:cNvCxnSpPr/>
          <p:nvPr/>
        </p:nvCxnSpPr>
        <p:spPr bwMode="auto">
          <a:xfrm>
            <a:off x="533400" y="15240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108024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82C50-F9DC-4C8C-91E7-DC4442C5E30E}"/>
              </a:ext>
            </a:extLst>
          </p:cNvPr>
          <p:cNvSpPr>
            <a:spLocks noGrp="1"/>
          </p:cNvSpPr>
          <p:nvPr>
            <p:ph type="title"/>
          </p:nvPr>
        </p:nvSpPr>
        <p:spPr/>
        <p:txBody>
          <a:bodyPr/>
          <a:lstStyle/>
          <a:p>
            <a:r>
              <a:rPr lang="en-US" dirty="0">
                <a:solidFill>
                  <a:srgbClr val="B5121B"/>
                </a:solidFill>
                <a:latin typeface="Nevis" pitchFamily="2" charset="0"/>
              </a:rPr>
              <a:t>Selection - Gravity Walls</a:t>
            </a:r>
          </a:p>
        </p:txBody>
      </p:sp>
      <p:pic>
        <p:nvPicPr>
          <p:cNvPr id="5" name="Content Placeholder 4">
            <a:extLst>
              <a:ext uri="{FF2B5EF4-FFF2-40B4-BE49-F238E27FC236}">
                <a16:creationId xmlns:a16="http://schemas.microsoft.com/office/drawing/2014/main" xmlns="" id="{C2D01C98-42EA-415F-BB6B-C2763A426FE8}"/>
              </a:ext>
            </a:extLst>
          </p:cNvPr>
          <p:cNvPicPr>
            <a:picLocks noGrp="1" noChangeAspect="1"/>
          </p:cNvPicPr>
          <p:nvPr>
            <p:ph sz="half" idx="1"/>
          </p:nvPr>
        </p:nvPicPr>
        <p:blipFill>
          <a:blip r:embed="rId2" cstate="print"/>
          <a:stretch>
            <a:fillRect/>
          </a:stretch>
        </p:blipFill>
        <p:spPr>
          <a:xfrm>
            <a:off x="457200" y="1752600"/>
            <a:ext cx="4038600" cy="2995440"/>
          </a:xfrm>
          <a:prstGeom prst="rect">
            <a:avLst/>
          </a:prstGeom>
        </p:spPr>
      </p:pic>
      <p:sp>
        <p:nvSpPr>
          <p:cNvPr id="4" name="Content Placeholder 3">
            <a:extLst>
              <a:ext uri="{FF2B5EF4-FFF2-40B4-BE49-F238E27FC236}">
                <a16:creationId xmlns:a16="http://schemas.microsoft.com/office/drawing/2014/main" xmlns="" id="{117543AA-1354-41AE-987C-116A0D1C6EE4}"/>
              </a:ext>
            </a:extLst>
          </p:cNvPr>
          <p:cNvSpPr>
            <a:spLocks noGrp="1"/>
          </p:cNvSpPr>
          <p:nvPr>
            <p:ph sz="half" idx="2"/>
          </p:nvPr>
        </p:nvSpPr>
        <p:spPr/>
        <p:txBody>
          <a:bodyPr/>
          <a:lstStyle/>
          <a:p>
            <a:r>
              <a:rPr lang="en-US" sz="2400" dirty="0"/>
              <a:t>This is the most simple retaining wall. </a:t>
            </a:r>
          </a:p>
          <a:p>
            <a:r>
              <a:rPr lang="en-US" sz="2400" dirty="0"/>
              <a:t>Generally trapezoidal constructed of mass concrete</a:t>
            </a:r>
          </a:p>
          <a:p>
            <a:r>
              <a:rPr lang="en-US" sz="2400" dirty="0"/>
              <a:t>Relies on self weight to resist overturning and sliding</a:t>
            </a:r>
          </a:p>
          <a:p>
            <a:r>
              <a:rPr lang="en-US" sz="2400" dirty="0"/>
              <a:t>Typical heights 3 to 10 ft</a:t>
            </a:r>
          </a:p>
        </p:txBody>
      </p:sp>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706830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7C988C21-00C4-46DF-84A8-6DD2FD93DBF4}"/>
              </a:ext>
            </a:extLst>
          </p:cNvPr>
          <p:cNvSpPr>
            <a:spLocks noGrp="1"/>
          </p:cNvSpPr>
          <p:nvPr>
            <p:ph type="title"/>
          </p:nvPr>
        </p:nvSpPr>
        <p:spPr/>
        <p:txBody>
          <a:bodyPr/>
          <a:lstStyle/>
          <a:p>
            <a:r>
              <a:rPr lang="en-US" dirty="0">
                <a:solidFill>
                  <a:srgbClr val="B5121B"/>
                </a:solidFill>
                <a:latin typeface="Nevis" pitchFamily="2" charset="0"/>
              </a:rPr>
              <a:t>Selection - Gravity Walls</a:t>
            </a:r>
          </a:p>
        </p:txBody>
      </p:sp>
      <p:sp>
        <p:nvSpPr>
          <p:cNvPr id="10" name="Content Placeholder 9">
            <a:extLst>
              <a:ext uri="{FF2B5EF4-FFF2-40B4-BE49-F238E27FC236}">
                <a16:creationId xmlns:a16="http://schemas.microsoft.com/office/drawing/2014/main" xmlns="" id="{FFFA954A-1E03-499E-82C5-76B6DE5664BA}"/>
              </a:ext>
            </a:extLst>
          </p:cNvPr>
          <p:cNvSpPr>
            <a:spLocks noGrp="1"/>
          </p:cNvSpPr>
          <p:nvPr>
            <p:ph sz="half" idx="1"/>
          </p:nvPr>
        </p:nvSpPr>
        <p:spPr/>
        <p:txBody>
          <a:bodyPr/>
          <a:lstStyle/>
          <a:p>
            <a:r>
              <a:rPr lang="en-US" dirty="0"/>
              <a:t>Advantages</a:t>
            </a:r>
          </a:p>
          <a:p>
            <a:pPr lvl="1"/>
            <a:r>
              <a:rPr lang="en-US" dirty="0"/>
              <a:t>Cheap and Simple to build – particularly suitable for remote areas (such as Mountains) where they can be built from locally available materials</a:t>
            </a:r>
          </a:p>
          <a:p>
            <a:pPr lvl="1"/>
            <a:r>
              <a:rPr lang="en-US" dirty="0"/>
              <a:t>When constructed from natural materials can look attractive</a:t>
            </a:r>
          </a:p>
          <a:p>
            <a:endParaRPr lang="en-US" dirty="0"/>
          </a:p>
        </p:txBody>
      </p:sp>
      <p:sp>
        <p:nvSpPr>
          <p:cNvPr id="11" name="Content Placeholder 10">
            <a:extLst>
              <a:ext uri="{FF2B5EF4-FFF2-40B4-BE49-F238E27FC236}">
                <a16:creationId xmlns:a16="http://schemas.microsoft.com/office/drawing/2014/main" xmlns="" id="{E108BEFD-8E66-4738-B791-81A8BA2BFC1D}"/>
              </a:ext>
            </a:extLst>
          </p:cNvPr>
          <p:cNvSpPr>
            <a:spLocks noGrp="1"/>
          </p:cNvSpPr>
          <p:nvPr>
            <p:ph sz="half" idx="2"/>
          </p:nvPr>
        </p:nvSpPr>
        <p:spPr/>
        <p:txBody>
          <a:bodyPr/>
          <a:lstStyle/>
          <a:p>
            <a:r>
              <a:rPr lang="en-US" dirty="0"/>
              <a:t>Disadvantages:</a:t>
            </a:r>
          </a:p>
          <a:p>
            <a:pPr lvl="1"/>
            <a:r>
              <a:rPr lang="en-US" dirty="0"/>
              <a:t>Limited to about 5m height (wall becomes too big for higher walls).</a:t>
            </a:r>
          </a:p>
          <a:p>
            <a:pPr lvl="1" indent="-342900"/>
            <a:r>
              <a:rPr lang="en-US" dirty="0"/>
              <a:t>Space needed behind wall for construction and backfilling.</a:t>
            </a:r>
          </a:p>
          <a:p>
            <a:pPr lvl="1"/>
            <a:r>
              <a:rPr lang="en-US" dirty="0"/>
              <a:t>Not suitable for soft soils due bearing failure. </a:t>
            </a: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7773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56DF6-5A98-49B6-AABE-3152135EB6CA}"/>
              </a:ext>
            </a:extLst>
          </p:cNvPr>
          <p:cNvSpPr>
            <a:spLocks noGrp="1"/>
          </p:cNvSpPr>
          <p:nvPr>
            <p:ph type="title"/>
          </p:nvPr>
        </p:nvSpPr>
        <p:spPr/>
        <p:txBody>
          <a:bodyPr/>
          <a:lstStyle/>
          <a:p>
            <a:r>
              <a:rPr lang="en-US" dirty="0">
                <a:solidFill>
                  <a:srgbClr val="B5121B"/>
                </a:solidFill>
                <a:latin typeface="Nevis" pitchFamily="2" charset="0"/>
              </a:rPr>
              <a:t>Selection - Cantilever Walls</a:t>
            </a:r>
          </a:p>
        </p:txBody>
      </p:sp>
      <p:pic>
        <p:nvPicPr>
          <p:cNvPr id="6" name="Content Placeholder 5">
            <a:extLst>
              <a:ext uri="{FF2B5EF4-FFF2-40B4-BE49-F238E27FC236}">
                <a16:creationId xmlns:a16="http://schemas.microsoft.com/office/drawing/2014/main" xmlns="" id="{2FDC08AB-3E92-4FC1-9897-54BE8B76FD43}"/>
              </a:ext>
            </a:extLst>
          </p:cNvPr>
          <p:cNvPicPr>
            <a:picLocks noGrp="1" noChangeAspect="1"/>
          </p:cNvPicPr>
          <p:nvPr>
            <p:ph sz="half" idx="1"/>
          </p:nvPr>
        </p:nvPicPr>
        <p:blipFill>
          <a:blip r:embed="rId2" cstate="print"/>
          <a:stretch>
            <a:fillRect/>
          </a:stretch>
        </p:blipFill>
        <p:spPr>
          <a:xfrm>
            <a:off x="457200" y="1676400"/>
            <a:ext cx="4038600" cy="2409320"/>
          </a:xfrm>
          <a:prstGeom prst="rect">
            <a:avLst/>
          </a:prstGeom>
        </p:spPr>
      </p:pic>
      <p:sp>
        <p:nvSpPr>
          <p:cNvPr id="5" name="Content Placeholder 4">
            <a:extLst>
              <a:ext uri="{FF2B5EF4-FFF2-40B4-BE49-F238E27FC236}">
                <a16:creationId xmlns:a16="http://schemas.microsoft.com/office/drawing/2014/main" xmlns="" id="{D1B44E18-1EB2-469F-9607-D184CD144996}"/>
              </a:ext>
            </a:extLst>
          </p:cNvPr>
          <p:cNvSpPr>
            <a:spLocks noGrp="1"/>
          </p:cNvSpPr>
          <p:nvPr>
            <p:ph sz="half" idx="2"/>
          </p:nvPr>
        </p:nvSpPr>
        <p:spPr/>
        <p:txBody>
          <a:bodyPr/>
          <a:lstStyle/>
          <a:p>
            <a:r>
              <a:rPr lang="en-US" sz="2000" dirty="0"/>
              <a:t>Generally consists of steel reinforced concrete stem and base</a:t>
            </a:r>
          </a:p>
          <a:p>
            <a:r>
              <a:rPr lang="en-US" sz="2000" dirty="0"/>
              <a:t>Relies on weight of soil above base to resist overturning and sliding</a:t>
            </a:r>
          </a:p>
          <a:p>
            <a:r>
              <a:rPr lang="en-US" sz="2000" dirty="0"/>
              <a:t>The vertical ‘stem’ of the wall acts like a cantilever structure to support the lateral earth pressure on the back of the wall. </a:t>
            </a:r>
          </a:p>
          <a:p>
            <a:r>
              <a:rPr lang="en-US" sz="2000" dirty="0"/>
              <a:t>Typical heights of 6 to 30 feet</a:t>
            </a:r>
          </a:p>
        </p:txBody>
      </p:sp>
      <p:cxnSp>
        <p:nvCxnSpPr>
          <p:cNvPr id="7" name="Straight Connector 6"/>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76062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56DF6-5A98-49B6-AABE-3152135EB6CA}"/>
              </a:ext>
            </a:extLst>
          </p:cNvPr>
          <p:cNvSpPr>
            <a:spLocks noGrp="1"/>
          </p:cNvSpPr>
          <p:nvPr>
            <p:ph type="title"/>
          </p:nvPr>
        </p:nvSpPr>
        <p:spPr/>
        <p:txBody>
          <a:bodyPr/>
          <a:lstStyle/>
          <a:p>
            <a:r>
              <a:rPr lang="en-US" dirty="0">
                <a:solidFill>
                  <a:srgbClr val="B5121B"/>
                </a:solidFill>
                <a:latin typeface="Nevis" pitchFamily="2" charset="0"/>
              </a:rPr>
              <a:t>Selection - Cantilever Walls</a:t>
            </a:r>
          </a:p>
        </p:txBody>
      </p:sp>
      <p:sp>
        <p:nvSpPr>
          <p:cNvPr id="5" name="Content Placeholder 4">
            <a:extLst>
              <a:ext uri="{FF2B5EF4-FFF2-40B4-BE49-F238E27FC236}">
                <a16:creationId xmlns:a16="http://schemas.microsoft.com/office/drawing/2014/main" xmlns="" id="{D1B44E18-1EB2-469F-9607-D184CD144996}"/>
              </a:ext>
            </a:extLst>
          </p:cNvPr>
          <p:cNvSpPr>
            <a:spLocks noGrp="1"/>
          </p:cNvSpPr>
          <p:nvPr>
            <p:ph sz="half" idx="2"/>
          </p:nvPr>
        </p:nvSpPr>
        <p:spPr/>
        <p:txBody>
          <a:bodyPr/>
          <a:lstStyle/>
          <a:p>
            <a:r>
              <a:rPr lang="en-US" dirty="0"/>
              <a:t>Disadvantages:</a:t>
            </a:r>
          </a:p>
          <a:p>
            <a:pPr lvl="1"/>
            <a:r>
              <a:rPr lang="en-US" dirty="0"/>
              <a:t>Prone to sliding failure – often require propping</a:t>
            </a:r>
          </a:p>
          <a:p>
            <a:pPr lvl="1"/>
            <a:r>
              <a:rPr lang="en-US" dirty="0"/>
              <a:t>Space required behind wall for construction and backfilling</a:t>
            </a:r>
          </a:p>
          <a:p>
            <a:pPr lvl="1"/>
            <a:r>
              <a:rPr lang="en-US" dirty="0"/>
              <a:t>Height limited to about 6m.</a:t>
            </a:r>
          </a:p>
          <a:p>
            <a:pPr lvl="1"/>
            <a:r>
              <a:rPr lang="en-US" dirty="0"/>
              <a:t>Not suitable for soft soils due bearing failure </a:t>
            </a:r>
          </a:p>
        </p:txBody>
      </p:sp>
      <p:sp>
        <p:nvSpPr>
          <p:cNvPr id="4" name="Content Placeholder 3">
            <a:extLst>
              <a:ext uri="{FF2B5EF4-FFF2-40B4-BE49-F238E27FC236}">
                <a16:creationId xmlns:a16="http://schemas.microsoft.com/office/drawing/2014/main" xmlns="" id="{D7E5020D-ABCC-4A39-A2C8-119A09DC1242}"/>
              </a:ext>
            </a:extLst>
          </p:cNvPr>
          <p:cNvSpPr>
            <a:spLocks noGrp="1"/>
          </p:cNvSpPr>
          <p:nvPr>
            <p:ph sz="half" idx="1"/>
          </p:nvPr>
        </p:nvSpPr>
        <p:spPr/>
        <p:txBody>
          <a:bodyPr/>
          <a:lstStyle/>
          <a:p>
            <a:r>
              <a:rPr lang="en-US" dirty="0"/>
              <a:t>Advantages:</a:t>
            </a:r>
          </a:p>
          <a:p>
            <a:pPr lvl="1"/>
            <a:r>
              <a:rPr lang="en-US" dirty="0"/>
              <a:t>Take up small space with much of structure below ground</a:t>
            </a:r>
          </a:p>
          <a:p>
            <a:pPr lvl="1"/>
            <a:r>
              <a:rPr lang="en-US" dirty="0"/>
              <a:t>No specialist equipment required – standard reinforced concrete skills required for construction </a:t>
            </a:r>
          </a:p>
        </p:txBody>
      </p:sp>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227969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D419D-4310-4441-A394-2C44F1BCDF61}"/>
              </a:ext>
            </a:extLst>
          </p:cNvPr>
          <p:cNvSpPr>
            <a:spLocks noGrp="1"/>
          </p:cNvSpPr>
          <p:nvPr>
            <p:ph type="title"/>
          </p:nvPr>
        </p:nvSpPr>
        <p:spPr>
          <a:xfrm>
            <a:off x="457200" y="76200"/>
            <a:ext cx="8229600" cy="1143000"/>
          </a:xfrm>
        </p:spPr>
        <p:txBody>
          <a:bodyPr/>
          <a:lstStyle/>
          <a:p>
            <a:r>
              <a:rPr lang="en-US" dirty="0">
                <a:solidFill>
                  <a:srgbClr val="B5121B"/>
                </a:solidFill>
                <a:latin typeface="Nevis" pitchFamily="2" charset="0"/>
              </a:rPr>
              <a:t>Selection - Piling Walls</a:t>
            </a:r>
          </a:p>
        </p:txBody>
      </p:sp>
      <p:pic>
        <p:nvPicPr>
          <p:cNvPr id="6" name="Content Placeholder 5">
            <a:extLst>
              <a:ext uri="{FF2B5EF4-FFF2-40B4-BE49-F238E27FC236}">
                <a16:creationId xmlns:a16="http://schemas.microsoft.com/office/drawing/2014/main" xmlns="" id="{346CBD70-8269-4CF5-9A25-54CC67A8016B}"/>
              </a:ext>
            </a:extLst>
          </p:cNvPr>
          <p:cNvPicPr>
            <a:picLocks noGrp="1" noChangeAspect="1"/>
          </p:cNvPicPr>
          <p:nvPr>
            <p:ph sz="half" idx="1"/>
          </p:nvPr>
        </p:nvPicPr>
        <p:blipFill>
          <a:blip r:embed="rId2" cstate="print"/>
          <a:stretch>
            <a:fillRect/>
          </a:stretch>
        </p:blipFill>
        <p:spPr>
          <a:xfrm>
            <a:off x="457200" y="2057400"/>
            <a:ext cx="4038600" cy="3116400"/>
          </a:xfrm>
          <a:prstGeom prst="rect">
            <a:avLst/>
          </a:prstGeom>
        </p:spPr>
      </p:pic>
      <p:sp>
        <p:nvSpPr>
          <p:cNvPr id="5" name="Content Placeholder 4">
            <a:extLst>
              <a:ext uri="{FF2B5EF4-FFF2-40B4-BE49-F238E27FC236}">
                <a16:creationId xmlns:a16="http://schemas.microsoft.com/office/drawing/2014/main" xmlns="" id="{41863B32-4F13-46C9-A19F-0A785DB9926E}"/>
              </a:ext>
            </a:extLst>
          </p:cNvPr>
          <p:cNvSpPr>
            <a:spLocks noGrp="1"/>
          </p:cNvSpPr>
          <p:nvPr>
            <p:ph sz="half" idx="2"/>
          </p:nvPr>
        </p:nvSpPr>
        <p:spPr>
          <a:xfrm>
            <a:off x="4648200" y="1447800"/>
            <a:ext cx="4038600" cy="4525963"/>
          </a:xfrm>
        </p:spPr>
        <p:txBody>
          <a:bodyPr/>
          <a:lstStyle/>
          <a:p>
            <a:pPr marL="169863" indent="-169863"/>
            <a:r>
              <a:rPr lang="en-US" sz="1400" dirty="0"/>
              <a:t>Embedded cantilever walls also support lateral earth pressures by acting as cantilever structures. But instead of fixity for the cantilever coming from a rigid base, it comes from the passive lateral earth pressure in front of the wall.</a:t>
            </a:r>
          </a:p>
          <a:p>
            <a:pPr marL="169863" indent="-169863"/>
            <a:r>
              <a:rPr lang="en-US" sz="1400" dirty="0"/>
              <a:t>They are quick to install and can be installed in difficult site conditions, such as on soft ground or under water. They are installed in flat ground before excavation in front of the wall. They require special equipment for installation which can make them expensive. However, when prop or anchor supports are provided, there is theoretically no limit to the height of embedded cantilever walls. (Props are external structural supports to a wall and anchors are installed in the soil behind the wall).</a:t>
            </a:r>
          </a:p>
          <a:p>
            <a:pPr marL="169863" indent="-169863"/>
            <a:r>
              <a:rPr lang="en-US" sz="1400" dirty="0"/>
              <a:t>The walls can be constructed of driven steel sheet piles, reinforced concrete bored piles or reinforced concrete diaphragm walls.</a:t>
            </a:r>
          </a:p>
        </p:txBody>
      </p:sp>
      <p:cxnSp>
        <p:nvCxnSpPr>
          <p:cNvPr id="7" name="Straight Connector 6"/>
          <p:cNvCxnSpPr/>
          <p:nvPr/>
        </p:nvCxnSpPr>
        <p:spPr bwMode="auto">
          <a:xfrm>
            <a:off x="533400" y="10969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494652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096BC-2409-46E7-8459-D579301573C6}"/>
              </a:ext>
            </a:extLst>
          </p:cNvPr>
          <p:cNvSpPr>
            <a:spLocks noGrp="1"/>
          </p:cNvSpPr>
          <p:nvPr>
            <p:ph type="title"/>
          </p:nvPr>
        </p:nvSpPr>
        <p:spPr/>
        <p:txBody>
          <a:bodyPr/>
          <a:lstStyle/>
          <a:p>
            <a:r>
              <a:rPr lang="en-US" dirty="0">
                <a:solidFill>
                  <a:srgbClr val="B5121B"/>
                </a:solidFill>
                <a:latin typeface="Nevis" pitchFamily="2" charset="0"/>
              </a:rPr>
              <a:t>Selection - Piling Walls</a:t>
            </a:r>
          </a:p>
        </p:txBody>
      </p:sp>
      <p:sp>
        <p:nvSpPr>
          <p:cNvPr id="3" name="Content Placeholder 2">
            <a:extLst>
              <a:ext uri="{FF2B5EF4-FFF2-40B4-BE49-F238E27FC236}">
                <a16:creationId xmlns:a16="http://schemas.microsoft.com/office/drawing/2014/main" xmlns="" id="{0FBCFD21-AEBB-45F6-BEBF-89E6ED170DC2}"/>
              </a:ext>
            </a:extLst>
          </p:cNvPr>
          <p:cNvSpPr>
            <a:spLocks noGrp="1"/>
          </p:cNvSpPr>
          <p:nvPr>
            <p:ph sz="half" idx="1"/>
          </p:nvPr>
        </p:nvSpPr>
        <p:spPr>
          <a:xfrm>
            <a:off x="457200" y="1600200"/>
            <a:ext cx="4267200" cy="4525963"/>
          </a:xfrm>
        </p:spPr>
        <p:txBody>
          <a:bodyPr/>
          <a:lstStyle/>
          <a:p>
            <a:r>
              <a:rPr lang="en-US" dirty="0"/>
              <a:t>Advantages:</a:t>
            </a:r>
          </a:p>
          <a:p>
            <a:pPr lvl="1"/>
            <a:r>
              <a:rPr lang="en-US" sz="1800" dirty="0"/>
              <a:t>Narrow walls which take up little space.</a:t>
            </a:r>
          </a:p>
          <a:p>
            <a:pPr lvl="1"/>
            <a:r>
              <a:rPr lang="en-US" sz="1800" dirty="0"/>
              <a:t>Can be installed up to the site boundary with little or no space required behind the wall for construction – this is particularly advantageous in built-up areas.</a:t>
            </a:r>
          </a:p>
          <a:p>
            <a:pPr lvl="1"/>
            <a:r>
              <a:rPr lang="en-US" sz="1800" dirty="0"/>
              <a:t>Installed quickly and early in construction and wall can form both temporary and permanent support to excavation.</a:t>
            </a:r>
          </a:p>
          <a:p>
            <a:pPr lvl="1"/>
            <a:r>
              <a:rPr lang="en-US" sz="1800" dirty="0"/>
              <a:t>No restriction on height of wall.</a:t>
            </a:r>
          </a:p>
          <a:p>
            <a:pPr lvl="1"/>
            <a:r>
              <a:rPr lang="en-US" sz="1800" dirty="0"/>
              <a:t>Can be installed in weak ground. </a:t>
            </a:r>
          </a:p>
        </p:txBody>
      </p:sp>
      <p:sp>
        <p:nvSpPr>
          <p:cNvPr id="4" name="Content Placeholder 3">
            <a:extLst>
              <a:ext uri="{FF2B5EF4-FFF2-40B4-BE49-F238E27FC236}">
                <a16:creationId xmlns:a16="http://schemas.microsoft.com/office/drawing/2014/main" xmlns="" id="{B813BA84-EBB8-4F75-A631-B3C611EE6B1A}"/>
              </a:ext>
            </a:extLst>
          </p:cNvPr>
          <p:cNvSpPr>
            <a:spLocks noGrp="1"/>
          </p:cNvSpPr>
          <p:nvPr>
            <p:ph sz="half" idx="2"/>
          </p:nvPr>
        </p:nvSpPr>
        <p:spPr>
          <a:xfrm>
            <a:off x="4800600" y="1600200"/>
            <a:ext cx="4038600" cy="4525963"/>
          </a:xfrm>
        </p:spPr>
        <p:txBody>
          <a:bodyPr/>
          <a:lstStyle/>
          <a:p>
            <a:r>
              <a:rPr lang="en-US" dirty="0"/>
              <a:t>Disadvantages:</a:t>
            </a:r>
          </a:p>
          <a:p>
            <a:pPr lvl="1"/>
            <a:r>
              <a:rPr lang="en-US" sz="1800" dirty="0"/>
              <a:t>Expensive option (for short walls).</a:t>
            </a:r>
          </a:p>
          <a:p>
            <a:pPr lvl="1"/>
            <a:r>
              <a:rPr lang="en-US" sz="1800" dirty="0"/>
              <a:t>Specialized skills and equipment are required for their installation. </a:t>
            </a:r>
          </a:p>
          <a:p>
            <a:pPr lvl="1"/>
            <a:r>
              <a:rPr lang="en-US" sz="1800" dirty="0"/>
              <a:t>Vibrations and noise can be issues for neighboring properties</a:t>
            </a: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64249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8A678-E9A7-4DED-AFC5-CF774B1723EA}"/>
              </a:ext>
            </a:extLst>
          </p:cNvPr>
          <p:cNvSpPr>
            <a:spLocks noGrp="1"/>
          </p:cNvSpPr>
          <p:nvPr>
            <p:ph type="title"/>
          </p:nvPr>
        </p:nvSpPr>
        <p:spPr/>
        <p:txBody>
          <a:bodyPr/>
          <a:lstStyle/>
          <a:p>
            <a:r>
              <a:rPr lang="en-US" dirty="0"/>
              <a:t>Selection - Anchored Walls</a:t>
            </a:r>
          </a:p>
        </p:txBody>
      </p:sp>
      <p:pic>
        <p:nvPicPr>
          <p:cNvPr id="7" name="Content Placeholder 6">
            <a:extLst>
              <a:ext uri="{FF2B5EF4-FFF2-40B4-BE49-F238E27FC236}">
                <a16:creationId xmlns:a16="http://schemas.microsoft.com/office/drawing/2014/main" xmlns="" id="{8CB5C7FC-18E9-4D29-A585-E109DCED22E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76" t="19227" b="6693"/>
          <a:stretch/>
        </p:blipFill>
        <p:spPr>
          <a:xfrm>
            <a:off x="914400" y="1606557"/>
            <a:ext cx="7315200" cy="4184643"/>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994514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096BC-2409-46E7-8459-D579301573C6}"/>
              </a:ext>
            </a:extLst>
          </p:cNvPr>
          <p:cNvSpPr>
            <a:spLocks noGrp="1"/>
          </p:cNvSpPr>
          <p:nvPr>
            <p:ph type="title"/>
          </p:nvPr>
        </p:nvSpPr>
        <p:spPr/>
        <p:txBody>
          <a:bodyPr/>
          <a:lstStyle/>
          <a:p>
            <a:r>
              <a:rPr lang="en-US" dirty="0">
                <a:solidFill>
                  <a:srgbClr val="B5121B"/>
                </a:solidFill>
                <a:latin typeface="Nevis" pitchFamily="2" charset="0"/>
              </a:rPr>
              <a:t>Selection - Anchored Walls</a:t>
            </a:r>
          </a:p>
        </p:txBody>
      </p:sp>
      <p:sp>
        <p:nvSpPr>
          <p:cNvPr id="3" name="Content Placeholder 2">
            <a:extLst>
              <a:ext uri="{FF2B5EF4-FFF2-40B4-BE49-F238E27FC236}">
                <a16:creationId xmlns:a16="http://schemas.microsoft.com/office/drawing/2014/main" xmlns="" id="{0FBCFD21-AEBB-45F6-BEBF-89E6ED170DC2}"/>
              </a:ext>
            </a:extLst>
          </p:cNvPr>
          <p:cNvSpPr>
            <a:spLocks noGrp="1"/>
          </p:cNvSpPr>
          <p:nvPr>
            <p:ph sz="half" idx="1"/>
          </p:nvPr>
        </p:nvSpPr>
        <p:spPr>
          <a:xfrm>
            <a:off x="457200" y="1600200"/>
            <a:ext cx="4419600" cy="4525963"/>
          </a:xfrm>
        </p:spPr>
        <p:txBody>
          <a:bodyPr/>
          <a:lstStyle/>
          <a:p>
            <a:r>
              <a:rPr lang="en-US" dirty="0"/>
              <a:t>Advantages:</a:t>
            </a:r>
          </a:p>
          <a:p>
            <a:pPr lvl="1"/>
            <a:r>
              <a:rPr lang="en-US" sz="2000" dirty="0"/>
              <a:t>Very versatile in design options</a:t>
            </a:r>
          </a:p>
          <a:p>
            <a:pPr lvl="1"/>
            <a:r>
              <a:rPr lang="en-US" sz="2000" dirty="0"/>
              <a:t>Install easily</a:t>
            </a:r>
          </a:p>
          <a:p>
            <a:pPr lvl="1"/>
            <a:r>
              <a:rPr lang="en-US" sz="2000" dirty="0"/>
              <a:t>Materials are readily available</a:t>
            </a:r>
          </a:p>
          <a:p>
            <a:pPr lvl="1"/>
            <a:r>
              <a:rPr lang="en-US" sz="2000" dirty="0"/>
              <a:t>Can be used to create high, curved or shaped walls</a:t>
            </a:r>
          </a:p>
          <a:p>
            <a:pPr lvl="1"/>
            <a:r>
              <a:rPr lang="en-US" sz="2000" dirty="0"/>
              <a:t>Interlocking walls possible</a:t>
            </a:r>
          </a:p>
          <a:p>
            <a:pPr lvl="1"/>
            <a:r>
              <a:rPr lang="en-US" sz="2000" dirty="0"/>
              <a:t>DIY applications for Homeowners</a:t>
            </a:r>
          </a:p>
          <a:p>
            <a:pPr lvl="1"/>
            <a:r>
              <a:rPr lang="en-US" sz="2000" dirty="0"/>
              <a:t>Can be built in confined areas</a:t>
            </a:r>
          </a:p>
          <a:p>
            <a:pPr lvl="1"/>
            <a:endParaRPr lang="en-US" sz="1600" dirty="0"/>
          </a:p>
          <a:p>
            <a:pPr lvl="1"/>
            <a:endParaRPr lang="en-US" sz="1600" dirty="0"/>
          </a:p>
          <a:p>
            <a:pPr lvl="1"/>
            <a:endParaRPr lang="en-US" sz="1600" dirty="0"/>
          </a:p>
        </p:txBody>
      </p:sp>
      <p:sp>
        <p:nvSpPr>
          <p:cNvPr id="4" name="Content Placeholder 3">
            <a:extLst>
              <a:ext uri="{FF2B5EF4-FFF2-40B4-BE49-F238E27FC236}">
                <a16:creationId xmlns:a16="http://schemas.microsoft.com/office/drawing/2014/main" xmlns="" id="{B813BA84-EBB8-4F75-A631-B3C611EE6B1A}"/>
              </a:ext>
            </a:extLst>
          </p:cNvPr>
          <p:cNvSpPr>
            <a:spLocks noGrp="1"/>
          </p:cNvSpPr>
          <p:nvPr>
            <p:ph sz="half" idx="2"/>
          </p:nvPr>
        </p:nvSpPr>
        <p:spPr/>
        <p:txBody>
          <a:bodyPr/>
          <a:lstStyle/>
          <a:p>
            <a:r>
              <a:rPr lang="en-US" dirty="0"/>
              <a:t>Disadvantages:</a:t>
            </a:r>
          </a:p>
          <a:p>
            <a:pPr lvl="1"/>
            <a:r>
              <a:rPr lang="en-US" sz="2000" dirty="0"/>
              <a:t>Quality control is critical on the anchorage capacity</a:t>
            </a:r>
          </a:p>
          <a:p>
            <a:pPr lvl="1"/>
            <a:r>
              <a:rPr lang="en-US" sz="2000" dirty="0"/>
              <a:t>MSE and SRW require proper reinforcement orientations and locations</a:t>
            </a:r>
          </a:p>
          <a:p>
            <a:pPr lvl="1"/>
            <a:r>
              <a:rPr lang="en-US" sz="2000" dirty="0"/>
              <a:t>Require proper drainage</a:t>
            </a: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098128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D586B-25A9-4BE8-AD2A-F333D363522D}"/>
              </a:ext>
            </a:extLst>
          </p:cNvPr>
          <p:cNvSpPr>
            <a:spLocks noGrp="1"/>
          </p:cNvSpPr>
          <p:nvPr>
            <p:ph type="title"/>
          </p:nvPr>
        </p:nvSpPr>
        <p:spPr/>
        <p:txBody>
          <a:bodyPr/>
          <a:lstStyle/>
          <a:p>
            <a:r>
              <a:rPr lang="en-US" dirty="0"/>
              <a:t>Retaining Wall Stability</a:t>
            </a:r>
          </a:p>
        </p:txBody>
      </p:sp>
      <p:sp>
        <p:nvSpPr>
          <p:cNvPr id="3" name="Content Placeholder 2">
            <a:extLst>
              <a:ext uri="{FF2B5EF4-FFF2-40B4-BE49-F238E27FC236}">
                <a16:creationId xmlns:a16="http://schemas.microsoft.com/office/drawing/2014/main" xmlns="" id="{9C15EC4C-8E3C-48AF-911D-84A6C5AFA117}"/>
              </a:ext>
            </a:extLst>
          </p:cNvPr>
          <p:cNvSpPr>
            <a:spLocks noGrp="1"/>
          </p:cNvSpPr>
          <p:nvPr>
            <p:ph idx="1"/>
          </p:nvPr>
        </p:nvSpPr>
        <p:spPr>
          <a:xfrm>
            <a:off x="914400" y="1600200"/>
            <a:ext cx="7772400" cy="4525963"/>
          </a:xfrm>
        </p:spPr>
        <p:txBody>
          <a:bodyPr/>
          <a:lstStyle/>
          <a:p>
            <a:r>
              <a:rPr lang="en-US" dirty="0">
                <a:latin typeface="Arial" pitchFamily="34" charset="0"/>
                <a:cs typeface="Arial" pitchFamily="34" charset="0"/>
              </a:rPr>
              <a:t>External Stability Check </a:t>
            </a:r>
          </a:p>
          <a:p>
            <a:r>
              <a:rPr lang="en-US" dirty="0">
                <a:latin typeface="Arial" pitchFamily="34" charset="0"/>
                <a:cs typeface="Arial" pitchFamily="34" charset="0"/>
              </a:rPr>
              <a:t>Sliding </a:t>
            </a:r>
          </a:p>
          <a:p>
            <a:r>
              <a:rPr lang="en-US" dirty="0">
                <a:latin typeface="Arial" pitchFamily="34" charset="0"/>
                <a:cs typeface="Arial" pitchFamily="34" charset="0"/>
              </a:rPr>
              <a:t>Overturning</a:t>
            </a:r>
          </a:p>
          <a:p>
            <a:r>
              <a:rPr lang="en-US" dirty="0">
                <a:latin typeface="Arial" pitchFamily="34" charset="0"/>
                <a:cs typeface="Arial" pitchFamily="34" charset="0"/>
              </a:rPr>
              <a:t>Bearing Capacity </a:t>
            </a:r>
          </a:p>
          <a:p>
            <a:r>
              <a:rPr lang="en-US" dirty="0">
                <a:latin typeface="Arial" pitchFamily="34" charset="0"/>
                <a:cs typeface="Arial" pitchFamily="34" charset="0"/>
              </a:rPr>
              <a:t>Global Stability </a:t>
            </a:r>
          </a:p>
          <a:p>
            <a:r>
              <a:rPr lang="en-US" dirty="0">
                <a:latin typeface="Arial" pitchFamily="34" charset="0"/>
                <a:cs typeface="Arial" pitchFamily="34" charset="0"/>
              </a:rPr>
              <a:t>Settlement </a:t>
            </a:r>
          </a:p>
          <a:p>
            <a:endParaRPr lang="en-US" dirty="0">
              <a:latin typeface="Arial" pitchFamily="34" charset="0"/>
              <a:cs typeface="Arial" pitchFamily="34" charset="0"/>
            </a:endParaRPr>
          </a:p>
        </p:txBody>
      </p:sp>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6234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xmlns="" id="{28CD0901-2A2E-4FE7-9247-5A296C15EE74}"/>
              </a:ext>
            </a:extLst>
          </p:cNvPr>
          <p:cNvSpPr>
            <a:spLocks noGrp="1"/>
          </p:cNvSpPr>
          <p:nvPr>
            <p:ph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xmlns="" id="{E302EFF8-697E-48E6-B6A2-09FF794309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10" y="2716916"/>
            <a:ext cx="4114800" cy="2292530"/>
          </a:xfrm>
          <a:prstGeom prst="rect">
            <a:avLst/>
          </a:prstGeom>
        </p:spPr>
      </p:pic>
      <p:pic>
        <p:nvPicPr>
          <p:cNvPr id="8" name="Picture 7">
            <a:extLst>
              <a:ext uri="{FF2B5EF4-FFF2-40B4-BE49-F238E27FC236}">
                <a16:creationId xmlns:a16="http://schemas.microsoft.com/office/drawing/2014/main" xmlns="" id="{79E2A347-F5C9-431D-9299-6F732CF12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790" y="2562652"/>
            <a:ext cx="4572000" cy="2735266"/>
          </a:xfrm>
          <a:prstGeom prst="rect">
            <a:avLst/>
          </a:prstGeom>
        </p:spPr>
      </p:pic>
      <p:cxnSp>
        <p:nvCxnSpPr>
          <p:cNvPr id="7" name="Straight Connector 6"/>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000151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B6F78-B880-41AA-8DA8-EABD3797899A}"/>
              </a:ext>
            </a:extLst>
          </p:cNvPr>
          <p:cNvSpPr>
            <a:spLocks noGrp="1"/>
          </p:cNvSpPr>
          <p:nvPr>
            <p:ph type="title"/>
          </p:nvPr>
        </p:nvSpPr>
        <p:spPr/>
        <p:txBody>
          <a:bodyPr/>
          <a:lstStyle/>
          <a:p>
            <a:r>
              <a:rPr lang="en-US" dirty="0"/>
              <a:t>Stability - Gravity Walls</a:t>
            </a:r>
          </a:p>
        </p:txBody>
      </p:sp>
      <p:pic>
        <p:nvPicPr>
          <p:cNvPr id="4" name="Content Placeholder 3">
            <a:extLst>
              <a:ext uri="{FF2B5EF4-FFF2-40B4-BE49-F238E27FC236}">
                <a16:creationId xmlns:a16="http://schemas.microsoft.com/office/drawing/2014/main" xmlns="" id="{5CCD35C3-9074-451C-92AD-88EF9B9F8AB6}"/>
              </a:ext>
            </a:extLst>
          </p:cNvPr>
          <p:cNvPicPr>
            <a:picLocks noGrp="1" noChangeAspect="1"/>
          </p:cNvPicPr>
          <p:nvPr>
            <p:ph idx="1"/>
          </p:nvPr>
        </p:nvPicPr>
        <p:blipFill>
          <a:blip r:embed="rId2" cstate="print"/>
          <a:stretch>
            <a:fillRect/>
          </a:stretch>
        </p:blipFill>
        <p:spPr>
          <a:xfrm>
            <a:off x="457200" y="2105956"/>
            <a:ext cx="8229600" cy="3514451"/>
          </a:xfrm>
          <a:prstGeom prst="rect">
            <a:avLst/>
          </a:prstGeom>
        </p:spPr>
      </p:pic>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2132507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292DD-FC5F-4F1F-A072-D85229199A37}"/>
              </a:ext>
            </a:extLst>
          </p:cNvPr>
          <p:cNvSpPr>
            <a:spLocks noGrp="1"/>
          </p:cNvSpPr>
          <p:nvPr>
            <p:ph type="title"/>
          </p:nvPr>
        </p:nvSpPr>
        <p:spPr>
          <a:xfrm>
            <a:off x="457200" y="152400"/>
            <a:ext cx="8229600" cy="1143000"/>
          </a:xfrm>
        </p:spPr>
        <p:txBody>
          <a:bodyPr/>
          <a:lstStyle/>
          <a:p>
            <a:r>
              <a:rPr lang="en-US" dirty="0"/>
              <a:t>Stability - Cantilever Walls</a:t>
            </a:r>
          </a:p>
        </p:txBody>
      </p:sp>
      <p:pic>
        <p:nvPicPr>
          <p:cNvPr id="4" name="Content Placeholder 3">
            <a:extLst>
              <a:ext uri="{FF2B5EF4-FFF2-40B4-BE49-F238E27FC236}">
                <a16:creationId xmlns:a16="http://schemas.microsoft.com/office/drawing/2014/main" xmlns="" id="{1A6F3368-9143-4EEA-83A4-F2E54C6CCEFA}"/>
              </a:ext>
            </a:extLst>
          </p:cNvPr>
          <p:cNvPicPr>
            <a:picLocks noGrp="1" noChangeAspect="1"/>
          </p:cNvPicPr>
          <p:nvPr>
            <p:ph idx="1"/>
          </p:nvPr>
        </p:nvPicPr>
        <p:blipFill>
          <a:blip r:embed="rId2" cstate="print"/>
          <a:stretch>
            <a:fillRect/>
          </a:stretch>
        </p:blipFill>
        <p:spPr>
          <a:xfrm>
            <a:off x="1737360" y="1414842"/>
            <a:ext cx="5669280" cy="5126172"/>
          </a:xfrm>
          <a:prstGeom prst="rect">
            <a:avLst/>
          </a:prstGeom>
        </p:spPr>
      </p:pic>
      <p:cxnSp>
        <p:nvCxnSpPr>
          <p:cNvPr id="5" name="Straight Connector 4"/>
          <p:cNvCxnSpPr/>
          <p:nvPr/>
        </p:nvCxnSpPr>
        <p:spPr bwMode="auto">
          <a:xfrm>
            <a:off x="533400" y="1173162"/>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092028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8A678-E9A7-4DED-AFC5-CF774B1723EA}"/>
              </a:ext>
            </a:extLst>
          </p:cNvPr>
          <p:cNvSpPr>
            <a:spLocks noGrp="1"/>
          </p:cNvSpPr>
          <p:nvPr>
            <p:ph type="title"/>
          </p:nvPr>
        </p:nvSpPr>
        <p:spPr/>
        <p:txBody>
          <a:bodyPr/>
          <a:lstStyle/>
          <a:p>
            <a:r>
              <a:rPr lang="en-US" dirty="0"/>
              <a:t>Stability - Piling Walls</a:t>
            </a:r>
          </a:p>
        </p:txBody>
      </p:sp>
      <p:pic>
        <p:nvPicPr>
          <p:cNvPr id="4" name="Content Placeholder 3">
            <a:extLst>
              <a:ext uri="{FF2B5EF4-FFF2-40B4-BE49-F238E27FC236}">
                <a16:creationId xmlns:a16="http://schemas.microsoft.com/office/drawing/2014/main" xmlns="" id="{8AD6F433-BBEF-4B05-B5E7-290CAE5F330A}"/>
              </a:ext>
            </a:extLst>
          </p:cNvPr>
          <p:cNvPicPr>
            <a:picLocks noGrp="1" noChangeAspect="1"/>
          </p:cNvPicPr>
          <p:nvPr>
            <p:ph idx="1"/>
          </p:nvPr>
        </p:nvPicPr>
        <p:blipFill>
          <a:blip r:embed="rId2" cstate="print"/>
          <a:stretch>
            <a:fillRect/>
          </a:stretch>
        </p:blipFill>
        <p:spPr>
          <a:xfrm>
            <a:off x="457200" y="2133585"/>
            <a:ext cx="8229600" cy="3459192"/>
          </a:xfrm>
          <a:prstGeom prst="rect">
            <a:avLst/>
          </a:prstGeom>
        </p:spPr>
      </p:pic>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871830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457200" y="0"/>
            <a:ext cx="8229600" cy="1143000"/>
          </a:xfrm>
        </p:spPr>
        <p:txBody>
          <a:bodyPr/>
          <a:lstStyle/>
          <a:p>
            <a:r>
              <a:rPr lang="en-US" dirty="0">
                <a:solidFill>
                  <a:srgbClr val="B5121B"/>
                </a:solidFill>
                <a:latin typeface="Nevis" pitchFamily="2" charset="0"/>
              </a:rPr>
              <a:t>Stability - Anchored Walls</a:t>
            </a:r>
          </a:p>
        </p:txBody>
      </p:sp>
      <p:sp>
        <p:nvSpPr>
          <p:cNvPr id="3" name="Content Placeholder 2">
            <a:extLst>
              <a:ext uri="{FF2B5EF4-FFF2-40B4-BE49-F238E27FC236}">
                <a16:creationId xmlns:a16="http://schemas.microsoft.com/office/drawing/2014/main" xmlns="" id="{F8A3C84B-C28C-4430-ABBE-0E2ABEBE4E79}"/>
              </a:ext>
            </a:extLst>
          </p:cNvPr>
          <p:cNvSpPr>
            <a:spLocks noGrp="1"/>
          </p:cNvSpPr>
          <p:nvPr>
            <p:ph sz="half" idx="1"/>
          </p:nvPr>
        </p:nvSpPr>
        <p:spPr>
          <a:xfrm>
            <a:off x="457200" y="1889444"/>
            <a:ext cx="4038600" cy="2301556"/>
          </a:xfrm>
        </p:spPr>
        <p:txBody>
          <a:bodyPr/>
          <a:lstStyle/>
          <a:p>
            <a:pPr marL="0" indent="0">
              <a:buNone/>
            </a:pPr>
            <a:r>
              <a:rPr lang="en-US" sz="2000" dirty="0" smtClean="0">
                <a:solidFill>
                  <a:srgbClr val="B5121B"/>
                </a:solidFill>
              </a:rPr>
              <a:t>Internal </a:t>
            </a:r>
            <a:r>
              <a:rPr lang="en-US" sz="2000" dirty="0">
                <a:solidFill>
                  <a:srgbClr val="B5121B"/>
                </a:solidFill>
              </a:rPr>
              <a:t>Stability</a:t>
            </a:r>
          </a:p>
          <a:p>
            <a:r>
              <a:rPr lang="en-US" sz="2000" dirty="0"/>
              <a:t>Tensile Resistance </a:t>
            </a:r>
          </a:p>
          <a:p>
            <a:r>
              <a:rPr lang="en-US" sz="2000" dirty="0"/>
              <a:t>Pullout Resistance </a:t>
            </a:r>
          </a:p>
          <a:p>
            <a:r>
              <a:rPr lang="en-US" sz="2000" dirty="0"/>
              <a:t>Face Element  </a:t>
            </a:r>
          </a:p>
          <a:p>
            <a:r>
              <a:rPr lang="en-US" sz="2000" dirty="0"/>
              <a:t>Face Element Connection  </a:t>
            </a:r>
          </a:p>
          <a:p>
            <a:r>
              <a:rPr lang="en-US" sz="2000" dirty="0"/>
              <a:t>MSEW reinforcement</a:t>
            </a:r>
          </a:p>
          <a:p>
            <a:endParaRPr lang="en-US" sz="2000" dirty="0"/>
          </a:p>
        </p:txBody>
      </p:sp>
      <p:pic>
        <p:nvPicPr>
          <p:cNvPr id="7" name="Content Placeholder 6">
            <a:extLst>
              <a:ext uri="{FF2B5EF4-FFF2-40B4-BE49-F238E27FC236}">
                <a16:creationId xmlns:a16="http://schemas.microsoft.com/office/drawing/2014/main" xmlns="" id="{6F1B2B91-E306-490A-986E-4EE31B93001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43400" y="1279843"/>
            <a:ext cx="4211164" cy="4846320"/>
          </a:xfrm>
        </p:spPr>
      </p:pic>
      <p:cxnSp>
        <p:nvCxnSpPr>
          <p:cNvPr id="5" name="Straight Connector 4"/>
          <p:cNvCxnSpPr/>
          <p:nvPr/>
        </p:nvCxnSpPr>
        <p:spPr bwMode="auto">
          <a:xfrm>
            <a:off x="533400" y="10668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268773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Typical Factors of Safety</a:t>
            </a:r>
          </a:p>
        </p:txBody>
      </p:sp>
      <p:sp>
        <p:nvSpPr>
          <p:cNvPr id="6" name="Content Placeholder 5">
            <a:extLst>
              <a:ext uri="{FF2B5EF4-FFF2-40B4-BE49-F238E27FC236}">
                <a16:creationId xmlns:a16="http://schemas.microsoft.com/office/drawing/2014/main" xmlns="" id="{A28804ED-FFA8-4223-A048-C9565044F4B2}"/>
              </a:ext>
            </a:extLst>
          </p:cNvPr>
          <p:cNvSpPr>
            <a:spLocks noGrp="1"/>
          </p:cNvSpPr>
          <p:nvPr>
            <p:ph idx="1"/>
          </p:nvPr>
        </p:nvSpPr>
        <p:spPr/>
        <p:txBody>
          <a:bodyPr/>
          <a:lstStyle/>
          <a:p>
            <a:pPr marL="0" indent="0">
              <a:buNone/>
            </a:pPr>
            <a:r>
              <a:rPr lang="en-US" sz="3600" dirty="0">
                <a:latin typeface="Arial" pitchFamily="34" charset="0"/>
                <a:cs typeface="Arial" pitchFamily="34" charset="0"/>
              </a:rPr>
              <a:t>External Stability </a:t>
            </a:r>
          </a:p>
          <a:p>
            <a:pPr marL="457200" indent="-457200">
              <a:buFont typeface="+mj-lt"/>
              <a:buAutoNum type="arabicPeriod"/>
            </a:pPr>
            <a:r>
              <a:rPr lang="en-US" sz="3600" dirty="0">
                <a:latin typeface="Arial" pitchFamily="34" charset="0"/>
                <a:cs typeface="Arial" pitchFamily="34" charset="0"/>
              </a:rPr>
              <a:t>Sliding – FS &gt; 1.5 </a:t>
            </a:r>
          </a:p>
          <a:p>
            <a:pPr marL="457200" indent="-457200">
              <a:buFont typeface="+mj-lt"/>
              <a:buAutoNum type="arabicPeriod"/>
            </a:pPr>
            <a:r>
              <a:rPr lang="en-US" sz="3600" dirty="0">
                <a:latin typeface="Arial" pitchFamily="34" charset="0"/>
                <a:cs typeface="Arial" pitchFamily="34" charset="0"/>
              </a:rPr>
              <a:t>Limiting Eccentricity – e &lt; B/6 </a:t>
            </a:r>
          </a:p>
          <a:p>
            <a:pPr marL="457200" indent="-457200">
              <a:buFont typeface="+mj-lt"/>
              <a:buAutoNum type="arabicPeriod"/>
            </a:pPr>
            <a:r>
              <a:rPr lang="en-US" sz="3600" dirty="0">
                <a:latin typeface="Arial" pitchFamily="34" charset="0"/>
                <a:cs typeface="Arial" pitchFamily="34" charset="0"/>
              </a:rPr>
              <a:t>Bearing Capacity – FS &gt; 2.0  </a:t>
            </a:r>
          </a:p>
          <a:p>
            <a:pPr marL="457200" indent="-457200">
              <a:buFont typeface="+mj-lt"/>
              <a:buAutoNum type="arabicPeriod"/>
            </a:pPr>
            <a:r>
              <a:rPr lang="en-US" sz="3600" dirty="0">
                <a:latin typeface="Arial" pitchFamily="34" charset="0"/>
                <a:cs typeface="Arial" pitchFamily="34" charset="0"/>
              </a:rPr>
              <a:t>Global Stability – FS &gt; 1.3  </a:t>
            </a:r>
          </a:p>
          <a:p>
            <a:pPr marL="457200" indent="-457200">
              <a:buFont typeface="+mj-lt"/>
              <a:buAutoNum type="arabicPeriod"/>
            </a:pPr>
            <a:r>
              <a:rPr lang="en-US" sz="3600" dirty="0">
                <a:latin typeface="Arial" pitchFamily="34" charset="0"/>
                <a:cs typeface="Arial" pitchFamily="34" charset="0"/>
              </a:rPr>
              <a:t>Settlement</a:t>
            </a:r>
          </a:p>
          <a:p>
            <a:endParaRPr lang="en-US" sz="3600" dirty="0">
              <a:latin typeface="Arial" pitchFamily="34" charset="0"/>
              <a:cs typeface="Arial" pitchFamily="34" charset="0"/>
            </a:endParaRPr>
          </a:p>
        </p:txBody>
      </p:sp>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635062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38FC0-8518-4DE8-B853-326AAA83D06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DB87D886-B679-4DAC-8BF8-DDDFEF628FA1}"/>
              </a:ext>
            </a:extLst>
          </p:cNvPr>
          <p:cNvSpPr>
            <a:spLocks noGrp="1"/>
          </p:cNvSpPr>
          <p:nvPr>
            <p:ph idx="1"/>
          </p:nvPr>
        </p:nvSpPr>
        <p:spPr>
          <a:solidFill>
            <a:srgbClr val="FFFFFF">
              <a:alpha val="40000"/>
            </a:srgbClr>
          </a:solidFill>
          <a:ln w="38100">
            <a:solidFill>
              <a:srgbClr val="B5121B"/>
            </a:solidFill>
          </a:ln>
        </p:spPr>
        <p:txBody>
          <a:bodyPr/>
          <a:lstStyle/>
          <a:p>
            <a:pPr marL="0" indent="0">
              <a:spcBef>
                <a:spcPts val="0"/>
              </a:spcBef>
              <a:spcAft>
                <a:spcPts val="0"/>
              </a:spcAft>
              <a:buNone/>
            </a:pPr>
            <a:endParaRPr lang="en-US" b="1" dirty="0">
              <a:latin typeface="+mn-lt"/>
            </a:endParaRPr>
          </a:p>
          <a:p>
            <a:pPr marL="0" indent="0" algn="ctr">
              <a:spcBef>
                <a:spcPts val="0"/>
              </a:spcBef>
              <a:spcAft>
                <a:spcPts val="0"/>
              </a:spcAft>
              <a:buNone/>
            </a:pPr>
            <a:r>
              <a:rPr lang="en-US" b="1" dirty="0">
                <a:latin typeface="+mn-lt"/>
              </a:rPr>
              <a:t>Thomas M. Vick, P.E., PMP</a:t>
            </a:r>
          </a:p>
          <a:p>
            <a:pPr marL="0" indent="0" algn="ctr">
              <a:spcBef>
                <a:spcPts val="0"/>
              </a:spcBef>
              <a:spcAft>
                <a:spcPts val="0"/>
              </a:spcAft>
              <a:buNone/>
            </a:pPr>
            <a:r>
              <a:rPr lang="en-US" b="1" dirty="0">
                <a:solidFill>
                  <a:srgbClr val="B5121B"/>
                </a:solidFill>
                <a:latin typeface="+mn-lt"/>
              </a:rPr>
              <a:t>TTL, Inc.</a:t>
            </a:r>
          </a:p>
          <a:p>
            <a:pPr marL="0" indent="0" algn="ctr">
              <a:spcBef>
                <a:spcPts val="0"/>
              </a:spcBef>
              <a:spcAft>
                <a:spcPts val="0"/>
              </a:spcAft>
              <a:buNone/>
            </a:pPr>
            <a:r>
              <a:rPr lang="en-US" b="1" dirty="0">
                <a:latin typeface="+mn-lt"/>
              </a:rPr>
              <a:t>1045 Central Parkway North, Suite 103</a:t>
            </a:r>
          </a:p>
          <a:p>
            <a:pPr marL="0" indent="0" algn="ctr">
              <a:spcBef>
                <a:spcPts val="0"/>
              </a:spcBef>
              <a:spcAft>
                <a:spcPts val="0"/>
              </a:spcAft>
              <a:buNone/>
            </a:pPr>
            <a:r>
              <a:rPr lang="en-US" b="1" dirty="0">
                <a:latin typeface="+mn-lt"/>
              </a:rPr>
              <a:t>San Antonio, TX  78232</a:t>
            </a:r>
          </a:p>
          <a:p>
            <a:pPr marL="0" indent="0" algn="ctr">
              <a:spcBef>
                <a:spcPts val="0"/>
              </a:spcBef>
              <a:spcAft>
                <a:spcPts val="0"/>
              </a:spcAft>
              <a:buNone/>
            </a:pPr>
            <a:r>
              <a:rPr lang="en-US" b="1" dirty="0">
                <a:latin typeface="+mn-lt"/>
              </a:rPr>
              <a:t>210-888-6100</a:t>
            </a:r>
          </a:p>
          <a:p>
            <a:pPr marL="0" indent="0" algn="ctr">
              <a:spcBef>
                <a:spcPts val="0"/>
              </a:spcBef>
              <a:spcAft>
                <a:spcPts val="0"/>
              </a:spcAft>
              <a:buNone/>
            </a:pPr>
            <a:r>
              <a:rPr lang="en-US" b="1" dirty="0">
                <a:solidFill>
                  <a:srgbClr val="B5121B"/>
                </a:solidFill>
                <a:latin typeface="+mn-lt"/>
                <a:hlinkClick r:id="rId2"/>
              </a:rPr>
              <a:t>tvick@ttlusa.com</a:t>
            </a:r>
            <a:endParaRPr lang="en-US" b="1" dirty="0">
              <a:solidFill>
                <a:srgbClr val="B5121B"/>
              </a:solidFill>
              <a:latin typeface="+mn-lt"/>
            </a:endParaRPr>
          </a:p>
          <a:p>
            <a:pPr marL="0" indent="0" algn="ctr">
              <a:spcBef>
                <a:spcPts val="0"/>
              </a:spcBef>
              <a:spcAft>
                <a:spcPts val="0"/>
              </a:spcAft>
              <a:buNone/>
            </a:pPr>
            <a:r>
              <a:rPr lang="en-US" b="1" dirty="0">
                <a:latin typeface="+mn-lt"/>
              </a:rPr>
              <a:t>www.</a:t>
            </a:r>
            <a:r>
              <a:rPr lang="en-US" b="1" dirty="0">
                <a:solidFill>
                  <a:srgbClr val="B5121B"/>
                </a:solidFill>
                <a:latin typeface="+mn-lt"/>
              </a:rPr>
              <a:t>TTLUSA</a:t>
            </a:r>
            <a:r>
              <a:rPr lang="en-US" b="1" dirty="0">
                <a:latin typeface="+mn-lt"/>
              </a:rPr>
              <a:t>.com</a:t>
            </a:r>
          </a:p>
          <a:p>
            <a:pPr marL="0" indent="0">
              <a:spcAft>
                <a:spcPts val="0"/>
              </a:spcAft>
              <a:buNone/>
            </a:pPr>
            <a:endParaRPr lang="en-US" dirty="0">
              <a:latin typeface="+mn-lt"/>
            </a:endParaRPr>
          </a:p>
        </p:txBody>
      </p:sp>
    </p:spTree>
    <p:extLst>
      <p:ext uri="{BB962C8B-B14F-4D97-AF65-F5344CB8AC3E}">
        <p14:creationId xmlns:p14="http://schemas.microsoft.com/office/powerpoint/2010/main" val="278334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Terminology</a:t>
            </a:r>
          </a:p>
        </p:txBody>
      </p:sp>
      <p:pic>
        <p:nvPicPr>
          <p:cNvPr id="7" name="Content Placeholder 6">
            <a:extLst>
              <a:ext uri="{FF2B5EF4-FFF2-40B4-BE49-F238E27FC236}">
                <a16:creationId xmlns:a16="http://schemas.microsoft.com/office/drawing/2014/main" xmlns="" id="{F863CA6C-E7A4-4B40-ABC3-FF99DC64B4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734509"/>
            <a:ext cx="5943600" cy="4437691"/>
          </a:xfrm>
        </p:spPr>
      </p:pic>
      <p:cxnSp>
        <p:nvCxnSpPr>
          <p:cNvPr id="4" name="Straight Connector 3"/>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52623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a:xfrm>
            <a:off x="228600" y="0"/>
            <a:ext cx="8610600" cy="1143000"/>
          </a:xfrm>
        </p:spPr>
        <p:txBody>
          <a:bodyPr/>
          <a:lstStyle/>
          <a:p>
            <a:r>
              <a:rPr lang="en-US" sz="4200" dirty="0"/>
              <a:t>Externally vs Internally Stabilized</a:t>
            </a:r>
          </a:p>
        </p:txBody>
      </p:sp>
      <p:pic>
        <p:nvPicPr>
          <p:cNvPr id="5" name="Picture 2">
            <a:extLst>
              <a:ext uri="{FF2B5EF4-FFF2-40B4-BE49-F238E27FC236}">
                <a16:creationId xmlns:a16="http://schemas.microsoft.com/office/drawing/2014/main" xmlns="" id="{5CC134A8-9B14-4060-AA5C-90299C166D56}"/>
              </a:ext>
            </a:extLst>
          </p:cNvPr>
          <p:cNvPicPr>
            <a:picLocks noGrp="1" noChangeAspect="1" noChangeArrowheads="1"/>
          </p:cNvPicPr>
          <p:nvPr>
            <p:ph idx="1"/>
          </p:nvPr>
        </p:nvPicPr>
        <p:blipFill>
          <a:blip r:embed="rId2" cstate="print"/>
          <a:srcRect/>
          <a:stretch>
            <a:fillRect/>
          </a:stretch>
        </p:blipFill>
        <p:spPr bwMode="auto">
          <a:xfrm>
            <a:off x="1828800" y="1219200"/>
            <a:ext cx="5486400" cy="5446570"/>
          </a:xfrm>
          <a:prstGeom prst="rect">
            <a:avLst/>
          </a:prstGeom>
          <a:noFill/>
          <a:ln w="9525">
            <a:noFill/>
            <a:miter lim="800000"/>
            <a:headEnd/>
            <a:tailEnd/>
          </a:ln>
        </p:spPr>
      </p:pic>
      <p:cxnSp>
        <p:nvCxnSpPr>
          <p:cNvPr id="4" name="Straight Connector 3"/>
          <p:cNvCxnSpPr/>
          <p:nvPr/>
        </p:nvCxnSpPr>
        <p:spPr bwMode="auto">
          <a:xfrm>
            <a:off x="533400" y="10668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47947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Wall Types</a:t>
            </a:r>
          </a:p>
        </p:txBody>
      </p:sp>
      <p:pic>
        <p:nvPicPr>
          <p:cNvPr id="5" name="Picture 4">
            <a:extLst>
              <a:ext uri="{FF2B5EF4-FFF2-40B4-BE49-F238E27FC236}">
                <a16:creationId xmlns:a16="http://schemas.microsoft.com/office/drawing/2014/main" xmlns="" id="{14BE3256-6062-4CCD-AD1A-00905D959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1363"/>
            <a:ext cx="9144000" cy="3463636"/>
          </a:xfrm>
          <a:prstGeom prst="rect">
            <a:avLst/>
          </a:prstGeom>
        </p:spPr>
      </p:pic>
      <p:cxnSp>
        <p:nvCxnSpPr>
          <p:cNvPr id="6" name="Straight Connector 5"/>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378207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17C9-F569-4608-A899-93FDCF9EAD43}"/>
              </a:ext>
            </a:extLst>
          </p:cNvPr>
          <p:cNvSpPr>
            <a:spLocks noGrp="1"/>
          </p:cNvSpPr>
          <p:nvPr>
            <p:ph type="title"/>
          </p:nvPr>
        </p:nvSpPr>
        <p:spPr/>
        <p:txBody>
          <a:bodyPr/>
          <a:lstStyle/>
          <a:p>
            <a:r>
              <a:rPr lang="en-US" dirty="0"/>
              <a:t>Gravity Walls</a:t>
            </a:r>
          </a:p>
        </p:txBody>
      </p:sp>
      <p:sp>
        <p:nvSpPr>
          <p:cNvPr id="4" name="Content Placeholder 3">
            <a:extLst>
              <a:ext uri="{FF2B5EF4-FFF2-40B4-BE49-F238E27FC236}">
                <a16:creationId xmlns:a16="http://schemas.microsoft.com/office/drawing/2014/main" xmlns="" id="{B3BA1D77-DD61-4D99-961E-0D888F34C2C8}"/>
              </a:ext>
            </a:extLst>
          </p:cNvPr>
          <p:cNvSpPr>
            <a:spLocks noGrp="1"/>
          </p:cNvSpPr>
          <p:nvPr>
            <p:ph idx="1"/>
          </p:nvPr>
        </p:nvSpPr>
        <p:spPr/>
        <p:txBody>
          <a:bodyPr/>
          <a:lstStyle/>
          <a:p>
            <a:r>
              <a:rPr lang="en-US" b="1" dirty="0">
                <a:latin typeface="Arial" pitchFamily="34" charset="0"/>
                <a:cs typeface="Arial" pitchFamily="34" charset="0"/>
              </a:rPr>
              <a:t>Gravity walls</a:t>
            </a:r>
            <a:r>
              <a:rPr lang="en-US" dirty="0">
                <a:latin typeface="Arial" pitchFamily="34" charset="0"/>
                <a:cs typeface="Arial" pitchFamily="34" charset="0"/>
              </a:rPr>
              <a:t> depend on their mass (stone, concrete or other heavy material) to resist pressure from behind and may have a 'batter' setback to improve stability by leaning back toward the retained soil. For short landscaping </a:t>
            </a:r>
            <a:r>
              <a:rPr lang="en-US" b="1" dirty="0">
                <a:latin typeface="Arial" pitchFamily="34" charset="0"/>
                <a:cs typeface="Arial" pitchFamily="34" charset="0"/>
              </a:rPr>
              <a:t>walls</a:t>
            </a:r>
            <a:r>
              <a:rPr lang="en-US" dirty="0">
                <a:latin typeface="Arial" pitchFamily="34" charset="0"/>
                <a:cs typeface="Arial" pitchFamily="34" charset="0"/>
              </a:rPr>
              <a:t>, they are often made from </a:t>
            </a:r>
            <a:r>
              <a:rPr lang="en-US" dirty="0" err="1">
                <a:latin typeface="Arial" pitchFamily="34" charset="0"/>
                <a:cs typeface="Arial" pitchFamily="34" charset="0"/>
              </a:rPr>
              <a:t>mortarless</a:t>
            </a:r>
            <a:r>
              <a:rPr lang="en-US" dirty="0">
                <a:latin typeface="Arial" pitchFamily="34" charset="0"/>
                <a:cs typeface="Arial" pitchFamily="34" charset="0"/>
              </a:rPr>
              <a:t> stone or segmental concrete units (masonry units).</a:t>
            </a:r>
          </a:p>
        </p:txBody>
      </p:sp>
      <p:cxnSp>
        <p:nvCxnSpPr>
          <p:cNvPr id="5" name="Straight Connector 4"/>
          <p:cNvCxnSpPr/>
          <p:nvPr/>
        </p:nvCxnSpPr>
        <p:spPr bwMode="auto">
          <a:xfrm>
            <a:off x="533400" y="1371600"/>
            <a:ext cx="8077200" cy="0"/>
          </a:xfrm>
          <a:prstGeom prst="line">
            <a:avLst/>
          </a:prstGeom>
          <a:solidFill>
            <a:schemeClr val="accent1"/>
          </a:solidFill>
          <a:ln w="50800" cap="sq" cmpd="thinThick" algn="ctr">
            <a:solidFill>
              <a:srgbClr val="4D4D4D"/>
            </a:solidFill>
            <a:prstDash val="solid"/>
            <a:round/>
            <a:headEnd type="none" w="sm" len="sm"/>
            <a:tailEnd type="none" w="sm" len="sm"/>
          </a:ln>
          <a:effectLst/>
        </p:spPr>
      </p:cxnSp>
    </p:spTree>
    <p:extLst>
      <p:ext uri="{BB962C8B-B14F-4D97-AF65-F5344CB8AC3E}">
        <p14:creationId xmlns:p14="http://schemas.microsoft.com/office/powerpoint/2010/main" val="1703821459"/>
      </p:ext>
    </p:extLst>
  </p:cSld>
  <p:clrMapOvr>
    <a:masterClrMapping/>
  </p:clrMapOvr>
</p:sld>
</file>

<file path=ppt/theme/theme1.xml><?xml version="1.0" encoding="utf-8"?>
<a:theme xmlns:a="http://schemas.openxmlformats.org/drawingml/2006/main" name="Theme1">
  <a:themeElements>
    <a:clrScheme name="T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T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T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TTL Powerpoint Template</Template>
  <TotalTime>1427</TotalTime>
  <Words>1545</Words>
  <Application>Microsoft Office PowerPoint</Application>
  <PresentationFormat>On-screen Show (4:3)</PresentationFormat>
  <Paragraphs>211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Theme1</vt:lpstr>
      <vt:lpstr>PowerPoint Presentation</vt:lpstr>
      <vt:lpstr>Retaining Wall Types and Their Application</vt:lpstr>
      <vt:lpstr>Terminology</vt:lpstr>
      <vt:lpstr>Terminology</vt:lpstr>
      <vt:lpstr>Terminology</vt:lpstr>
      <vt:lpstr>Terminology</vt:lpstr>
      <vt:lpstr>Externally vs Internally Stabilized</vt:lpstr>
      <vt:lpstr>Wall Types</vt:lpstr>
      <vt:lpstr>Gravity Walls</vt:lpstr>
      <vt:lpstr>Gravity Walls</vt:lpstr>
      <vt:lpstr>Gravity Walls – Concrete Cast</vt:lpstr>
      <vt:lpstr>Gravity Walls - Segmental</vt:lpstr>
      <vt:lpstr>Gravity Walls – Gabion Walls</vt:lpstr>
      <vt:lpstr>Gravity Walls - Segmental</vt:lpstr>
      <vt:lpstr>Gravity Walls – SRW</vt:lpstr>
      <vt:lpstr>Cantilevered Walls</vt:lpstr>
      <vt:lpstr>Cantilevered Walls – Diagram</vt:lpstr>
      <vt:lpstr>Cantilevered Walls –Cast in Place</vt:lpstr>
      <vt:lpstr>Cantilevered Walls – Precast</vt:lpstr>
      <vt:lpstr>Piling Walls</vt:lpstr>
      <vt:lpstr>Piling Walls – Sheet Pile</vt:lpstr>
      <vt:lpstr>Piling Walls – Soldier Beam</vt:lpstr>
      <vt:lpstr>Piling Walls – Pier and Concrete Panel</vt:lpstr>
      <vt:lpstr>Anchored Walls</vt:lpstr>
      <vt:lpstr>Anchored Walls</vt:lpstr>
      <vt:lpstr>Anchored Walls – Soil Nail Wall</vt:lpstr>
      <vt:lpstr>Anchored Walls</vt:lpstr>
      <vt:lpstr>Anchored Walls – MSE</vt:lpstr>
      <vt:lpstr>Anchored Walls – Massive MSE</vt:lpstr>
      <vt:lpstr>Retaining Wall Uses</vt:lpstr>
      <vt:lpstr>Retaining Wall Uses</vt:lpstr>
      <vt:lpstr>Retaining Wall Uses</vt:lpstr>
      <vt:lpstr>Retaining Wall Uses</vt:lpstr>
      <vt:lpstr>Retaining Wall Uses</vt:lpstr>
      <vt:lpstr>Retaining Wall Uses</vt:lpstr>
      <vt:lpstr>Retaining Wall Uses</vt:lpstr>
      <vt:lpstr>Retaining Wall Uses</vt:lpstr>
      <vt:lpstr>Wall Selection</vt:lpstr>
      <vt:lpstr>Wall Selection</vt:lpstr>
      <vt:lpstr>Designing /Selecting Retaining Walls</vt:lpstr>
      <vt:lpstr>Selection - Gravity Walls</vt:lpstr>
      <vt:lpstr>Selection - Gravity Walls</vt:lpstr>
      <vt:lpstr>Selection - Cantilever Walls</vt:lpstr>
      <vt:lpstr>Selection - Cantilever Walls</vt:lpstr>
      <vt:lpstr>Selection - Piling Walls</vt:lpstr>
      <vt:lpstr>Selection - Piling Walls</vt:lpstr>
      <vt:lpstr>Selection - Anchored Walls</vt:lpstr>
      <vt:lpstr>Selection - Anchored Walls</vt:lpstr>
      <vt:lpstr>Retaining Wall Stability</vt:lpstr>
      <vt:lpstr>Stability - Gravity Walls</vt:lpstr>
      <vt:lpstr>Stability - Cantilever Walls</vt:lpstr>
      <vt:lpstr>Stability - Piling Walls</vt:lpstr>
      <vt:lpstr>Stability - Anchored Walls</vt:lpstr>
      <vt:lpstr>Typical Factors of Safety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Hopkins</dc:creator>
  <cp:lastModifiedBy>Charlie Hastings</cp:lastModifiedBy>
  <cp:revision>138</cp:revision>
  <cp:lastPrinted>2018-07-17T18:53:27Z</cp:lastPrinted>
  <dcterms:created xsi:type="dcterms:W3CDTF">2017-10-13T20:23:19Z</dcterms:created>
  <dcterms:modified xsi:type="dcterms:W3CDTF">2018-07-25T13:33:17Z</dcterms:modified>
</cp:coreProperties>
</file>