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28"/>
  </p:notesMasterIdLst>
  <p:handoutMasterIdLst>
    <p:handoutMasterId r:id="rId29"/>
  </p:handoutMasterIdLst>
  <p:sldIdLst>
    <p:sldId id="275" r:id="rId2"/>
    <p:sldId id="332" r:id="rId3"/>
    <p:sldId id="258" r:id="rId4"/>
    <p:sldId id="341" r:id="rId5"/>
    <p:sldId id="325" r:id="rId6"/>
    <p:sldId id="342" r:id="rId7"/>
    <p:sldId id="303" r:id="rId8"/>
    <p:sldId id="301" r:id="rId9"/>
    <p:sldId id="351" r:id="rId10"/>
    <p:sldId id="304" r:id="rId11"/>
    <p:sldId id="302" r:id="rId12"/>
    <p:sldId id="294" r:id="rId13"/>
    <p:sldId id="296" r:id="rId14"/>
    <p:sldId id="343" r:id="rId15"/>
    <p:sldId id="359" r:id="rId16"/>
    <p:sldId id="344" r:id="rId17"/>
    <p:sldId id="356" r:id="rId18"/>
    <p:sldId id="291" r:id="rId19"/>
    <p:sldId id="349" r:id="rId20"/>
    <p:sldId id="354" r:id="rId21"/>
    <p:sldId id="331" r:id="rId22"/>
    <p:sldId id="329" r:id="rId23"/>
    <p:sldId id="355" r:id="rId24"/>
    <p:sldId id="337" r:id="rId25"/>
    <p:sldId id="322" r:id="rId26"/>
    <p:sldId id="324" r:id="rId2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852">
          <p15:clr>
            <a:srgbClr val="A4A3A4"/>
          </p15:clr>
        </p15:guide>
        <p15:guide id="2" orient="horz" pos="2360">
          <p15:clr>
            <a:srgbClr val="A4A3A4"/>
          </p15:clr>
        </p15:guide>
        <p15:guide id="3" orient="horz" pos="1196">
          <p15:clr>
            <a:srgbClr val="A4A3A4"/>
          </p15:clr>
        </p15:guide>
        <p15:guide id="4" pos="4215">
          <p15:clr>
            <a:srgbClr val="A4A3A4"/>
          </p15:clr>
        </p15:guide>
        <p15:guide id="5" pos="52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971"/>
    <a:srgbClr val="727E96"/>
    <a:srgbClr val="8E98AB"/>
    <a:srgbClr val="AAB3C4"/>
    <a:srgbClr val="6B4647"/>
    <a:srgbClr val="414042"/>
    <a:srgbClr val="A1996B"/>
    <a:srgbClr val="263C59"/>
    <a:srgbClr val="374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2" autoAdjust="0"/>
    <p:restoredTop sz="92003" autoAdjust="0"/>
  </p:normalViewPr>
  <p:slideViewPr>
    <p:cSldViewPr snapToGrid="0">
      <p:cViewPr>
        <p:scale>
          <a:sx n="60" d="100"/>
          <a:sy n="60" d="100"/>
        </p:scale>
        <p:origin x="-642" y="-360"/>
      </p:cViewPr>
      <p:guideLst>
        <p:guide orient="horz" pos="852"/>
        <p:guide orient="horz" pos="2360"/>
        <p:guide orient="horz" pos="1196"/>
        <p:guide pos="4215"/>
        <p:guide pos="5275"/>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1"/>
    <c:plotArea>
      <c:layout/>
      <c:barChart>
        <c:barDir val="col"/>
        <c:grouping val="stacked"/>
        <c:varyColors val="0"/>
        <c:ser>
          <c:idx val="0"/>
          <c:order val="0"/>
          <c:tx>
            <c:strRef>
              <c:f>Sheet1!$B$1</c:f>
              <c:strCache>
                <c:ptCount val="1"/>
                <c:pt idx="0">
                  <c:v>Cumulative Employee Deposits</c:v>
                </c:pt>
              </c:strCache>
            </c:strRef>
          </c:tx>
          <c:spPr>
            <a:solidFill>
              <a:srgbClr val="727E96"/>
            </a:solidFill>
            <a:effectLst/>
          </c:spPr>
          <c:invertIfNegative val="0"/>
          <c:dLbls>
            <c:spPr>
              <a:noFill/>
              <a:ln>
                <a:noFill/>
              </a:ln>
              <a:effectLst/>
            </c:spPr>
            <c:txPr>
              <a:bodyPr/>
              <a:lstStyle/>
              <a:p>
                <a:pPr>
                  <a:defRPr>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Year 5</c:v>
                </c:pt>
                <c:pt idx="1">
                  <c:v>Year 10</c:v>
                </c:pt>
                <c:pt idx="2">
                  <c:v>Year  15</c:v>
                </c:pt>
                <c:pt idx="3">
                  <c:v>Year 20</c:v>
                </c:pt>
                <c:pt idx="4">
                  <c:v>Year 25</c:v>
                </c:pt>
              </c:strCache>
            </c:strRef>
          </c:cat>
          <c:val>
            <c:numRef>
              <c:f>Sheet1!$B$2:$B$6</c:f>
              <c:numCache>
                <c:formatCode>"$"#,##0</c:formatCode>
                <c:ptCount val="5"/>
                <c:pt idx="0">
                  <c:v>5774</c:v>
                </c:pt>
                <c:pt idx="1">
                  <c:v>13395</c:v>
                </c:pt>
                <c:pt idx="2">
                  <c:v>22893</c:v>
                </c:pt>
                <c:pt idx="3">
                  <c:v>34461</c:v>
                </c:pt>
                <c:pt idx="4">
                  <c:v>48474</c:v>
                </c:pt>
              </c:numCache>
            </c:numRef>
          </c:val>
        </c:ser>
        <c:ser>
          <c:idx val="1"/>
          <c:order val="1"/>
          <c:tx>
            <c:strRef>
              <c:f>Sheet1!$C$1</c:f>
              <c:strCache>
                <c:ptCount val="1"/>
                <c:pt idx="0">
                  <c:v>Cumulative Interest</c:v>
                </c:pt>
              </c:strCache>
            </c:strRef>
          </c:tx>
          <c:spPr>
            <a:effectLst/>
          </c:spPr>
          <c:invertIfNegative val="0"/>
          <c:dLbls>
            <c:dLbl>
              <c:idx val="0"/>
              <c:layout>
                <c:manualLayout>
                  <c:x val="3.6388136493332901E-3"/>
                  <c:y val="-2.83348317638915E-2"/>
                </c:manualLayout>
              </c:layout>
              <c:tx>
                <c:rich>
                  <a:bodyPr/>
                  <a:lstStyle/>
                  <a:p>
                    <a:r>
                      <a:rPr lang="en-US" dirty="0" smtClean="0">
                        <a:solidFill>
                          <a:schemeClr val="accent5">
                            <a:lumMod val="60000"/>
                            <a:lumOff val="40000"/>
                          </a:schemeClr>
                        </a:solidFill>
                      </a:rPr>
                      <a:t>$807</a:t>
                    </a:r>
                    <a:endParaRPr lang="en-US" dirty="0">
                      <a:solidFill>
                        <a:schemeClr val="accent5">
                          <a:lumMod val="60000"/>
                          <a:lumOff val="40000"/>
                        </a:schemeClr>
                      </a:solidFill>
                    </a:endParaRPr>
                  </a:p>
                </c:rich>
              </c:tx>
              <c:showLegendKey val="0"/>
              <c:showVal val="1"/>
              <c:showCatName val="0"/>
              <c:showSerName val="0"/>
              <c:showPercent val="0"/>
              <c:showBubbleSize val="0"/>
              <c:extLst>
                <c:ext xmlns:c15="http://schemas.microsoft.com/office/drawing/2012/chart" uri="{CE6537A1-D6FC-4f65-9D91-7224C49458BB}">
                  <c15:layout/>
                </c:ext>
              </c:extLst>
            </c:dLbl>
            <c:spPr>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Year 5</c:v>
                </c:pt>
                <c:pt idx="1">
                  <c:v>Year 10</c:v>
                </c:pt>
                <c:pt idx="2">
                  <c:v>Year  15</c:v>
                </c:pt>
                <c:pt idx="3">
                  <c:v>Year 20</c:v>
                </c:pt>
                <c:pt idx="4">
                  <c:v>Year 25</c:v>
                </c:pt>
              </c:strCache>
            </c:strRef>
          </c:cat>
          <c:val>
            <c:numRef>
              <c:f>Sheet1!$C$2:$C$6</c:f>
              <c:numCache>
                <c:formatCode>"$"#,##0</c:formatCode>
                <c:ptCount val="5"/>
                <c:pt idx="0">
                  <c:v>807</c:v>
                </c:pt>
                <c:pt idx="1">
                  <c:v>4545</c:v>
                </c:pt>
                <c:pt idx="2">
                  <c:v>13131</c:v>
                </c:pt>
                <c:pt idx="3">
                  <c:v>29301</c:v>
                </c:pt>
                <c:pt idx="4">
                  <c:v>56990</c:v>
                </c:pt>
              </c:numCache>
            </c:numRef>
          </c:val>
        </c:ser>
        <c:dLbls>
          <c:showLegendKey val="0"/>
          <c:showVal val="1"/>
          <c:showCatName val="0"/>
          <c:showSerName val="0"/>
          <c:showPercent val="0"/>
          <c:showBubbleSize val="0"/>
        </c:dLbls>
        <c:gapWidth val="23"/>
        <c:overlap val="100"/>
        <c:axId val="76270976"/>
        <c:axId val="76280960"/>
      </c:barChart>
      <c:catAx>
        <c:axId val="76270976"/>
        <c:scaling>
          <c:orientation val="minMax"/>
        </c:scaling>
        <c:delete val="0"/>
        <c:axPos val="b"/>
        <c:numFmt formatCode="General" sourceLinked="0"/>
        <c:majorTickMark val="none"/>
        <c:minorTickMark val="none"/>
        <c:tickLblPos val="nextTo"/>
        <c:txPr>
          <a:bodyPr/>
          <a:lstStyle/>
          <a:p>
            <a:pPr>
              <a:defRPr>
                <a:solidFill>
                  <a:schemeClr val="bg1"/>
                </a:solidFill>
              </a:defRPr>
            </a:pPr>
            <a:endParaRPr lang="en-US"/>
          </a:p>
        </c:txPr>
        <c:crossAx val="76280960"/>
        <c:crosses val="autoZero"/>
        <c:auto val="1"/>
        <c:lblAlgn val="ctr"/>
        <c:lblOffset val="100"/>
        <c:noMultiLvlLbl val="0"/>
      </c:catAx>
      <c:valAx>
        <c:axId val="76280960"/>
        <c:scaling>
          <c:orientation val="minMax"/>
        </c:scaling>
        <c:delete val="0"/>
        <c:axPos val="l"/>
        <c:numFmt formatCode="&quot;$&quot;#,##0" sourceLinked="1"/>
        <c:majorTickMark val="none"/>
        <c:minorTickMark val="none"/>
        <c:tickLblPos val="nextTo"/>
        <c:txPr>
          <a:bodyPr/>
          <a:lstStyle/>
          <a:p>
            <a:pPr>
              <a:defRPr>
                <a:solidFill>
                  <a:srgbClr val="FFFFFF"/>
                </a:solidFill>
              </a:defRPr>
            </a:pPr>
            <a:endParaRPr lang="en-US"/>
          </a:p>
        </c:txPr>
        <c:crossAx val="76270976"/>
        <c:crosses val="autoZero"/>
        <c:crossBetween val="between"/>
      </c:valAx>
      <c:spPr>
        <a:effectLst/>
      </c:spPr>
    </c:plotArea>
    <c:plotVisOnly val="1"/>
    <c:dispBlanksAs val="gap"/>
    <c:showDLblsOverMax val="0"/>
  </c:chart>
  <c:spPr>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barChart>
        <c:barDir val="col"/>
        <c:grouping val="clustered"/>
        <c:varyColors val="0"/>
        <c:ser>
          <c:idx val="0"/>
          <c:order val="0"/>
          <c:tx>
            <c:strRef>
              <c:f>Sheet1!$B$1</c:f>
              <c:strCache>
                <c:ptCount val="1"/>
                <c:pt idx="0">
                  <c:v>Work 5 Extra Years</c:v>
                </c:pt>
              </c:strCache>
            </c:strRef>
          </c:tx>
          <c:spPr>
            <a:solidFill>
              <a:schemeClr val="bg1"/>
            </a:solidFill>
            <a:ln>
              <a:noFill/>
            </a:ln>
            <a:effectLst/>
          </c:spPr>
          <c:invertIfNegative val="0"/>
          <c:dLbls>
            <c:spPr>
              <a:noFill/>
              <a:ln>
                <a:noFill/>
              </a:ln>
              <a:effectLst/>
            </c:spPr>
            <c:txPr>
              <a:bodyPr/>
              <a:lstStyle/>
              <a:p>
                <a:pPr>
                  <a:defRPr sz="12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Sheet1!$A$2:$A$7</c:f>
              <c:numCache>
                <c:formatCode>General</c:formatCode>
                <c:ptCount val="6"/>
                <c:pt idx="0">
                  <c:v>60</c:v>
                </c:pt>
                <c:pt idx="1">
                  <c:v>61</c:v>
                </c:pt>
                <c:pt idx="2">
                  <c:v>62</c:v>
                </c:pt>
                <c:pt idx="3">
                  <c:v>63</c:v>
                </c:pt>
                <c:pt idx="4">
                  <c:v>64</c:v>
                </c:pt>
                <c:pt idx="5">
                  <c:v>65</c:v>
                </c:pt>
              </c:numCache>
            </c:numRef>
          </c:cat>
          <c:val>
            <c:numRef>
              <c:f>Sheet1!$B$2:$B$7</c:f>
              <c:numCache>
                <c:formatCode>"$"#,##0;[Red]\-"$"#,##0</c:formatCode>
                <c:ptCount val="6"/>
                <c:pt idx="0">
                  <c:v>1000</c:v>
                </c:pt>
                <c:pt idx="1">
                  <c:v>1150</c:v>
                </c:pt>
                <c:pt idx="2">
                  <c:v>1320</c:v>
                </c:pt>
                <c:pt idx="3">
                  <c:v>1500</c:v>
                </c:pt>
                <c:pt idx="4">
                  <c:v>1710</c:v>
                </c:pt>
                <c:pt idx="5">
                  <c:v>1940</c:v>
                </c:pt>
              </c:numCache>
            </c:numRef>
          </c:val>
        </c:ser>
        <c:ser>
          <c:idx val="1"/>
          <c:order val="1"/>
          <c:tx>
            <c:strRef>
              <c:f>Sheet1!$C$1</c:f>
              <c:strCache>
                <c:ptCount val="1"/>
                <c:pt idx="0">
                  <c:v>Leave Work, Wait To Retire</c:v>
                </c:pt>
              </c:strCache>
            </c:strRef>
          </c:tx>
          <c:spPr>
            <a:solidFill>
              <a:schemeClr val="accent5"/>
            </a:solidFill>
            <a:ln>
              <a:noFill/>
            </a:ln>
            <a:effectLst/>
          </c:spPr>
          <c:invertIfNegative val="0"/>
          <c:dLbls>
            <c:spPr>
              <a:noFill/>
              <a:ln>
                <a:noFill/>
              </a:ln>
              <a:effectLst/>
            </c:spPr>
            <c:txPr>
              <a:bodyPr/>
              <a:lstStyle/>
              <a:p>
                <a:pPr>
                  <a:defRPr sz="1200">
                    <a:solidFill>
                      <a:schemeClr val="accent5"/>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Sheet1!$A$2:$A$7</c:f>
              <c:numCache>
                <c:formatCode>General</c:formatCode>
                <c:ptCount val="6"/>
                <c:pt idx="0">
                  <c:v>60</c:v>
                </c:pt>
                <c:pt idx="1">
                  <c:v>61</c:v>
                </c:pt>
                <c:pt idx="2">
                  <c:v>62</c:v>
                </c:pt>
                <c:pt idx="3">
                  <c:v>63</c:v>
                </c:pt>
                <c:pt idx="4">
                  <c:v>64</c:v>
                </c:pt>
                <c:pt idx="5">
                  <c:v>65</c:v>
                </c:pt>
              </c:numCache>
            </c:numRef>
          </c:cat>
          <c:val>
            <c:numRef>
              <c:f>Sheet1!$C$2:$C$7</c:f>
              <c:numCache>
                <c:formatCode>"$"#,##0;[Red]\-"$"#,##0</c:formatCode>
                <c:ptCount val="6"/>
                <c:pt idx="0">
                  <c:v>1000</c:v>
                </c:pt>
                <c:pt idx="1">
                  <c:v>1090</c:v>
                </c:pt>
                <c:pt idx="2">
                  <c:v>1190</c:v>
                </c:pt>
                <c:pt idx="3">
                  <c:v>1290</c:v>
                </c:pt>
                <c:pt idx="4">
                  <c:v>1410</c:v>
                </c:pt>
                <c:pt idx="5">
                  <c:v>1540</c:v>
                </c:pt>
              </c:numCache>
            </c:numRef>
          </c:val>
        </c:ser>
        <c:dLbls>
          <c:showLegendKey val="0"/>
          <c:showVal val="1"/>
          <c:showCatName val="0"/>
          <c:showSerName val="0"/>
          <c:showPercent val="0"/>
          <c:showBubbleSize val="0"/>
        </c:dLbls>
        <c:gapWidth val="54"/>
        <c:overlap val="-13"/>
        <c:axId val="79358592"/>
        <c:axId val="78905728"/>
      </c:barChart>
      <c:catAx>
        <c:axId val="79358592"/>
        <c:scaling>
          <c:orientation val="minMax"/>
        </c:scaling>
        <c:delete val="0"/>
        <c:axPos val="b"/>
        <c:numFmt formatCode="General" sourceLinked="1"/>
        <c:majorTickMark val="none"/>
        <c:minorTickMark val="none"/>
        <c:tickLblPos val="nextTo"/>
        <c:txPr>
          <a:bodyPr/>
          <a:lstStyle/>
          <a:p>
            <a:pPr>
              <a:defRPr>
                <a:solidFill>
                  <a:srgbClr val="FFFFFF"/>
                </a:solidFill>
              </a:defRPr>
            </a:pPr>
            <a:endParaRPr lang="en-US"/>
          </a:p>
        </c:txPr>
        <c:crossAx val="78905728"/>
        <c:crosses val="autoZero"/>
        <c:auto val="1"/>
        <c:lblAlgn val="ctr"/>
        <c:lblOffset val="100"/>
        <c:noMultiLvlLbl val="0"/>
      </c:catAx>
      <c:valAx>
        <c:axId val="78905728"/>
        <c:scaling>
          <c:orientation val="minMax"/>
        </c:scaling>
        <c:delete val="1"/>
        <c:axPos val="l"/>
        <c:numFmt formatCode="&quot;$&quot;#,##0;[Red]\-&quot;$&quot;#,##0" sourceLinked="1"/>
        <c:majorTickMark val="none"/>
        <c:minorTickMark val="none"/>
        <c:tickLblPos val="nextTo"/>
        <c:crossAx val="79358592"/>
        <c:crosses val="autoZero"/>
        <c:crossBetween val="between"/>
      </c:valAx>
    </c:plotArea>
    <c:legend>
      <c:legendPos val="t"/>
      <c:layout/>
      <c:overlay val="0"/>
      <c:txPr>
        <a:bodyPr/>
        <a:lstStyle/>
        <a:p>
          <a:pPr>
            <a:defRPr>
              <a:solidFill>
                <a:srgbClr val="FFFFFF"/>
              </a:solidFill>
            </a:defRPr>
          </a:pPr>
          <a:endParaRPr lang="en-US"/>
        </a:p>
      </c:txPr>
    </c:legend>
    <c:plotVisOnly val="1"/>
    <c:dispBlanksAs val="gap"/>
    <c:showDLblsOverMax val="0"/>
  </c:chart>
  <c:txPr>
    <a:bodyPr/>
    <a:lstStyle/>
    <a:p>
      <a:pPr>
        <a:defRPr sz="1800">
          <a:latin typeface="Gill Sans"/>
          <a:cs typeface="Gill Sans"/>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C265BD51-E4E4-411F-ACFA-2FAB0976B6B6}" type="datetimeFigureOut">
              <a:rPr lang="en-US" smtClean="0"/>
              <a:t>6/26/2018</a:t>
            </a:fld>
            <a:endParaRPr lang="en-US"/>
          </a:p>
        </p:txBody>
      </p:sp>
      <p:sp>
        <p:nvSpPr>
          <p:cNvPr id="4" name="Footer Placeholder 3"/>
          <p:cNvSpPr>
            <a:spLocks noGrp="1"/>
          </p:cNvSpPr>
          <p:nvPr>
            <p:ph type="ftr" sz="quarter" idx="2"/>
          </p:nvPr>
        </p:nvSpPr>
        <p:spPr>
          <a:xfrm>
            <a:off x="0" y="8772525"/>
            <a:ext cx="3038475"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772525"/>
            <a:ext cx="3038475" cy="461963"/>
          </a:xfrm>
          <a:prstGeom prst="rect">
            <a:avLst/>
          </a:prstGeom>
        </p:spPr>
        <p:txBody>
          <a:bodyPr vert="horz" lIns="91440" tIns="45720" rIns="91440" bIns="45720" rtlCol="0" anchor="b"/>
          <a:lstStyle>
            <a:lvl1pPr algn="r">
              <a:defRPr sz="1200"/>
            </a:lvl1pPr>
          </a:lstStyle>
          <a:p>
            <a:fld id="{8C6604CC-1BBD-4DC7-B891-39F567CCEB7F}" type="slidenum">
              <a:rPr lang="en-US" smtClean="0"/>
              <a:t>‹#›</a:t>
            </a:fld>
            <a:endParaRPr lang="en-US"/>
          </a:p>
        </p:txBody>
      </p:sp>
    </p:spTree>
    <p:extLst>
      <p:ext uri="{BB962C8B-B14F-4D97-AF65-F5344CB8AC3E}">
        <p14:creationId xmlns:p14="http://schemas.microsoft.com/office/powerpoint/2010/main" val="2077704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40" y="0"/>
            <a:ext cx="3037840" cy="461804"/>
          </a:xfrm>
          <a:prstGeom prst="rect">
            <a:avLst/>
          </a:prstGeom>
        </p:spPr>
        <p:txBody>
          <a:bodyPr vert="horz" lIns="93177" tIns="46589" rIns="93177" bIns="46589" rtlCol="0"/>
          <a:lstStyle>
            <a:lvl1pPr algn="r">
              <a:defRPr sz="1200"/>
            </a:lvl1pPr>
          </a:lstStyle>
          <a:p>
            <a:fld id="{D503D3ED-0943-4C93-BDE7-AFB1CCE7EAFA}" type="datetimeFigureOut">
              <a:rPr lang="en-US" smtClean="0"/>
              <a:t>6/26/2018</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70"/>
            <a:ext cx="3037840" cy="461804"/>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772670"/>
            <a:ext cx="3037840" cy="461804"/>
          </a:xfrm>
          <a:prstGeom prst="rect">
            <a:avLst/>
          </a:prstGeom>
        </p:spPr>
        <p:txBody>
          <a:bodyPr vert="horz" lIns="93177" tIns="46589" rIns="93177" bIns="46589" rtlCol="0" anchor="b"/>
          <a:lstStyle>
            <a:lvl1pPr algn="r">
              <a:defRPr sz="1200"/>
            </a:lvl1pPr>
          </a:lstStyle>
          <a:p>
            <a:fld id="{A4429C5F-BBC3-4FD0-A93E-AA6F34B72D64}" type="slidenum">
              <a:rPr lang="en-US" smtClean="0"/>
              <a:t>‹#›</a:t>
            </a:fld>
            <a:endParaRPr lang="en-US" dirty="0"/>
          </a:p>
        </p:txBody>
      </p:sp>
    </p:spTree>
    <p:extLst>
      <p:ext uri="{BB962C8B-B14F-4D97-AF65-F5344CB8AC3E}">
        <p14:creationId xmlns:p14="http://schemas.microsoft.com/office/powerpoint/2010/main" val="11497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important to note that this</a:t>
            </a:r>
            <a:r>
              <a:rPr lang="en-US" baseline="0" dirty="0" smtClean="0"/>
              <a:t> is just an example. The point is that the longer you work, you will eventually start earning more in interest than what you are depositing thanks to compound interest (or interest on interest).</a:t>
            </a:r>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5</a:t>
            </a:fld>
            <a:endParaRPr lang="en-US" dirty="0"/>
          </a:p>
        </p:txBody>
      </p:sp>
    </p:spTree>
    <p:extLst>
      <p:ext uri="{BB962C8B-B14F-4D97-AF65-F5344CB8AC3E}">
        <p14:creationId xmlns:p14="http://schemas.microsoft.com/office/powerpoint/2010/main" val="187954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24</a:t>
            </a:fld>
            <a:endParaRPr lang="en-US" dirty="0"/>
          </a:p>
        </p:txBody>
      </p:sp>
    </p:spTree>
    <p:extLst>
      <p:ext uri="{BB962C8B-B14F-4D97-AF65-F5344CB8AC3E}">
        <p14:creationId xmlns:p14="http://schemas.microsoft.com/office/powerpoint/2010/main" val="759223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25</a:t>
            </a:fld>
            <a:endParaRPr lang="en-US" dirty="0"/>
          </a:p>
        </p:txBody>
      </p:sp>
    </p:spTree>
    <p:extLst>
      <p:ext uri="{BB962C8B-B14F-4D97-AF65-F5344CB8AC3E}">
        <p14:creationId xmlns:p14="http://schemas.microsoft.com/office/powerpoint/2010/main" val="116625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11</a:t>
            </a:fld>
            <a:endParaRPr lang="en-US" dirty="0"/>
          </a:p>
        </p:txBody>
      </p:sp>
    </p:spTree>
    <p:extLst>
      <p:ext uri="{BB962C8B-B14F-4D97-AF65-F5344CB8AC3E}">
        <p14:creationId xmlns:p14="http://schemas.microsoft.com/office/powerpoint/2010/main" val="151759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Optional</a:t>
            </a:r>
            <a:r>
              <a:rPr lang="en-US" baseline="0" dirty="0" smtClean="0"/>
              <a:t> slide – only see if employer offers. </a:t>
            </a:r>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14</a:t>
            </a:fld>
            <a:endParaRPr lang="en-US" dirty="0"/>
          </a:p>
        </p:txBody>
      </p:sp>
    </p:spTree>
    <p:extLst>
      <p:ext uri="{BB962C8B-B14F-4D97-AF65-F5344CB8AC3E}">
        <p14:creationId xmlns:p14="http://schemas.microsoft.com/office/powerpoint/2010/main" val="336252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Optional</a:t>
            </a:r>
            <a:r>
              <a:rPr lang="en-US" baseline="0" dirty="0" smtClean="0"/>
              <a:t> slide – only see if employer offers. </a:t>
            </a:r>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15</a:t>
            </a:fld>
            <a:endParaRPr lang="en-US" dirty="0"/>
          </a:p>
        </p:txBody>
      </p:sp>
    </p:spTree>
    <p:extLst>
      <p:ext uri="{BB962C8B-B14F-4D97-AF65-F5344CB8AC3E}">
        <p14:creationId xmlns:p14="http://schemas.microsoft.com/office/powerpoint/2010/main" val="336252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Optional</a:t>
            </a:r>
            <a:r>
              <a:rPr lang="en-US" baseline="0" dirty="0" smtClean="0"/>
              <a:t> slide – only see if employer offers. </a:t>
            </a:r>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16</a:t>
            </a:fld>
            <a:endParaRPr lang="en-US" dirty="0"/>
          </a:p>
        </p:txBody>
      </p:sp>
    </p:spTree>
    <p:extLst>
      <p:ext uri="{BB962C8B-B14F-4D97-AF65-F5344CB8AC3E}">
        <p14:creationId xmlns:p14="http://schemas.microsoft.com/office/powerpoint/2010/main" val="336252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85C95C-8E06-4BE7-AC2D-CD000F017BD1}" type="slidenum">
              <a:rPr lang="en-US" smtClean="0"/>
              <a:t>19</a:t>
            </a:fld>
            <a:endParaRPr lang="en-US"/>
          </a:p>
        </p:txBody>
      </p:sp>
    </p:spTree>
    <p:extLst>
      <p:ext uri="{BB962C8B-B14F-4D97-AF65-F5344CB8AC3E}">
        <p14:creationId xmlns:p14="http://schemas.microsoft.com/office/powerpoint/2010/main" val="1858105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20</a:t>
            </a:fld>
            <a:endParaRPr lang="en-US" dirty="0"/>
          </a:p>
        </p:txBody>
      </p:sp>
    </p:spTree>
    <p:extLst>
      <p:ext uri="{BB962C8B-B14F-4D97-AF65-F5344CB8AC3E}">
        <p14:creationId xmlns:p14="http://schemas.microsoft.com/office/powerpoint/2010/main" val="75922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21</a:t>
            </a:fld>
            <a:endParaRPr lang="en-US" dirty="0"/>
          </a:p>
        </p:txBody>
      </p:sp>
    </p:spTree>
    <p:extLst>
      <p:ext uri="{BB962C8B-B14F-4D97-AF65-F5344CB8AC3E}">
        <p14:creationId xmlns:p14="http://schemas.microsoft.com/office/powerpoint/2010/main" val="390432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29C5F-BBC3-4FD0-A93E-AA6F34B72D64}" type="slidenum">
              <a:rPr lang="en-US" smtClean="0"/>
              <a:t>23</a:t>
            </a:fld>
            <a:endParaRPr lang="en-US" dirty="0"/>
          </a:p>
        </p:txBody>
      </p:sp>
    </p:spTree>
    <p:extLst>
      <p:ext uri="{BB962C8B-B14F-4D97-AF65-F5344CB8AC3E}">
        <p14:creationId xmlns:p14="http://schemas.microsoft.com/office/powerpoint/2010/main" val="69085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80224" y="1880682"/>
            <a:ext cx="8206577" cy="4737429"/>
          </a:xfrm>
        </p:spPr>
        <p:txBody>
          <a:bodyPr/>
          <a:lstStyle>
            <a:lvl1pPr>
              <a:spcBef>
                <a:spcPts val="24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480224" y="42348"/>
            <a:ext cx="8206575" cy="1495757"/>
          </a:xfrm>
        </p:spPr>
        <p:txBody>
          <a:bodyPr lIns="0" tIns="0" rIns="0" bIns="0" anchor="b" anchorCtr="0">
            <a:noAutofit/>
          </a:bodyPr>
          <a:lstStyle>
            <a:lvl1pPr>
              <a:defRPr sz="4800">
                <a:solidFill>
                  <a:schemeClr val="accent1"/>
                </a:solidFill>
                <a:latin typeface="Gill Sans"/>
                <a:cs typeface="Gill Sans"/>
              </a:defRPr>
            </a:lvl1pPr>
          </a:lstStyle>
          <a:p>
            <a:r>
              <a:rPr lang="en-US" dirty="0" smtClean="0"/>
              <a:t>CLICK TO EDIT MASTER TITLE STYLE</a:t>
            </a:r>
            <a:endParaRPr lang="en-US" dirty="0"/>
          </a:p>
        </p:txBody>
      </p:sp>
      <p:sp>
        <p:nvSpPr>
          <p:cNvPr id="6"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Quote Righ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657600" y="3100328"/>
            <a:ext cx="5486399" cy="3574227"/>
          </a:xfrm>
        </p:spPr>
        <p:txBody>
          <a:bodyPr/>
          <a:lstStyle>
            <a:lvl5pPr marL="0" indent="0" algn="ctr">
              <a:buNone/>
              <a:defRPr sz="2400"/>
            </a:lvl5pPr>
            <a:lvl6pPr marL="0" indent="0" algn="l">
              <a:buNone/>
              <a:defRPr sz="3600"/>
            </a:lvl6pPr>
            <a:lvl7pPr marL="0" indent="0" algn="l">
              <a:buFont typeface="Arial"/>
              <a:buNone/>
              <a:defRPr sz="3600"/>
            </a:lvl7pPr>
            <a:lvl8pPr marL="0" indent="0" algn="l">
              <a:buNone/>
              <a:defRPr sz="3600"/>
            </a:lvl8pPr>
            <a:lvl9pPr marL="0" indent="0" algn="l">
              <a:buNone/>
              <a:defRPr sz="3600"/>
            </a:lvl9pPr>
          </a:lstStyle>
          <a:p>
            <a:pPr lvl="4"/>
            <a:r>
              <a:rPr lang="en-US" dirty="0" smtClean="0"/>
              <a:t>Click to edit Master text styles</a:t>
            </a:r>
          </a:p>
          <a:p>
            <a:pPr lvl="4"/>
            <a:endParaRPr lang="en-US" dirty="0" smtClean="0"/>
          </a:p>
          <a:p>
            <a:pPr lvl="4"/>
            <a:endParaRPr lang="en-US" dirty="0" smtClean="0"/>
          </a:p>
        </p:txBody>
      </p:sp>
      <p:grpSp>
        <p:nvGrpSpPr>
          <p:cNvPr id="6" name="Group 5"/>
          <p:cNvGrpSpPr/>
          <p:nvPr userDrawn="1"/>
        </p:nvGrpSpPr>
        <p:grpSpPr>
          <a:xfrm>
            <a:off x="5195725" y="1342603"/>
            <a:ext cx="2111436" cy="3470238"/>
            <a:chOff x="2312217" y="316582"/>
            <a:chExt cx="2111436" cy="3470238"/>
          </a:xfrm>
        </p:grpSpPr>
        <p:sp>
          <p:nvSpPr>
            <p:cNvPr id="7" name="TextBox 6"/>
            <p:cNvSpPr txBox="1"/>
            <p:nvPr/>
          </p:nvSpPr>
          <p:spPr>
            <a:xfrm>
              <a:off x="2312217" y="316582"/>
              <a:ext cx="1678351" cy="3154710"/>
            </a:xfrm>
            <a:prstGeom prst="rect">
              <a:avLst/>
            </a:prstGeom>
            <a:noFill/>
          </p:spPr>
          <p:txBody>
            <a:bodyPr wrap="square" rtlCol="0">
              <a:spAutoFit/>
            </a:bodyPr>
            <a:lstStyle/>
            <a:p>
              <a:pPr algn="ctr"/>
              <a:r>
                <a:rPr lang="en-US" sz="19900" dirty="0" smtClean="0">
                  <a:solidFill>
                    <a:srgbClr val="81613D"/>
                  </a:solidFill>
                  <a:latin typeface="Arial"/>
                  <a:cs typeface="Arial"/>
                </a:rPr>
                <a:t>“</a:t>
              </a:r>
              <a:endParaRPr lang="en-US" sz="19900" dirty="0">
                <a:solidFill>
                  <a:srgbClr val="81613D"/>
                </a:solidFill>
                <a:latin typeface="Arial"/>
                <a:cs typeface="Arial"/>
              </a:endParaRPr>
            </a:p>
          </p:txBody>
        </p:sp>
        <p:sp>
          <p:nvSpPr>
            <p:cNvPr id="8" name="TextBox 7"/>
            <p:cNvSpPr txBox="1"/>
            <p:nvPr/>
          </p:nvSpPr>
          <p:spPr>
            <a:xfrm>
              <a:off x="3509103" y="632110"/>
              <a:ext cx="914550" cy="3154710"/>
            </a:xfrm>
            <a:prstGeom prst="rect">
              <a:avLst/>
            </a:prstGeom>
            <a:noFill/>
          </p:spPr>
          <p:txBody>
            <a:bodyPr wrap="square" rtlCol="0">
              <a:spAutoFit/>
            </a:bodyPr>
            <a:lstStyle/>
            <a:p>
              <a:r>
                <a:rPr lang="en-US" sz="19900" dirty="0" smtClean="0">
                  <a:solidFill>
                    <a:srgbClr val="81613D"/>
                  </a:solidFill>
                  <a:latin typeface="Arial"/>
                  <a:cs typeface="Arial"/>
                </a:rPr>
                <a:t>”</a:t>
              </a:r>
              <a:endParaRPr lang="en-US" sz="19900" dirty="0">
                <a:solidFill>
                  <a:srgbClr val="81613D"/>
                </a:solidFill>
                <a:latin typeface="Arial"/>
                <a:cs typeface="Arial"/>
              </a:endParaRPr>
            </a:p>
          </p:txBody>
        </p:sp>
      </p:grpSp>
      <p:pic>
        <p:nvPicPr>
          <p:cNvPr id="12" name="Picture 11" descr="Shelly.jpg"/>
          <p:cNvPicPr>
            <a:picLocks/>
          </p:cNvPicPr>
          <p:nvPr userDrawn="1"/>
        </p:nvPicPr>
        <p:blipFill rotWithShape="1">
          <a:blip r:embed="rId2" cstate="email">
            <a:extLst>
              <a:ext uri="{28A0092B-C50C-407E-A947-70E740481C1C}">
                <a14:useLocalDpi xmlns:a14="http://schemas.microsoft.com/office/drawing/2010/main" val="0"/>
              </a:ext>
            </a:extLst>
          </a:blip>
          <a:srcRect l="10586" r="56631" b="7798"/>
          <a:stretch/>
        </p:blipFill>
        <p:spPr>
          <a:xfrm>
            <a:off x="0" y="0"/>
            <a:ext cx="3657601" cy="6858000"/>
          </a:xfrm>
          <a:prstGeom prst="rect">
            <a:avLst/>
          </a:prstGeom>
        </p:spPr>
      </p:pic>
    </p:spTree>
    <p:extLst>
      <p:ext uri="{BB962C8B-B14F-4D97-AF65-F5344CB8AC3E}">
        <p14:creationId xmlns:p14="http://schemas.microsoft.com/office/powerpoint/2010/main" val="22086998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Quote LEF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0" y="3100328"/>
            <a:ext cx="5486399" cy="3574227"/>
          </a:xfrm>
        </p:spPr>
        <p:txBody>
          <a:bodyPr/>
          <a:lstStyle>
            <a:lvl5pPr marL="0" indent="0" algn="ctr">
              <a:buNone/>
              <a:defRPr sz="2400"/>
            </a:lvl5pPr>
            <a:lvl6pPr marL="0" indent="0" algn="l">
              <a:buNone/>
              <a:defRPr sz="3600"/>
            </a:lvl6pPr>
            <a:lvl7pPr marL="0" indent="0" algn="l">
              <a:buFont typeface="Arial"/>
              <a:buNone/>
              <a:defRPr sz="3600"/>
            </a:lvl7pPr>
            <a:lvl8pPr marL="0" indent="0" algn="l">
              <a:buNone/>
              <a:defRPr sz="3600"/>
            </a:lvl8pPr>
            <a:lvl9pPr marL="0" indent="0" algn="l">
              <a:buNone/>
              <a:defRPr sz="3600"/>
            </a:lvl9pPr>
          </a:lstStyle>
          <a:p>
            <a:pPr lvl="4"/>
            <a:r>
              <a:rPr lang="en-US" dirty="0" smtClean="0"/>
              <a:t>Click to edit Master text styles</a:t>
            </a:r>
          </a:p>
          <a:p>
            <a:pPr lvl="4"/>
            <a:endParaRPr lang="en-US" dirty="0" smtClean="0"/>
          </a:p>
          <a:p>
            <a:pPr lvl="4"/>
            <a:endParaRPr lang="en-US" dirty="0" smtClean="0"/>
          </a:p>
        </p:txBody>
      </p:sp>
      <p:grpSp>
        <p:nvGrpSpPr>
          <p:cNvPr id="6" name="Group 5"/>
          <p:cNvGrpSpPr/>
          <p:nvPr userDrawn="1"/>
        </p:nvGrpSpPr>
        <p:grpSpPr>
          <a:xfrm>
            <a:off x="1538125" y="1342603"/>
            <a:ext cx="2111436" cy="3470238"/>
            <a:chOff x="2312217" y="316582"/>
            <a:chExt cx="2111436" cy="3470238"/>
          </a:xfrm>
        </p:grpSpPr>
        <p:sp>
          <p:nvSpPr>
            <p:cNvPr id="7" name="TextBox 6"/>
            <p:cNvSpPr txBox="1"/>
            <p:nvPr/>
          </p:nvSpPr>
          <p:spPr>
            <a:xfrm>
              <a:off x="2312217" y="316582"/>
              <a:ext cx="1678351" cy="3154710"/>
            </a:xfrm>
            <a:prstGeom prst="rect">
              <a:avLst/>
            </a:prstGeom>
            <a:noFill/>
          </p:spPr>
          <p:txBody>
            <a:bodyPr wrap="square" rtlCol="0">
              <a:spAutoFit/>
            </a:bodyPr>
            <a:lstStyle/>
            <a:p>
              <a:pPr algn="ctr"/>
              <a:r>
                <a:rPr lang="en-US" sz="19900" dirty="0" smtClean="0">
                  <a:solidFill>
                    <a:schemeClr val="accent3"/>
                  </a:solidFill>
                  <a:latin typeface="Arial"/>
                  <a:cs typeface="Arial"/>
                </a:rPr>
                <a:t>“</a:t>
              </a:r>
              <a:endParaRPr lang="en-US" sz="19900" dirty="0">
                <a:solidFill>
                  <a:schemeClr val="accent3"/>
                </a:solidFill>
                <a:latin typeface="Arial"/>
                <a:cs typeface="Arial"/>
              </a:endParaRPr>
            </a:p>
          </p:txBody>
        </p:sp>
        <p:sp>
          <p:nvSpPr>
            <p:cNvPr id="8" name="TextBox 7"/>
            <p:cNvSpPr txBox="1"/>
            <p:nvPr/>
          </p:nvSpPr>
          <p:spPr>
            <a:xfrm>
              <a:off x="3509103" y="632110"/>
              <a:ext cx="914550" cy="3154710"/>
            </a:xfrm>
            <a:prstGeom prst="rect">
              <a:avLst/>
            </a:prstGeom>
            <a:noFill/>
          </p:spPr>
          <p:txBody>
            <a:bodyPr wrap="square" rtlCol="0">
              <a:spAutoFit/>
            </a:bodyPr>
            <a:lstStyle/>
            <a:p>
              <a:r>
                <a:rPr lang="en-US" sz="19900" dirty="0" smtClean="0">
                  <a:solidFill>
                    <a:schemeClr val="accent3"/>
                  </a:solidFill>
                  <a:latin typeface="Arial"/>
                  <a:cs typeface="Arial"/>
                </a:rPr>
                <a:t>”</a:t>
              </a:r>
              <a:endParaRPr lang="en-US" sz="19900" dirty="0">
                <a:solidFill>
                  <a:schemeClr val="accent3"/>
                </a:solidFill>
                <a:latin typeface="Arial"/>
                <a:cs typeface="Arial"/>
              </a:endParaRPr>
            </a:p>
          </p:txBody>
        </p:sp>
      </p:grpSp>
      <p:pic>
        <p:nvPicPr>
          <p:cNvPr id="9" name="Picture 8" descr="Shelly.jpg"/>
          <p:cNvPicPr>
            <a:picLocks/>
          </p:cNvPicPr>
          <p:nvPr userDrawn="1"/>
        </p:nvPicPr>
        <p:blipFill rotWithShape="1">
          <a:blip r:embed="rId2" cstate="email">
            <a:extLst>
              <a:ext uri="{28A0092B-C50C-407E-A947-70E740481C1C}">
                <a14:useLocalDpi xmlns:a14="http://schemas.microsoft.com/office/drawing/2010/main" val="0"/>
              </a:ext>
            </a:extLst>
          </a:blip>
          <a:srcRect l="10586" r="56631" b="7798"/>
          <a:stretch/>
        </p:blipFill>
        <p:spPr>
          <a:xfrm>
            <a:off x="5486399" y="0"/>
            <a:ext cx="3657601" cy="6858000"/>
          </a:xfrm>
          <a:prstGeom prst="rect">
            <a:avLst/>
          </a:prstGeom>
        </p:spPr>
      </p:pic>
    </p:spTree>
    <p:extLst>
      <p:ext uri="{BB962C8B-B14F-4D97-AF65-F5344CB8AC3E}">
        <p14:creationId xmlns:p14="http://schemas.microsoft.com/office/powerpoint/2010/main" val="10630297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_WHIT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_TEAL">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4067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2_Blank_BROWN">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88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486" y="266095"/>
            <a:ext cx="8226314" cy="1257905"/>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60485" y="1880682"/>
            <a:ext cx="8226315" cy="4429125"/>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3"/>
          <p:cNvSpPr>
            <a:spLocks noGrp="1"/>
          </p:cNvSpPr>
          <p:nvPr>
            <p:ph type="sldNum" sz="quarter" idx="4"/>
          </p:nvPr>
        </p:nvSpPr>
        <p:spPr>
          <a:xfrm>
            <a:off x="6891856" y="648334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a:t>
            </a:fld>
            <a:endParaRPr lang="en-US" dirty="0"/>
          </a:p>
        </p:txBody>
      </p:sp>
      <p:cxnSp>
        <p:nvCxnSpPr>
          <p:cNvPr id="9" name="Straight Connector 8"/>
          <p:cNvCxnSpPr/>
          <p:nvPr userDrawn="1"/>
        </p:nvCxnSpPr>
        <p:spPr>
          <a:xfrm>
            <a:off x="460485" y="1697232"/>
            <a:ext cx="822631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62" r:id="rId1"/>
    <p:sldLayoutId id="2147483971" r:id="rId2"/>
    <p:sldLayoutId id="2147483972" r:id="rId3"/>
    <p:sldLayoutId id="2147483967" r:id="rId4"/>
    <p:sldLayoutId id="2147483969" r:id="rId5"/>
    <p:sldLayoutId id="2147483973" r:id="rId6"/>
  </p:sldLayoutIdLst>
  <p:timing>
    <p:tnLst>
      <p:par>
        <p:cTn id="1" dur="indefinite" restart="never" nodeType="tmRoot"/>
      </p:par>
    </p:tnLst>
  </p:timing>
  <p:hf hdr="0" ftr="0" dt="0"/>
  <p:txStyles>
    <p:titleStyle>
      <a:lvl1pPr algn="l" defTabSz="914400" rtl="0" eaLnBrk="1" latinLnBrk="0" hangingPunct="1">
        <a:spcBef>
          <a:spcPct val="0"/>
        </a:spcBef>
        <a:buNone/>
        <a:defRPr sz="4800" kern="1200" spc="-100" baseline="0">
          <a:solidFill>
            <a:schemeClr val="accent1"/>
          </a:solidFill>
          <a:latin typeface="Gill Sans"/>
          <a:ea typeface="+mj-ea"/>
          <a:cs typeface="Gill Sans"/>
        </a:defRPr>
      </a:lvl1pPr>
    </p:titleStyle>
    <p:bodyStyle>
      <a:lvl1pPr marL="338138" indent="-338138" algn="l" defTabSz="914400" rtl="0" eaLnBrk="1" latinLnBrk="0" hangingPunct="1">
        <a:lnSpc>
          <a:spcPts val="3600"/>
        </a:lnSpc>
        <a:spcBef>
          <a:spcPts val="1800"/>
        </a:spcBef>
        <a:spcAft>
          <a:spcPts val="0"/>
        </a:spcAft>
        <a:buClr>
          <a:schemeClr val="accent4"/>
        </a:buClr>
        <a:buSzPct val="85000"/>
        <a:buFont typeface="Wingdings" charset="2"/>
        <a:buChar char=""/>
        <a:defRPr sz="3200" kern="1200">
          <a:solidFill>
            <a:schemeClr val="tx1">
              <a:lumMod val="90000"/>
              <a:lumOff val="10000"/>
            </a:schemeClr>
          </a:solidFill>
          <a:latin typeface="Gill Sans"/>
          <a:ea typeface="+mn-ea"/>
          <a:cs typeface="Gill Sans"/>
        </a:defRPr>
      </a:lvl1pPr>
      <a:lvl2pPr marL="568325" indent="-231775" algn="l" defTabSz="914400" rtl="0" eaLnBrk="1" latinLnBrk="0" hangingPunct="1">
        <a:lnSpc>
          <a:spcPts val="3000"/>
        </a:lnSpc>
        <a:spcBef>
          <a:spcPts val="600"/>
        </a:spcBef>
        <a:buClr>
          <a:schemeClr val="accent4"/>
        </a:buClr>
        <a:buSzPct val="85000"/>
        <a:buFont typeface="Lucida Grande"/>
        <a:buChar char="-"/>
        <a:tabLst/>
        <a:defRPr sz="2800" kern="1200">
          <a:solidFill>
            <a:schemeClr val="tx1">
              <a:lumMod val="90000"/>
              <a:lumOff val="10000"/>
            </a:schemeClr>
          </a:solidFill>
          <a:latin typeface="Gill Sans"/>
          <a:ea typeface="+mn-ea"/>
          <a:cs typeface="Gill Sans"/>
        </a:defRPr>
      </a:lvl2pPr>
      <a:lvl3pPr marL="738188" indent="-217488" algn="l" defTabSz="914400" rtl="0" eaLnBrk="1" latinLnBrk="0" hangingPunct="1">
        <a:lnSpc>
          <a:spcPts val="3200"/>
        </a:lnSpc>
        <a:spcBef>
          <a:spcPts val="0"/>
        </a:spcBef>
        <a:buClr>
          <a:schemeClr val="accent4"/>
        </a:buClr>
        <a:buSzPct val="90000"/>
        <a:buFont typeface="Arial"/>
        <a:buChar char="•"/>
        <a:defRPr sz="2800" kern="1200">
          <a:solidFill>
            <a:schemeClr val="tx1">
              <a:lumMod val="90000"/>
              <a:lumOff val="10000"/>
            </a:schemeClr>
          </a:solidFill>
          <a:latin typeface="Gill Sans"/>
          <a:ea typeface="+mn-ea"/>
          <a:cs typeface="Gill San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371600" indent="0" algn="l" defTabSz="914400" rtl="0" eaLnBrk="1" latinLnBrk="0" hangingPunct="1">
        <a:spcBef>
          <a:spcPct val="20000"/>
        </a:spcBef>
        <a:buClr>
          <a:schemeClr val="accent1"/>
        </a:buClr>
        <a:buFont typeface="Arial" pitchFamily="34" charset="0"/>
        <a:buNone/>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5.xml"/><Relationship Id="rId5" Type="http://schemas.openxmlformats.org/officeDocument/2006/relationships/image" Target="../media/image8.emf"/><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descr="US62_02.jpg"/>
          <p:cNvPicPr>
            <a:picLocks noChangeAspect="1"/>
          </p:cNvPicPr>
          <p:nvPr/>
        </p:nvPicPr>
        <p:blipFill rotWithShape="1">
          <a:blip r:embed="rId2" cstate="print">
            <a:extLst>
              <a:ext uri="{28A0092B-C50C-407E-A947-70E740481C1C}">
                <a14:useLocalDpi xmlns:a14="http://schemas.microsoft.com/office/drawing/2010/main" val="0"/>
              </a:ext>
            </a:extLst>
          </a:blip>
          <a:srcRect r="12943" b="1619"/>
          <a:stretch/>
        </p:blipFill>
        <p:spPr>
          <a:xfrm>
            <a:off x="0" y="-6933"/>
            <a:ext cx="9144000" cy="6864933"/>
          </a:xfrm>
          <a:prstGeom prst="rect">
            <a:avLst/>
          </a:prstGeom>
        </p:spPr>
      </p:pic>
      <p:sp>
        <p:nvSpPr>
          <p:cNvPr id="16" name="Round Same Side Corner Rectangle 15"/>
          <p:cNvSpPr/>
          <p:nvPr/>
        </p:nvSpPr>
        <p:spPr>
          <a:xfrm>
            <a:off x="547574" y="613957"/>
            <a:ext cx="5971758" cy="5813710"/>
          </a:xfrm>
          <a:prstGeom prst="round2SameRect">
            <a:avLst>
              <a:gd name="adj1" fmla="val 0"/>
              <a:gd name="adj2" fmla="val 0"/>
            </a:avLst>
          </a:prstGeom>
          <a:solidFill>
            <a:srgbClr val="FFFFFF">
              <a:alpha val="61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a:cs typeface="Arial"/>
            </a:endParaRPr>
          </a:p>
        </p:txBody>
      </p:sp>
      <p:sp>
        <p:nvSpPr>
          <p:cNvPr id="17" name="Title 1"/>
          <p:cNvSpPr txBox="1">
            <a:spLocks/>
          </p:cNvSpPr>
          <p:nvPr/>
        </p:nvSpPr>
        <p:spPr>
          <a:xfrm>
            <a:off x="2864084" y="944896"/>
            <a:ext cx="3655248" cy="1047750"/>
          </a:xfrm>
          <a:prstGeom prst="rect">
            <a:avLst/>
          </a:prstGeom>
        </p:spPr>
        <p:txBody>
          <a:bodyPr vert="horz" lIns="0" tIns="0" rIns="0" bIns="0" rtlCol="0" anchor="ctr">
            <a:noAutofit/>
          </a:bodyPr>
          <a:lstStyle>
            <a:lvl1pPr algn="l" defTabSz="914400" rtl="0" eaLnBrk="1" latinLnBrk="0" hangingPunct="1">
              <a:spcBef>
                <a:spcPct val="0"/>
              </a:spcBef>
              <a:buNone/>
              <a:defRPr sz="3600" kern="1200" spc="0">
                <a:solidFill>
                  <a:srgbClr val="000000"/>
                </a:solidFill>
                <a:latin typeface="Interstate-Light Condensed"/>
                <a:ea typeface="+mj-ea"/>
                <a:cs typeface="Interstate-Light Condensed"/>
              </a:defRPr>
            </a:lvl1pPr>
          </a:lstStyle>
          <a:p>
            <a:pPr>
              <a:lnSpc>
                <a:spcPts val="3800"/>
              </a:lnSpc>
            </a:pPr>
            <a:r>
              <a:rPr lang="en-US" dirty="0" smtClean="0">
                <a:solidFill>
                  <a:schemeClr val="accent1"/>
                </a:solidFill>
                <a:latin typeface="Gill Sans"/>
                <a:cs typeface="Gibson"/>
              </a:rPr>
              <a:t>ROAD TO RETIREMENT</a:t>
            </a:r>
            <a:endParaRPr lang="en-US" dirty="0">
              <a:solidFill>
                <a:schemeClr val="accent1"/>
              </a:solidFill>
              <a:latin typeface="Gill Sans"/>
              <a:cs typeface="Gibson"/>
            </a:endParaRPr>
          </a:p>
        </p:txBody>
      </p:sp>
      <p:pic>
        <p:nvPicPr>
          <p:cNvPr id="14" name="Picture 13" descr="5Line2C_Hori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98" y="927428"/>
            <a:ext cx="1951369" cy="1039513"/>
          </a:xfrm>
          <a:prstGeom prst="rect">
            <a:avLst/>
          </a:prstGeom>
          <a:effectLst/>
        </p:spPr>
      </p:pic>
      <p:sp>
        <p:nvSpPr>
          <p:cNvPr id="7" name="TextBox 6"/>
          <p:cNvSpPr txBox="1"/>
          <p:nvPr/>
        </p:nvSpPr>
        <p:spPr>
          <a:xfrm>
            <a:off x="795798" y="2308707"/>
            <a:ext cx="5723534" cy="1396190"/>
          </a:xfrm>
          <a:prstGeom prst="rect">
            <a:avLst/>
          </a:prstGeom>
          <a:noFill/>
        </p:spPr>
        <p:txBody>
          <a:bodyPr wrap="square" lIns="0" tIns="0" rIns="0" bIns="0" rtlCol="0" anchor="t" anchorCtr="0">
            <a:noAutofit/>
          </a:bodyPr>
          <a:lstStyle/>
          <a:p>
            <a:r>
              <a:rPr lang="en-US" sz="2400" spc="100" dirty="0" smtClean="0">
                <a:solidFill>
                  <a:schemeClr val="tx1">
                    <a:lumMod val="90000"/>
                    <a:lumOff val="10000"/>
                  </a:schemeClr>
                </a:solidFill>
                <a:latin typeface="Gill Sans"/>
                <a:cs typeface="Gill Sans"/>
              </a:rPr>
              <a:t>Richard Ashcraft</a:t>
            </a:r>
          </a:p>
          <a:p>
            <a:r>
              <a:rPr lang="en-US" sz="2000" dirty="0" smtClean="0">
                <a:solidFill>
                  <a:schemeClr val="tx1">
                    <a:lumMod val="90000"/>
                    <a:lumOff val="10000"/>
                  </a:schemeClr>
                </a:solidFill>
                <a:latin typeface="Gill Sans"/>
                <a:cs typeface="Gill Sans"/>
              </a:rPr>
              <a:t>TCDRS Member Services Field Representative</a:t>
            </a:r>
          </a:p>
          <a:p>
            <a:endParaRPr lang="en-US" sz="2000" dirty="0">
              <a:solidFill>
                <a:schemeClr val="tx1">
                  <a:lumMod val="90000"/>
                  <a:lumOff val="10000"/>
                </a:schemeClr>
              </a:solidFill>
              <a:latin typeface="Gill Sans"/>
              <a:cs typeface="Gill Sans"/>
            </a:endParaRPr>
          </a:p>
          <a:p>
            <a:r>
              <a:rPr lang="en-US" sz="2000" dirty="0" smtClean="0">
                <a:solidFill>
                  <a:schemeClr val="tx1">
                    <a:lumMod val="90000"/>
                    <a:lumOff val="10000"/>
                  </a:schemeClr>
                </a:solidFill>
                <a:latin typeface="Gill Sans"/>
                <a:cs typeface="Gill Sans"/>
              </a:rPr>
              <a:t>Texas Association of County Engineers and Road Administrators Conference</a:t>
            </a:r>
          </a:p>
          <a:p>
            <a:r>
              <a:rPr lang="en-US" sz="2000" dirty="0" smtClean="0">
                <a:solidFill>
                  <a:schemeClr val="tx1">
                    <a:lumMod val="90000"/>
                    <a:lumOff val="10000"/>
                  </a:schemeClr>
                </a:solidFill>
                <a:latin typeface="Gill Sans"/>
              </a:rPr>
              <a:t>October 17, 2018</a:t>
            </a:r>
            <a:endParaRPr lang="en-US" sz="2000" dirty="0">
              <a:solidFill>
                <a:schemeClr val="tx1">
                  <a:lumMod val="90000"/>
                  <a:lumOff val="10000"/>
                </a:schemeClr>
              </a:solidFill>
              <a:latin typeface="Gill Sans"/>
            </a:endParaRPr>
          </a:p>
        </p:txBody>
      </p:sp>
      <p:cxnSp>
        <p:nvCxnSpPr>
          <p:cNvPr id="9" name="Straight Connector 8"/>
          <p:cNvCxnSpPr/>
          <p:nvPr/>
        </p:nvCxnSpPr>
        <p:spPr>
          <a:xfrm flipV="1">
            <a:off x="795798" y="2191064"/>
            <a:ext cx="5298656" cy="2"/>
          </a:xfrm>
          <a:prstGeom prst="line">
            <a:avLst/>
          </a:prstGeom>
          <a:ln w="3175" cmpd="sng">
            <a:solidFill>
              <a:srgbClr val="8B6B4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36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2"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solidFill>
                  <a:srgbClr val="FFFFFF"/>
                </a:solidFill>
              </a:rPr>
              <a:pPr/>
              <a:t>10</a:t>
            </a:fld>
            <a:endParaRPr lang="en-US" dirty="0">
              <a:solidFill>
                <a:srgbClr val="FFFFFF"/>
              </a:solidFill>
            </a:endParaRPr>
          </a:p>
        </p:txBody>
      </p:sp>
      <p:sp>
        <p:nvSpPr>
          <p:cNvPr id="70" name="TextBox 69"/>
          <p:cNvSpPr txBox="1"/>
          <p:nvPr/>
        </p:nvSpPr>
        <p:spPr>
          <a:xfrm>
            <a:off x="-112195" y="3431145"/>
            <a:ext cx="3055938" cy="13849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t>Multiple </a:t>
            </a:r>
            <a:b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br>
            <a: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t>TCDRS </a:t>
            </a:r>
            <a:b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br>
            <a: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t>Accounts</a:t>
            </a:r>
            <a:endParaRPr kumimoji="0" lang="en-US" sz="2800" b="0" i="0" u="none" strike="noStrike" kern="1100" cap="none" spc="30" normalizeH="0" baseline="0" noProof="0" dirty="0">
              <a:ln>
                <a:noFill/>
              </a:ln>
              <a:solidFill>
                <a:sysClr val="window" lastClr="FFFFFF"/>
              </a:solidFill>
              <a:effectLst/>
              <a:uLnTx/>
              <a:uFillTx/>
              <a:latin typeface="Gill Sans"/>
              <a:cs typeface="Gill Sans"/>
            </a:endParaRPr>
          </a:p>
        </p:txBody>
      </p:sp>
      <p:sp>
        <p:nvSpPr>
          <p:cNvPr id="79" name="TextBox 78"/>
          <p:cNvSpPr txBox="1"/>
          <p:nvPr/>
        </p:nvSpPr>
        <p:spPr>
          <a:xfrm>
            <a:off x="5969518" y="3431145"/>
            <a:ext cx="3055938"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t>Military or </a:t>
            </a:r>
            <a:b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br>
            <a: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t>USERRA</a:t>
            </a:r>
            <a:endParaRPr kumimoji="0" lang="en-US" sz="2800" b="0" i="0" u="none" strike="noStrike" kern="1100" cap="none" spc="30" normalizeH="0" baseline="0" noProof="0" dirty="0">
              <a:ln>
                <a:noFill/>
              </a:ln>
              <a:solidFill>
                <a:sysClr val="window" lastClr="FFFFFF"/>
              </a:solidFill>
              <a:effectLst/>
              <a:uLnTx/>
              <a:uFillTx/>
              <a:latin typeface="Gill Sans"/>
              <a:cs typeface="Gill Sans"/>
            </a:endParaRPr>
          </a:p>
        </p:txBody>
      </p:sp>
      <p:pic>
        <p:nvPicPr>
          <p:cNvPr id="80" name="Picture 79" descr="military.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405" y="2500166"/>
            <a:ext cx="787400" cy="957649"/>
          </a:xfrm>
          <a:prstGeom prst="rect">
            <a:avLst/>
          </a:prstGeom>
        </p:spPr>
      </p:pic>
      <p:cxnSp>
        <p:nvCxnSpPr>
          <p:cNvPr id="78" name="Straight Connector 77"/>
          <p:cNvCxnSpPr/>
          <p:nvPr/>
        </p:nvCxnSpPr>
        <p:spPr>
          <a:xfrm>
            <a:off x="6428305" y="2067162"/>
            <a:ext cx="0" cy="4484322"/>
          </a:xfrm>
          <a:prstGeom prst="line">
            <a:avLst/>
          </a:prstGeom>
          <a:noFill/>
          <a:ln w="25400" cap="flat" cmpd="sng" algn="ctr">
            <a:solidFill>
              <a:srgbClr val="FFFFFF"/>
            </a:solidFill>
            <a:prstDash val="dot"/>
          </a:ln>
          <a:effectLst/>
        </p:spPr>
      </p:cxnSp>
      <p:grpSp>
        <p:nvGrpSpPr>
          <p:cNvPr id="5" name="Group 4"/>
          <p:cNvGrpSpPr/>
          <p:nvPr/>
        </p:nvGrpSpPr>
        <p:grpSpPr>
          <a:xfrm>
            <a:off x="573720" y="2072413"/>
            <a:ext cx="1684108" cy="1235663"/>
            <a:chOff x="697669" y="1388656"/>
            <a:chExt cx="1684108" cy="1235663"/>
          </a:xfrm>
        </p:grpSpPr>
        <p:pic>
          <p:nvPicPr>
            <p:cNvPr id="4" name="Picture 3" descr="TCDRS_SavingsBank_White_TCDRSstar.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7669" y="2016825"/>
              <a:ext cx="660851" cy="602295"/>
            </a:xfrm>
            <a:prstGeom prst="rect">
              <a:avLst/>
            </a:prstGeom>
          </p:spPr>
        </p:pic>
        <p:pic>
          <p:nvPicPr>
            <p:cNvPr id="28" name="Picture 27" descr="TCDRS_SavingsBank_White_TCDRSstar.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09298" y="1388656"/>
              <a:ext cx="660851" cy="602295"/>
            </a:xfrm>
            <a:prstGeom prst="rect">
              <a:avLst/>
            </a:prstGeom>
          </p:spPr>
        </p:pic>
        <p:pic>
          <p:nvPicPr>
            <p:cNvPr id="29" name="Picture 28" descr="TCDRS_SavingsBank_White_TCDRSstar.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20926" y="2022024"/>
              <a:ext cx="660851" cy="602295"/>
            </a:xfrm>
            <a:prstGeom prst="rect">
              <a:avLst/>
            </a:prstGeom>
          </p:spPr>
        </p:pic>
      </p:grpSp>
      <p:cxnSp>
        <p:nvCxnSpPr>
          <p:cNvPr id="82" name="Straight Connector 81"/>
          <p:cNvCxnSpPr/>
          <p:nvPr/>
        </p:nvCxnSpPr>
        <p:spPr>
          <a:xfrm>
            <a:off x="2815854" y="2061125"/>
            <a:ext cx="0" cy="4426748"/>
          </a:xfrm>
          <a:prstGeom prst="line">
            <a:avLst/>
          </a:prstGeom>
          <a:noFill/>
          <a:ln w="25400" cap="flat" cmpd="sng" algn="ctr">
            <a:solidFill>
              <a:srgbClr val="FFFFFF"/>
            </a:solidFill>
            <a:prstDash val="dot"/>
          </a:ln>
          <a:effectLst/>
        </p:spPr>
      </p:cxnSp>
      <p:sp>
        <p:nvSpPr>
          <p:cNvPr id="75" name="Rectangle 6"/>
          <p:cNvSpPr>
            <a:spLocks noChangeArrowheads="1"/>
          </p:cNvSpPr>
          <p:nvPr/>
        </p:nvSpPr>
        <p:spPr bwMode="auto">
          <a:xfrm>
            <a:off x="3326330" y="4244788"/>
            <a:ext cx="5514975" cy="3291176"/>
          </a:xfrm>
          <a:prstGeom prst="rect">
            <a:avLst/>
          </a:prstGeom>
          <a:noFill/>
          <a:ln w="9525">
            <a:noFill/>
            <a:miter lim="800000"/>
            <a:headEnd/>
            <a:tailEnd/>
          </a:ln>
        </p:spPr>
        <p:txBody>
          <a:bodyPr wrap="none" numCol="2" anchor="ctr"/>
          <a:lstStyle/>
          <a:p>
            <a:pPr marL="0" marR="0" lvl="0" indent="0" defTabSz="914400" eaLnBrk="1" fontAlgn="auto" latinLnBrk="0" hangingPunct="1">
              <a:lnSpc>
                <a:spcPct val="100000"/>
              </a:lnSpc>
              <a:spcBef>
                <a:spcPts val="0"/>
              </a:spcBef>
              <a:spcAft>
                <a:spcPts val="20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latin typeface="Gill Sans"/>
                <a:cs typeface="Gill Sans"/>
              </a:rPr>
              <a:t>ERS </a:t>
            </a:r>
            <a:r>
              <a:rPr kumimoji="0" lang="en-US" sz="2000" b="0" i="0" u="none" strike="noStrike" kern="0" cap="none" spc="0" normalizeH="0" baseline="0" noProof="0" dirty="0">
                <a:ln>
                  <a:noFill/>
                </a:ln>
                <a:solidFill>
                  <a:sysClr val="window" lastClr="FFFFFF"/>
                </a:solidFill>
                <a:effectLst/>
                <a:uLnTx/>
                <a:uFillTx/>
                <a:latin typeface="Gill Sans"/>
                <a:cs typeface="Gill Sans"/>
              </a:rPr>
              <a:t>(</a:t>
            </a:r>
            <a:r>
              <a:rPr kumimoji="0" lang="en-US" sz="2000" b="0" i="0" u="none" strike="noStrike" kern="0" cap="none" spc="0" normalizeH="0" baseline="0" noProof="0" dirty="0" smtClean="0">
                <a:ln>
                  <a:noFill/>
                </a:ln>
                <a:solidFill>
                  <a:sysClr val="window" lastClr="FFFFFF"/>
                </a:solidFill>
                <a:effectLst/>
                <a:uLnTx/>
                <a:uFillTx/>
                <a:latin typeface="Gill Sans"/>
                <a:cs typeface="Gill Sans"/>
              </a:rPr>
              <a:t>State</a:t>
            </a:r>
            <a:r>
              <a:rPr kumimoji="0" lang="en-US" sz="2000" b="0" i="0" u="none" strike="noStrike" kern="0" cap="none" spc="0" normalizeH="0" noProof="0" dirty="0" smtClean="0">
                <a:ln>
                  <a:noFill/>
                </a:ln>
                <a:solidFill>
                  <a:sysClr val="window" lastClr="FFFFFF"/>
                </a:solidFill>
                <a:effectLst/>
                <a:uLnTx/>
                <a:uFillTx/>
                <a:latin typeface="Gill Sans"/>
                <a:cs typeface="Gill Sans"/>
              </a:rPr>
              <a:t> </a:t>
            </a:r>
            <a:r>
              <a:rPr kumimoji="0" lang="en-US" sz="2000" b="0" i="0" u="none" strike="noStrike" kern="0" cap="none" spc="0" normalizeH="0" baseline="0" noProof="0" dirty="0" smtClean="0">
                <a:ln>
                  <a:noFill/>
                </a:ln>
                <a:solidFill>
                  <a:sysClr val="window" lastClr="FFFFFF"/>
                </a:solidFill>
                <a:effectLst/>
                <a:uLnTx/>
                <a:uFillTx/>
                <a:latin typeface="Gill Sans"/>
                <a:cs typeface="Gill Sans"/>
              </a:rPr>
              <a:t>of</a:t>
            </a:r>
            <a:r>
              <a:rPr kumimoji="0" lang="en-US" sz="2000" b="0" i="0" u="none" strike="noStrike" kern="0" cap="none" spc="0" normalizeH="0" noProof="0" dirty="0" smtClean="0">
                <a:ln>
                  <a:noFill/>
                </a:ln>
                <a:solidFill>
                  <a:sysClr val="window" lastClr="FFFFFF"/>
                </a:solidFill>
                <a:effectLst/>
                <a:uLnTx/>
                <a:uFillTx/>
                <a:latin typeface="Gill Sans"/>
                <a:cs typeface="Gill Sans"/>
              </a:rPr>
              <a:t> </a:t>
            </a:r>
            <a:r>
              <a:rPr kumimoji="0" lang="en-US" sz="2000" b="0" i="0" u="none" strike="noStrike" kern="0" cap="none" spc="0" normalizeH="0" baseline="0" noProof="0" dirty="0" smtClean="0">
                <a:ln>
                  <a:noFill/>
                </a:ln>
                <a:solidFill>
                  <a:sysClr val="window" lastClr="FFFFFF"/>
                </a:solidFill>
                <a:effectLst/>
                <a:uLnTx/>
                <a:uFillTx/>
                <a:latin typeface="Gill Sans"/>
                <a:cs typeface="Gill Sans"/>
              </a:rPr>
              <a:t>Texas)</a:t>
            </a:r>
          </a:p>
          <a:p>
            <a:pPr lvl="0">
              <a:spcAft>
                <a:spcPts val="200"/>
              </a:spcAft>
              <a:defRPr/>
            </a:pPr>
            <a:r>
              <a:rPr lang="en-US" sz="2000" kern="0" dirty="0" smtClean="0">
                <a:solidFill>
                  <a:sysClr val="window" lastClr="FFFFFF"/>
                </a:solidFill>
                <a:latin typeface="Gill Sans"/>
                <a:cs typeface="Gill Sans"/>
              </a:rPr>
              <a:t>JRS </a:t>
            </a:r>
            <a:r>
              <a:rPr lang="en-US" sz="2000" kern="0" dirty="0">
                <a:solidFill>
                  <a:sysClr val="window" lastClr="FFFFFF"/>
                </a:solidFill>
                <a:latin typeface="Gill Sans"/>
                <a:cs typeface="Gill Sans"/>
              </a:rPr>
              <a:t>(Courts</a:t>
            </a:r>
            <a:r>
              <a:rPr lang="en-US" sz="2000" kern="0" dirty="0" smtClean="0">
                <a:solidFill>
                  <a:sysClr val="window" lastClr="FFFFFF"/>
                </a:solidFill>
                <a:latin typeface="Gill Sans"/>
                <a:cs typeface="Gill Sans"/>
              </a:rPr>
              <a:t>)</a:t>
            </a:r>
          </a:p>
          <a:p>
            <a:pPr lvl="0">
              <a:spcAft>
                <a:spcPts val="200"/>
              </a:spcAft>
              <a:defRPr/>
            </a:pPr>
            <a:r>
              <a:rPr lang="en-US" sz="2000" kern="0" dirty="0" smtClean="0">
                <a:solidFill>
                  <a:sysClr val="window" lastClr="FFFFFF"/>
                </a:solidFill>
                <a:latin typeface="Gill Sans"/>
                <a:cs typeface="Gill Sans"/>
              </a:rPr>
              <a:t>TRS (Schools</a:t>
            </a:r>
            <a:r>
              <a:rPr lang="en-US" sz="2000" kern="0" dirty="0">
                <a:solidFill>
                  <a:sysClr val="window" lastClr="FFFFFF"/>
                </a:solidFill>
                <a:latin typeface="Gill Sans"/>
                <a:cs typeface="Gill Sans"/>
              </a:rPr>
              <a:t>)</a:t>
            </a:r>
          </a:p>
          <a:p>
            <a:pPr marL="0" marR="0" lvl="0" indent="0" defTabSz="914400" eaLnBrk="1" fontAlgn="auto" latinLnBrk="0" hangingPunct="1">
              <a:lnSpc>
                <a:spcPct val="100000"/>
              </a:lnSpc>
              <a:spcBef>
                <a:spcPts val="0"/>
              </a:spcBef>
              <a:spcAft>
                <a:spcPts val="20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latin typeface="Gill Sans"/>
                <a:cs typeface="Gill Sans"/>
              </a:rPr>
              <a:t>TMRS (Select</a:t>
            </a:r>
            <a:r>
              <a:rPr kumimoji="0" lang="en-US" sz="2000" b="0" i="0" u="none" strike="noStrike" kern="0" cap="none" spc="0" normalizeH="0" noProof="0" dirty="0" smtClean="0">
                <a:ln>
                  <a:noFill/>
                </a:ln>
                <a:solidFill>
                  <a:sysClr val="window" lastClr="FFFFFF"/>
                </a:solidFill>
                <a:effectLst/>
                <a:uLnTx/>
                <a:uFillTx/>
                <a:latin typeface="Gill Sans"/>
                <a:cs typeface="Gill Sans"/>
              </a:rPr>
              <a:t> Cities)</a:t>
            </a:r>
          </a:p>
          <a:p>
            <a:pPr marL="0" marR="0" lvl="0" indent="0" defTabSz="914400" eaLnBrk="1" fontAlgn="auto" latinLnBrk="0" hangingPunct="1">
              <a:lnSpc>
                <a:spcPct val="100000"/>
              </a:lnSpc>
              <a:spcBef>
                <a:spcPts val="0"/>
              </a:spcBef>
              <a:spcAft>
                <a:spcPts val="200"/>
              </a:spcAft>
              <a:buClrTx/>
              <a:buSzTx/>
              <a:buFontTx/>
              <a:buNone/>
              <a:tabLst/>
              <a:defRPr/>
            </a:pPr>
            <a:r>
              <a:rPr lang="en-US" sz="2000" kern="0" noProof="0" dirty="0" smtClean="0">
                <a:solidFill>
                  <a:sysClr val="window" lastClr="FFFFFF"/>
                </a:solidFill>
                <a:latin typeface="Gill Sans"/>
                <a:cs typeface="Gill Sans"/>
              </a:rPr>
              <a:t>COA (City of Austin)</a:t>
            </a:r>
            <a:endParaRPr kumimoji="0" lang="en-US" sz="2000" b="0" i="0" u="none" strike="noStrike" kern="0" cap="none" spc="0" normalizeH="0" baseline="0" noProof="0" dirty="0">
              <a:ln>
                <a:noFill/>
              </a:ln>
              <a:solidFill>
                <a:sysClr val="window" lastClr="FFFFFF"/>
              </a:solidFill>
              <a:effectLst/>
              <a:uLnTx/>
              <a:uFillTx/>
              <a:latin typeface="Gill Sans"/>
              <a:cs typeface="Gill Sans"/>
            </a:endParaRPr>
          </a:p>
          <a:p>
            <a:pPr marL="0" marR="0" lvl="0" indent="0" defTabSz="914400" eaLnBrk="1" fontAlgn="auto"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Gill Sans"/>
                <a:cs typeface="Gill Sans"/>
              </a:rPr>
              <a:t>		</a:t>
            </a:r>
          </a:p>
        </p:txBody>
      </p:sp>
      <p:sp>
        <p:nvSpPr>
          <p:cNvPr id="83" name="TextBox 82"/>
          <p:cNvSpPr txBox="1"/>
          <p:nvPr/>
        </p:nvSpPr>
        <p:spPr>
          <a:xfrm>
            <a:off x="2704948" y="3443240"/>
            <a:ext cx="3596640" cy="13849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1100" cap="none" spc="30" normalizeH="0" baseline="0" noProof="0" dirty="0">
                <a:ln>
                  <a:noFill/>
                </a:ln>
                <a:solidFill>
                  <a:sysClr val="window" lastClr="FFFFFF"/>
                </a:solidFill>
                <a:effectLst/>
                <a:uLnTx/>
                <a:uFillTx/>
                <a:latin typeface="Gill Sans"/>
                <a:cs typeface="Gill Sans"/>
              </a:rPr>
              <a:t>Proportionate </a:t>
            </a:r>
            <a: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t/>
            </a:r>
            <a:b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br>
            <a: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t>Retirement </a:t>
            </a:r>
            <a:b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br>
            <a:r>
              <a:rPr kumimoji="0" lang="en-US" sz="2800" b="0" i="0" u="none" strike="noStrike" kern="1100" cap="none" spc="30" normalizeH="0" baseline="0" noProof="0" dirty="0" smtClean="0">
                <a:ln>
                  <a:noFill/>
                </a:ln>
                <a:solidFill>
                  <a:sysClr val="window" lastClr="FFFFFF"/>
                </a:solidFill>
                <a:effectLst/>
                <a:uLnTx/>
                <a:uFillTx/>
                <a:latin typeface="Gill Sans"/>
                <a:cs typeface="Gill Sans"/>
              </a:rPr>
              <a:t>Program</a:t>
            </a:r>
            <a:endParaRPr kumimoji="0" lang="en-US" sz="2800" b="0" i="0" u="none" strike="noStrike" kern="1100" cap="none" spc="30" normalizeH="0" baseline="0" noProof="0" dirty="0">
              <a:ln>
                <a:noFill/>
              </a:ln>
              <a:solidFill>
                <a:sysClr val="window" lastClr="FFFFFF"/>
              </a:solidFill>
              <a:effectLst/>
              <a:uLnTx/>
              <a:uFillTx/>
              <a:latin typeface="Gill Sans"/>
              <a:cs typeface="Gill Sans"/>
            </a:endParaRPr>
          </a:p>
        </p:txBody>
      </p:sp>
      <p:grpSp>
        <p:nvGrpSpPr>
          <p:cNvPr id="10" name="Group 9"/>
          <p:cNvGrpSpPr/>
          <p:nvPr/>
        </p:nvGrpSpPr>
        <p:grpSpPr>
          <a:xfrm>
            <a:off x="3476390" y="2279735"/>
            <a:ext cx="2505240" cy="1323439"/>
            <a:chOff x="3476390" y="2279735"/>
            <a:chExt cx="2505240" cy="1323439"/>
          </a:xfrm>
        </p:grpSpPr>
        <p:sp>
          <p:nvSpPr>
            <p:cNvPr id="87" name="TextBox 86"/>
            <p:cNvSpPr txBox="1"/>
            <p:nvPr/>
          </p:nvSpPr>
          <p:spPr>
            <a:xfrm>
              <a:off x="4230273" y="2615917"/>
              <a:ext cx="38100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Gill Sans"/>
                  <a:cs typeface="Gill Sans"/>
                </a:rPr>
                <a:t>=</a:t>
              </a:r>
              <a:endParaRPr kumimoji="0" lang="en-US" sz="4400" b="0" i="0" u="none" strike="noStrike" kern="0" cap="none" spc="0" normalizeH="0" baseline="0" noProof="0" dirty="0">
                <a:ln>
                  <a:noFill/>
                </a:ln>
                <a:solidFill>
                  <a:srgbClr val="FFFFFF"/>
                </a:solidFill>
                <a:effectLst/>
                <a:uLnTx/>
                <a:uFillTx/>
                <a:latin typeface="Gill Sans"/>
                <a:cs typeface="Gill Sans"/>
              </a:endParaRPr>
            </a:p>
          </p:txBody>
        </p:sp>
        <p:sp>
          <p:nvSpPr>
            <p:cNvPr id="2" name="TextBox 1"/>
            <p:cNvSpPr txBox="1"/>
            <p:nvPr/>
          </p:nvSpPr>
          <p:spPr>
            <a:xfrm>
              <a:off x="3476390" y="2279735"/>
              <a:ext cx="2505240" cy="1323439"/>
            </a:xfrm>
            <a:prstGeom prst="rect">
              <a:avLst/>
            </a:prstGeom>
            <a:noFill/>
          </p:spPr>
          <p:txBody>
            <a:bodyPr wrap="square" rtlCol="0">
              <a:spAutoFit/>
            </a:bodyPr>
            <a:lstStyle/>
            <a:p>
              <a:r>
                <a:rPr lang="en-US" sz="8000" dirty="0" smtClean="0">
                  <a:solidFill>
                    <a:schemeClr val="bg1"/>
                  </a:solidFill>
                  <a:latin typeface="Wingdings" panose="05000000000000000000" pitchFamily="2" charset="2"/>
                </a:rPr>
                <a:t>6</a:t>
              </a:r>
              <a:r>
                <a:rPr lang="en-US" sz="4000" dirty="0" smtClean="0">
                  <a:solidFill>
                    <a:schemeClr val="bg1"/>
                  </a:solidFill>
                  <a:latin typeface="Wingdings" panose="05000000000000000000" pitchFamily="2" charset="2"/>
                </a:rPr>
                <a:t> </a:t>
              </a:r>
              <a:r>
                <a:rPr lang="en-US" sz="8000" dirty="0" smtClean="0">
                  <a:solidFill>
                    <a:schemeClr val="bg1"/>
                  </a:solidFill>
                  <a:latin typeface="Wingdings" panose="05000000000000000000" pitchFamily="2" charset="2"/>
                </a:rPr>
                <a:t>6</a:t>
              </a:r>
              <a:endParaRPr lang="en-US" sz="8000" dirty="0">
                <a:solidFill>
                  <a:schemeClr val="bg1"/>
                </a:solidFill>
                <a:latin typeface="Wingdings" panose="05000000000000000000" pitchFamily="2" charset="2"/>
              </a:endParaRPr>
            </a:p>
          </p:txBody>
        </p:sp>
      </p:grpSp>
      <p:sp>
        <p:nvSpPr>
          <p:cNvPr id="20" name="Title 4"/>
          <p:cNvSpPr txBox="1">
            <a:spLocks/>
          </p:cNvSpPr>
          <p:nvPr/>
        </p:nvSpPr>
        <p:spPr>
          <a:xfrm>
            <a:off x="602090" y="266095"/>
            <a:ext cx="7953011" cy="1257905"/>
          </a:xfrm>
          <a:prstGeom prst="rect">
            <a:avLst/>
          </a:prstGeom>
        </p:spPr>
        <p:txBody>
          <a:bodyPr/>
          <a:lstStyle>
            <a:lvl1pPr algn="l" defTabSz="914400" rtl="0" eaLnBrk="1" latinLnBrk="0" hangingPunct="1">
              <a:spcBef>
                <a:spcPct val="0"/>
              </a:spcBef>
              <a:buNone/>
              <a:defRPr sz="4800" kern="1200" spc="-100" baseline="0">
                <a:solidFill>
                  <a:schemeClr val="accent1"/>
                </a:solidFill>
                <a:latin typeface="Gill Sans"/>
                <a:ea typeface="+mj-ea"/>
                <a:cs typeface="Gill Sans"/>
              </a:defRPr>
            </a:lvl1pPr>
          </a:lstStyle>
          <a:p>
            <a:pPr algn="ctr"/>
            <a:r>
              <a:rPr lang="en-US" spc="100" dirty="0" smtClean="0">
                <a:solidFill>
                  <a:schemeClr val="bg2"/>
                </a:solidFill>
              </a:rPr>
              <a:t>OTHER WAYS TO EARN SERVICE TIME</a:t>
            </a:r>
            <a:endParaRPr lang="en-US" spc="100" dirty="0">
              <a:solidFill>
                <a:schemeClr val="bg2"/>
              </a:solidFill>
            </a:endParaRPr>
          </a:p>
        </p:txBody>
      </p:sp>
    </p:spTree>
    <p:extLst>
      <p:ext uri="{BB962C8B-B14F-4D97-AF65-F5344CB8AC3E}">
        <p14:creationId xmlns:p14="http://schemas.microsoft.com/office/powerpoint/2010/main" val="46713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aphicFrame>
        <p:nvGraphicFramePr>
          <p:cNvPr id="4" name="Group 37"/>
          <p:cNvGraphicFramePr>
            <a:graphicFrameLocks noGrp="1"/>
          </p:cNvGraphicFramePr>
          <p:nvPr>
            <p:extLst>
              <p:ext uri="{D42A27DB-BD31-4B8C-83A1-F6EECF244321}">
                <p14:modId xmlns:p14="http://schemas.microsoft.com/office/powerpoint/2010/main" val="4209736419"/>
              </p:ext>
            </p:extLst>
          </p:nvPr>
        </p:nvGraphicFramePr>
        <p:xfrm>
          <a:off x="612250" y="1791265"/>
          <a:ext cx="7967208" cy="3613151"/>
        </p:xfrm>
        <a:graphic>
          <a:graphicData uri="http://schemas.openxmlformats.org/drawingml/2006/table">
            <a:tbl>
              <a:tblPr/>
              <a:tblGrid>
                <a:gridCol w="2663420"/>
                <a:gridCol w="1251024"/>
                <a:gridCol w="4052764"/>
              </a:tblGrid>
              <a:tr h="1249363">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 charset="-128"/>
                        </a:rPr>
                        <a:t>Age 60 </a:t>
                      </a:r>
                    </a:p>
                  </a:txBody>
                  <a:tcPr marL="91433" marR="91433" marT="45717" marB="45717" anchor="ctr" horzOverflow="overflow">
                    <a:lnL w="12700" cap="flat" cmpd="sng" algn="ctr">
                      <a:noFill/>
                      <a:prstDash val="solid"/>
                      <a:round/>
                      <a:headEnd type="none" w="med" len="med"/>
                      <a:tailEnd type="none" w="med" len="med"/>
                    </a:lnL>
                    <a:lnR w="28575" cap="flat" cmpd="sng" algn="ctr">
                      <a:solidFill>
                        <a:prstClr val="white"/>
                      </a:solidFill>
                      <a:prstDash val="dot"/>
                      <a:round/>
                      <a:headEnd type="none" w="med" len="med"/>
                      <a:tailEnd type="none" w="med" len="med"/>
                    </a:lnR>
                    <a:lnT w="28575" cap="flat" cmpd="sng" algn="ctr">
                      <a:solidFill>
                        <a:prstClr val="white"/>
                      </a:solidFill>
                      <a:prstDash val="dot"/>
                      <a:round/>
                      <a:headEnd type="none" w="med" len="med"/>
                      <a:tailEnd type="none" w="med" len="med"/>
                    </a:lnT>
                    <a:lnB w="28575" cap="flat" cmpd="sng" algn="ctr">
                      <a:solidFill>
                        <a:prstClr val="white"/>
                      </a:solidFill>
                      <a:prstDash val="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1" u="none" strike="noStrike" cap="none" normalizeH="0" baseline="0" dirty="0" smtClean="0">
                          <a:ln>
                            <a:noFill/>
                          </a:ln>
                          <a:solidFill>
                            <a:srgbClr val="FFFFFF"/>
                          </a:solidFill>
                          <a:effectLst/>
                          <a:latin typeface="Arial" charset="0"/>
                          <a:ea typeface="ＭＳ Ｐゴシック" pitchFamily="1" charset="-128"/>
                        </a:rPr>
                        <a:t>and</a:t>
                      </a:r>
                    </a:p>
                  </a:txBody>
                  <a:tcPr marL="91433" marR="91433" marT="45717" marB="45717" anchor="ctr" horzOverflow="overflow">
                    <a:lnL w="28575" cap="flat" cmpd="sng" algn="ctr">
                      <a:solidFill>
                        <a:prstClr val="white"/>
                      </a:solidFill>
                      <a:prstDash val="dot"/>
                      <a:round/>
                      <a:headEnd type="none" w="med" len="med"/>
                      <a:tailEnd type="none" w="med" len="med"/>
                    </a:lnL>
                    <a:lnR w="28575" cap="flat" cmpd="sng" algn="ctr">
                      <a:solidFill>
                        <a:prstClr val="white"/>
                      </a:solidFill>
                      <a:prstDash val="dot"/>
                      <a:round/>
                      <a:headEnd type="none" w="med" len="med"/>
                      <a:tailEnd type="none" w="med" len="med"/>
                    </a:lnR>
                    <a:lnT w="28575" cap="flat" cmpd="sng" algn="ctr">
                      <a:solidFill>
                        <a:prstClr val="white"/>
                      </a:solidFill>
                      <a:prstDash val="dot"/>
                      <a:round/>
                      <a:headEnd type="none" w="med" len="med"/>
                      <a:tailEnd type="none" w="med" len="med"/>
                    </a:lnT>
                    <a:lnB w="28575" cap="flat" cmpd="sng" algn="ctr">
                      <a:solidFill>
                        <a:prstClr val="white"/>
                      </a:solidFill>
                      <a:prstDash val="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 charset="-128"/>
                        </a:rPr>
                        <a:t>5,8, or 10 Years</a:t>
                      </a:r>
                    </a:p>
                  </a:txBody>
                  <a:tcPr marL="91433" marR="91433" marT="45717" marB="45717" anchor="ctr" horzOverflow="overflow">
                    <a:lnL w="28575" cap="flat" cmpd="sng" algn="ctr">
                      <a:solidFill>
                        <a:prstClr val="white"/>
                      </a:solidFill>
                      <a:prstDash val="dot"/>
                      <a:round/>
                      <a:headEnd type="none" w="med" len="med"/>
                      <a:tailEnd type="none" w="med" len="med"/>
                    </a:lnL>
                    <a:lnR w="12700" cap="flat" cmpd="sng" algn="ctr">
                      <a:noFill/>
                      <a:prstDash val="solid"/>
                      <a:round/>
                      <a:headEnd type="none" w="med" len="med"/>
                      <a:tailEnd type="none" w="med" len="med"/>
                    </a:lnR>
                    <a:lnT w="28575" cap="flat" cmpd="sng" algn="ctr">
                      <a:solidFill>
                        <a:prstClr val="white"/>
                      </a:solidFill>
                      <a:prstDash val="dot"/>
                      <a:round/>
                      <a:headEnd type="none" w="med" len="med"/>
                      <a:tailEnd type="none" w="med" len="med"/>
                    </a:lnT>
                    <a:lnB w="28575" cap="flat" cmpd="sng" algn="ctr">
                      <a:solidFill>
                        <a:prstClr val="white"/>
                      </a:solidFill>
                      <a:prstDash val="dot"/>
                      <a:round/>
                      <a:headEnd type="none" w="med" len="med"/>
                      <a:tailEnd type="none" w="med" len="med"/>
                    </a:lnB>
                    <a:lnTlToBr>
                      <a:noFill/>
                    </a:lnTlToBr>
                    <a:lnBlToTr>
                      <a:noFill/>
                    </a:lnBlToTr>
                    <a:noFill/>
                  </a:tcPr>
                </a:tc>
              </a:tr>
              <a:tr h="1171575">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 charset="-128"/>
                        </a:rPr>
                        <a:t>Age</a:t>
                      </a:r>
                    </a:p>
                  </a:txBody>
                  <a:tcPr marL="91433" marR="91433" marT="45717" marB="45717" anchor="ctr" horzOverflow="overflow">
                    <a:lnL w="12700" cap="flat" cmpd="sng" algn="ctr">
                      <a:noFill/>
                      <a:prstDash val="solid"/>
                      <a:round/>
                      <a:headEnd type="none" w="med" len="med"/>
                      <a:tailEnd type="none" w="med" len="med"/>
                    </a:lnL>
                    <a:lnR w="28575" cap="flat" cmpd="sng" algn="ctr">
                      <a:solidFill>
                        <a:prstClr val="white"/>
                      </a:solidFill>
                      <a:prstDash val="dot"/>
                      <a:round/>
                      <a:headEnd type="none" w="med" len="med"/>
                      <a:tailEnd type="none" w="med" len="med"/>
                    </a:lnR>
                    <a:lnT w="28575" cap="flat" cmpd="sng" algn="ctr">
                      <a:solidFill>
                        <a:prstClr val="white"/>
                      </a:solidFill>
                      <a:prstDash val="dot"/>
                      <a:round/>
                      <a:headEnd type="none" w="med" len="med"/>
                      <a:tailEnd type="none" w="med" len="med"/>
                    </a:lnT>
                    <a:lnB w="28575" cap="flat" cmpd="sng" algn="ctr">
                      <a:solidFill>
                        <a:prstClr val="white"/>
                      </a:solidFill>
                      <a:prstDash val="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1" u="none" strike="noStrike" cap="none" normalizeH="0" baseline="0" dirty="0" smtClean="0">
                          <a:ln>
                            <a:noFill/>
                          </a:ln>
                          <a:solidFill>
                            <a:srgbClr val="FFFFFF"/>
                          </a:solidFill>
                          <a:effectLst/>
                          <a:latin typeface="Arial" charset="0"/>
                          <a:ea typeface="ＭＳ Ｐゴシック" pitchFamily="1" charset="-128"/>
                        </a:rPr>
                        <a:t>plus</a:t>
                      </a:r>
                    </a:p>
                  </a:txBody>
                  <a:tcPr marL="91433" marR="91433" marT="45717" marB="45717" anchor="ctr" horzOverflow="overflow">
                    <a:lnL w="28575" cap="flat" cmpd="sng" algn="ctr">
                      <a:solidFill>
                        <a:prstClr val="white"/>
                      </a:solidFill>
                      <a:prstDash val="dot"/>
                      <a:round/>
                      <a:headEnd type="none" w="med" len="med"/>
                      <a:tailEnd type="none" w="med" len="med"/>
                    </a:lnL>
                    <a:lnR w="28575" cap="flat" cmpd="sng" algn="ctr">
                      <a:solidFill>
                        <a:prstClr val="white"/>
                      </a:solidFill>
                      <a:prstDash val="dot"/>
                      <a:round/>
                      <a:headEnd type="none" w="med" len="med"/>
                      <a:tailEnd type="none" w="med" len="med"/>
                    </a:lnR>
                    <a:lnT w="28575" cap="flat" cmpd="sng" algn="ctr">
                      <a:solidFill>
                        <a:prstClr val="white"/>
                      </a:solidFill>
                      <a:prstDash val="dot"/>
                      <a:round/>
                      <a:headEnd type="none" w="med" len="med"/>
                      <a:tailEnd type="none" w="med" len="med"/>
                    </a:lnT>
                    <a:lnB w="28575" cap="flat" cmpd="sng" algn="ctr">
                      <a:solidFill>
                        <a:prstClr val="white"/>
                      </a:solidFill>
                      <a:prstDash val="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 charset="-128"/>
                        </a:rPr>
                        <a:t>Years of Service</a:t>
                      </a:r>
                      <a:r>
                        <a:rPr kumimoji="0" lang="en-US" sz="3200" b="0" i="0" u="none" strike="noStrike" cap="none" normalizeH="0" baseline="0" dirty="0" smtClean="0">
                          <a:ln>
                            <a:noFill/>
                          </a:ln>
                          <a:solidFill>
                            <a:srgbClr val="FFFFFF"/>
                          </a:solidFill>
                          <a:effectLst/>
                          <a:latin typeface="Arial" charset="0"/>
                          <a:ea typeface="ＭＳ Ｐゴシック" pitchFamily="1" charset="-128"/>
                          <a:sym typeface="Wingdings" pitchFamily="1" charset="2"/>
                        </a:rPr>
                        <a:t>*</a:t>
                      </a:r>
                      <a:r>
                        <a:rPr kumimoji="0" lang="en-US" sz="3200" b="0" i="0" u="none" strike="noStrike" cap="none" normalizeH="0" baseline="0" dirty="0" smtClean="0">
                          <a:ln>
                            <a:noFill/>
                          </a:ln>
                          <a:solidFill>
                            <a:srgbClr val="FFFFFF"/>
                          </a:solidFill>
                          <a:effectLst/>
                          <a:latin typeface="Arial" charset="0"/>
                          <a:ea typeface="ＭＳ Ｐゴシック" pitchFamily="1" charset="-128"/>
                        </a:rPr>
                        <a:t>=75 or 80</a:t>
                      </a:r>
                    </a:p>
                  </a:txBody>
                  <a:tcPr marL="91433" marR="91433" marT="45717" marB="45717" anchor="ctr" horzOverflow="overflow">
                    <a:lnL w="28575" cap="flat" cmpd="sng" algn="ctr">
                      <a:solidFill>
                        <a:prstClr val="white"/>
                      </a:solidFill>
                      <a:prstDash val="dot"/>
                      <a:round/>
                      <a:headEnd type="none" w="med" len="med"/>
                      <a:tailEnd type="none" w="med" len="med"/>
                    </a:lnL>
                    <a:lnR w="12700" cap="flat" cmpd="sng" algn="ctr">
                      <a:noFill/>
                      <a:prstDash val="solid"/>
                      <a:round/>
                      <a:headEnd type="none" w="med" len="med"/>
                      <a:tailEnd type="none" w="med" len="med"/>
                    </a:lnR>
                    <a:lnT w="28575" cap="flat" cmpd="sng" algn="ctr">
                      <a:solidFill>
                        <a:prstClr val="white"/>
                      </a:solidFill>
                      <a:prstDash val="dot"/>
                      <a:round/>
                      <a:headEnd type="none" w="med" len="med"/>
                      <a:tailEnd type="none" w="med" len="med"/>
                    </a:lnT>
                    <a:lnB w="28575" cap="flat" cmpd="sng" algn="ctr">
                      <a:solidFill>
                        <a:prstClr val="white"/>
                      </a:solidFill>
                      <a:prstDash val="dot"/>
                      <a:round/>
                      <a:headEnd type="none" w="med" len="med"/>
                      <a:tailEnd type="none" w="med" len="med"/>
                    </a:lnB>
                    <a:lnTlToBr>
                      <a:noFill/>
                    </a:lnTlToBr>
                    <a:lnBlToTr>
                      <a:noFill/>
                    </a:lnBlToTr>
                    <a:noFill/>
                  </a:tcPr>
                </a:tc>
              </a:tr>
              <a:tr h="1192213">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 charset="-128"/>
                        </a:rPr>
                        <a:t>Any Age</a:t>
                      </a:r>
                    </a:p>
                  </a:txBody>
                  <a:tcPr marL="91433" marR="91433" marT="45717" marB="45717" anchor="ctr" horzOverflow="overflow">
                    <a:lnL w="12700" cap="flat" cmpd="sng" algn="ctr">
                      <a:noFill/>
                      <a:prstDash val="solid"/>
                      <a:round/>
                      <a:headEnd type="none" w="med" len="med"/>
                      <a:tailEnd type="none" w="med" len="med"/>
                    </a:lnL>
                    <a:lnR w="28575" cap="flat" cmpd="sng" algn="ctr">
                      <a:solidFill>
                        <a:prstClr val="white"/>
                      </a:solidFill>
                      <a:prstDash val="dot"/>
                      <a:round/>
                      <a:headEnd type="none" w="med" len="med"/>
                      <a:tailEnd type="none" w="med" len="med"/>
                    </a:lnR>
                    <a:lnT w="28575" cap="flat" cmpd="sng" algn="ctr">
                      <a:solidFill>
                        <a:prstClr val="white"/>
                      </a:solidFill>
                      <a:prstDash val="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1" u="none" strike="noStrike" cap="none" normalizeH="0" baseline="0" dirty="0" smtClean="0">
                          <a:ln>
                            <a:noFill/>
                          </a:ln>
                          <a:solidFill>
                            <a:srgbClr val="FFFFFF"/>
                          </a:solidFill>
                          <a:effectLst/>
                          <a:latin typeface="Arial" charset="0"/>
                          <a:ea typeface="ＭＳ Ｐゴシック" pitchFamily="1" charset="-128"/>
                        </a:rPr>
                        <a:t>and</a:t>
                      </a:r>
                    </a:p>
                  </a:txBody>
                  <a:tcPr marL="91433" marR="91433" marT="45717" marB="45717" anchor="ctr" horzOverflow="overflow">
                    <a:lnL w="28575" cap="flat" cmpd="sng" algn="ctr">
                      <a:solidFill>
                        <a:prstClr val="white"/>
                      </a:solidFill>
                      <a:prstDash val="dot"/>
                      <a:round/>
                      <a:headEnd type="none" w="med" len="med"/>
                      <a:tailEnd type="none" w="med" len="med"/>
                    </a:lnL>
                    <a:lnR w="28575" cap="flat" cmpd="sng" algn="ctr">
                      <a:solidFill>
                        <a:prstClr val="white"/>
                      </a:solidFill>
                      <a:prstDash val="dot"/>
                      <a:round/>
                      <a:headEnd type="none" w="med" len="med"/>
                      <a:tailEnd type="none" w="med" len="med"/>
                    </a:lnR>
                    <a:lnT w="28575" cap="flat" cmpd="sng" algn="ctr">
                      <a:solidFill>
                        <a:prstClr val="white"/>
                      </a:solidFill>
                      <a:prstDash val="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ts val="3200"/>
                        </a:lnSpc>
                        <a:spcBef>
                          <a:spcPct val="0"/>
                        </a:spcBef>
                        <a:spcAft>
                          <a:spcPct val="0"/>
                        </a:spcAft>
                        <a:buClrTx/>
                        <a:buSzTx/>
                        <a:buFontTx/>
                        <a:buNone/>
                        <a:tabLst/>
                      </a:pPr>
                      <a:r>
                        <a:rPr kumimoji="0" lang="en-US" sz="3200" b="0" i="0" u="none" strike="noStrike" cap="none" normalizeH="0" baseline="0" dirty="0" smtClean="0">
                          <a:ln>
                            <a:noFill/>
                          </a:ln>
                          <a:solidFill>
                            <a:srgbClr val="FFFFFF"/>
                          </a:solidFill>
                          <a:effectLst/>
                          <a:latin typeface="Arial" charset="0"/>
                          <a:ea typeface="ＭＳ Ｐゴシック" pitchFamily="1" charset="-128"/>
                        </a:rPr>
                        <a:t>20 or 30 Years</a:t>
                      </a:r>
                    </a:p>
                  </a:txBody>
                  <a:tcPr marL="91433" marR="91433" marT="45717" marB="45717" anchor="ctr" horzOverflow="overflow">
                    <a:lnL w="28575" cap="flat" cmpd="sng" algn="ctr">
                      <a:solidFill>
                        <a:prstClr val="white"/>
                      </a:solidFill>
                      <a:prstDash val="dot"/>
                      <a:round/>
                      <a:headEnd type="none" w="med" len="med"/>
                      <a:tailEnd type="none" w="med" len="med"/>
                    </a:lnL>
                    <a:lnR w="12700" cap="flat" cmpd="sng" algn="ctr">
                      <a:noFill/>
                      <a:prstDash val="solid"/>
                      <a:round/>
                      <a:headEnd type="none" w="med" len="med"/>
                      <a:tailEnd type="none" w="med" len="med"/>
                    </a:lnR>
                    <a:lnT w="28575" cap="flat" cmpd="sng" algn="ctr">
                      <a:solidFill>
                        <a:prstClr val="white"/>
                      </a:solidFill>
                      <a:prstDash val="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5" name="TextBox 11"/>
          <p:cNvSpPr txBox="1">
            <a:spLocks noChangeArrowheads="1"/>
          </p:cNvSpPr>
          <p:nvPr/>
        </p:nvSpPr>
        <p:spPr bwMode="auto">
          <a:xfrm>
            <a:off x="450124" y="968079"/>
            <a:ext cx="287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a:defRPr sz="2000">
                <a:solidFill>
                  <a:schemeClr val="tx1"/>
                </a:solidFill>
                <a:latin typeface="Garamond" charset="0"/>
                <a:ea typeface="ＭＳ Ｐゴシック" charset="0"/>
              </a:defRPr>
            </a:lvl3pPr>
            <a:lvl4pPr>
              <a:defRPr>
                <a:solidFill>
                  <a:schemeClr val="tx1"/>
                </a:solidFill>
                <a:latin typeface="Garamond" charset="0"/>
                <a:ea typeface="ＭＳ Ｐゴシック" charset="0"/>
              </a:defRPr>
            </a:lvl4pPr>
            <a:lvl5pPr>
              <a:defRPr>
                <a:solidFill>
                  <a:schemeClr val="tx1"/>
                </a:solidFill>
                <a:latin typeface="Garamond" charset="0"/>
                <a:ea typeface="ＭＳ Ｐゴシック" charset="0"/>
              </a:defRPr>
            </a:lvl5pPr>
            <a:lvl6pPr eaLnBrk="0" hangingPunct="0">
              <a:buFont typeface="Times New Roman" charset="0"/>
              <a:defRPr>
                <a:solidFill>
                  <a:schemeClr val="tx1"/>
                </a:solidFill>
                <a:latin typeface="Garamond" charset="0"/>
                <a:ea typeface="ＭＳ Ｐゴシック" charset="0"/>
              </a:defRPr>
            </a:lvl6pPr>
            <a:lvl7pPr eaLnBrk="0" hangingPunct="0">
              <a:buFont typeface="Times New Roman" charset="0"/>
              <a:defRPr>
                <a:solidFill>
                  <a:schemeClr val="tx1"/>
                </a:solidFill>
                <a:latin typeface="Garamond" charset="0"/>
                <a:ea typeface="ＭＳ Ｐゴシック" charset="0"/>
              </a:defRPr>
            </a:lvl7pPr>
            <a:lvl8pPr eaLnBrk="0" hangingPunct="0">
              <a:buFont typeface="Times New Roman" charset="0"/>
              <a:defRPr>
                <a:solidFill>
                  <a:schemeClr val="tx1"/>
                </a:solidFill>
                <a:latin typeface="Garamond" charset="0"/>
                <a:ea typeface="ＭＳ Ｐゴシック" charset="0"/>
              </a:defRPr>
            </a:lvl8pPr>
            <a:lvl9pPr eaLnBrk="0" hangingPunct="0">
              <a:buFont typeface="Times New Roman" charset="0"/>
              <a:defRPr>
                <a:solidFill>
                  <a:schemeClr val="tx1"/>
                </a:solidFill>
                <a:latin typeface="Garamond" charset="0"/>
                <a:ea typeface="ＭＳ Ｐゴシック" charset="0"/>
              </a:defRPr>
            </a:lvl9pPr>
          </a:lstStyle>
          <a:p>
            <a:pPr algn="ctr"/>
            <a:r>
              <a:rPr lang="en-US" sz="3600" dirty="0">
                <a:solidFill>
                  <a:srgbClr val="FFFFFF"/>
                </a:solidFill>
                <a:latin typeface="Gill Sans"/>
                <a:cs typeface="Gill Sans"/>
              </a:rPr>
              <a:t>AGE</a:t>
            </a:r>
          </a:p>
        </p:txBody>
      </p:sp>
      <p:sp>
        <p:nvSpPr>
          <p:cNvPr id="6" name="TextBox 12"/>
          <p:cNvSpPr txBox="1">
            <a:spLocks noChangeArrowheads="1"/>
          </p:cNvSpPr>
          <p:nvPr/>
        </p:nvSpPr>
        <p:spPr bwMode="auto">
          <a:xfrm>
            <a:off x="4574858" y="946987"/>
            <a:ext cx="4183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a:defRPr sz="2000">
                <a:solidFill>
                  <a:schemeClr val="tx1"/>
                </a:solidFill>
                <a:latin typeface="Garamond" charset="0"/>
                <a:ea typeface="ＭＳ Ｐゴシック" charset="0"/>
              </a:defRPr>
            </a:lvl3pPr>
            <a:lvl4pPr>
              <a:defRPr>
                <a:solidFill>
                  <a:schemeClr val="tx1"/>
                </a:solidFill>
                <a:latin typeface="Garamond" charset="0"/>
                <a:ea typeface="ＭＳ Ｐゴシック" charset="0"/>
              </a:defRPr>
            </a:lvl4pPr>
            <a:lvl5pPr>
              <a:defRPr>
                <a:solidFill>
                  <a:schemeClr val="tx1"/>
                </a:solidFill>
                <a:latin typeface="Garamond" charset="0"/>
                <a:ea typeface="ＭＳ Ｐゴシック" charset="0"/>
              </a:defRPr>
            </a:lvl5pPr>
            <a:lvl6pPr eaLnBrk="0" hangingPunct="0">
              <a:buFont typeface="Times New Roman" charset="0"/>
              <a:defRPr>
                <a:solidFill>
                  <a:schemeClr val="tx1"/>
                </a:solidFill>
                <a:latin typeface="Garamond" charset="0"/>
                <a:ea typeface="ＭＳ Ｐゴシック" charset="0"/>
              </a:defRPr>
            </a:lvl6pPr>
            <a:lvl7pPr eaLnBrk="0" hangingPunct="0">
              <a:buFont typeface="Times New Roman" charset="0"/>
              <a:defRPr>
                <a:solidFill>
                  <a:schemeClr val="tx1"/>
                </a:solidFill>
                <a:latin typeface="Garamond" charset="0"/>
                <a:ea typeface="ＭＳ Ｐゴシック" charset="0"/>
              </a:defRPr>
            </a:lvl7pPr>
            <a:lvl8pPr eaLnBrk="0" hangingPunct="0">
              <a:buFont typeface="Times New Roman" charset="0"/>
              <a:defRPr>
                <a:solidFill>
                  <a:schemeClr val="tx1"/>
                </a:solidFill>
                <a:latin typeface="Garamond" charset="0"/>
                <a:ea typeface="ＭＳ Ｐゴシック" charset="0"/>
              </a:defRPr>
            </a:lvl8pPr>
            <a:lvl9pPr eaLnBrk="0" hangingPunct="0">
              <a:buFont typeface="Times New Roman" charset="0"/>
              <a:defRPr>
                <a:solidFill>
                  <a:schemeClr val="tx1"/>
                </a:solidFill>
                <a:latin typeface="Garamond" charset="0"/>
                <a:ea typeface="ＭＳ Ｐゴシック" charset="0"/>
              </a:defRPr>
            </a:lvl9pPr>
          </a:lstStyle>
          <a:p>
            <a:pPr algn="ctr"/>
            <a:r>
              <a:rPr lang="en-US" sz="3600" dirty="0">
                <a:solidFill>
                  <a:srgbClr val="FFFFFF"/>
                </a:solidFill>
                <a:latin typeface="Gill Sans"/>
                <a:cs typeface="Gill Sans"/>
              </a:rPr>
              <a:t>SERVICE</a:t>
            </a:r>
          </a:p>
        </p:txBody>
      </p:sp>
      <p:sp>
        <p:nvSpPr>
          <p:cNvPr id="7" name="Text Box 29"/>
          <p:cNvSpPr txBox="1">
            <a:spLocks noChangeArrowheads="1"/>
          </p:cNvSpPr>
          <p:nvPr/>
        </p:nvSpPr>
        <p:spPr bwMode="auto">
          <a:xfrm>
            <a:off x="184125" y="6359745"/>
            <a:ext cx="7007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a:defRPr sz="2000">
                <a:solidFill>
                  <a:schemeClr val="tx1"/>
                </a:solidFill>
                <a:latin typeface="Garamond" charset="0"/>
                <a:ea typeface="ＭＳ Ｐゴシック" charset="0"/>
              </a:defRPr>
            </a:lvl3pPr>
            <a:lvl4pPr>
              <a:defRPr>
                <a:solidFill>
                  <a:schemeClr val="tx1"/>
                </a:solidFill>
                <a:latin typeface="Garamond" charset="0"/>
                <a:ea typeface="ＭＳ Ｐゴシック" charset="0"/>
              </a:defRPr>
            </a:lvl4pPr>
            <a:lvl5pPr>
              <a:defRPr>
                <a:solidFill>
                  <a:schemeClr val="tx1"/>
                </a:solidFill>
                <a:latin typeface="Garamond" charset="0"/>
                <a:ea typeface="ＭＳ Ｐゴシック" charset="0"/>
              </a:defRPr>
            </a:lvl5pPr>
            <a:lvl6pPr eaLnBrk="0" hangingPunct="0">
              <a:buFont typeface="Times New Roman" charset="0"/>
              <a:defRPr>
                <a:solidFill>
                  <a:schemeClr val="tx1"/>
                </a:solidFill>
                <a:latin typeface="Garamond" charset="0"/>
                <a:ea typeface="ＭＳ Ｐゴシック" charset="0"/>
              </a:defRPr>
            </a:lvl6pPr>
            <a:lvl7pPr eaLnBrk="0" hangingPunct="0">
              <a:buFont typeface="Times New Roman" charset="0"/>
              <a:defRPr>
                <a:solidFill>
                  <a:schemeClr val="tx1"/>
                </a:solidFill>
                <a:latin typeface="Garamond" charset="0"/>
                <a:ea typeface="ＭＳ Ｐゴシック" charset="0"/>
              </a:defRPr>
            </a:lvl7pPr>
            <a:lvl8pPr eaLnBrk="0" hangingPunct="0">
              <a:buFont typeface="Times New Roman" charset="0"/>
              <a:defRPr>
                <a:solidFill>
                  <a:schemeClr val="tx1"/>
                </a:solidFill>
                <a:latin typeface="Garamond" charset="0"/>
                <a:ea typeface="ＭＳ Ｐゴシック" charset="0"/>
              </a:defRPr>
            </a:lvl8pPr>
            <a:lvl9pPr eaLnBrk="0" hangingPunct="0">
              <a:buFont typeface="Times New Roman" charset="0"/>
              <a:defRPr>
                <a:solidFill>
                  <a:schemeClr val="tx1"/>
                </a:solidFill>
                <a:latin typeface="Garamond" charset="0"/>
                <a:ea typeface="ＭＳ Ｐゴシック" charset="0"/>
              </a:defRPr>
            </a:lvl9pPr>
          </a:lstStyle>
          <a:p>
            <a:pPr>
              <a:spcBef>
                <a:spcPct val="50000"/>
              </a:spcBef>
            </a:pPr>
            <a:r>
              <a:rPr lang="en-US" sz="2400" dirty="0">
                <a:solidFill>
                  <a:srgbClr val="FFFFFF"/>
                </a:solidFill>
                <a:latin typeface="Gill Sans"/>
                <a:cs typeface="Gill Sans"/>
              </a:rPr>
              <a:t>*Must be vested</a:t>
            </a:r>
          </a:p>
        </p:txBody>
      </p:sp>
      <p:sp>
        <p:nvSpPr>
          <p:cNvPr id="8" name="Slide Number Placeholder 3"/>
          <p:cNvSpPr txBox="1">
            <a:spLocks/>
          </p:cNvSpPr>
          <p:nvPr/>
        </p:nvSpPr>
        <p:spPr>
          <a:xfrm>
            <a:off x="6891856" y="649392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solidFill>
                  <a:srgbClr val="FFFFFF"/>
                </a:solidFill>
              </a:rPr>
              <a:pPr/>
              <a:t>11</a:t>
            </a:fld>
            <a:endParaRPr lang="en-US" dirty="0">
              <a:solidFill>
                <a:srgbClr val="FFFFFF"/>
              </a:solidFill>
            </a:endParaRPr>
          </a:p>
        </p:txBody>
      </p:sp>
    </p:spTree>
    <p:extLst>
      <p:ext uri="{BB962C8B-B14F-4D97-AF65-F5344CB8AC3E}">
        <p14:creationId xmlns:p14="http://schemas.microsoft.com/office/powerpoint/2010/main" val="187891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3921760" y="2824481"/>
            <a:ext cx="5125476" cy="2309122"/>
          </a:xfrm>
          <a:prstGeom prst="rect">
            <a:avLst/>
          </a:prstGeom>
        </p:spPr>
        <p:txBody>
          <a:bodyPr lIns="0" bIns="0"/>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ts val="5180"/>
              </a:lnSpc>
            </a:pPr>
            <a:r>
              <a:rPr lang="en-US" sz="5400" spc="100" dirty="0" smtClean="0">
                <a:solidFill>
                  <a:srgbClr val="205971"/>
                </a:solidFill>
                <a:latin typeface="Gill Sans"/>
                <a:cs typeface="Gill Sans"/>
              </a:rPr>
              <a:t>LIFE EVENTS </a:t>
            </a:r>
            <a:br>
              <a:rPr lang="en-US" sz="5400" spc="100" dirty="0" smtClean="0">
                <a:solidFill>
                  <a:srgbClr val="205971"/>
                </a:solidFill>
                <a:latin typeface="Gill Sans"/>
                <a:cs typeface="Gill Sans"/>
              </a:rPr>
            </a:br>
            <a:r>
              <a:rPr lang="en-US" sz="5400" spc="100" dirty="0" smtClean="0">
                <a:solidFill>
                  <a:srgbClr val="205971"/>
                </a:solidFill>
                <a:latin typeface="Gill Sans"/>
                <a:cs typeface="Gill Sans"/>
              </a:rPr>
              <a:t>AND YOUR TCDRS ACCOUNT</a:t>
            </a:r>
            <a:endParaRPr lang="en-US" sz="5400" spc="100" dirty="0">
              <a:solidFill>
                <a:srgbClr val="205971"/>
              </a:solidFill>
              <a:latin typeface="Gill Sans"/>
              <a:cs typeface="Gill Sans"/>
            </a:endParaRPr>
          </a:p>
        </p:txBody>
      </p:sp>
      <p:sp>
        <p:nvSpPr>
          <p:cNvPr id="3" name="Rectangle 2"/>
          <p:cNvSpPr/>
          <p:nvPr/>
        </p:nvSpPr>
        <p:spPr>
          <a:xfrm>
            <a:off x="3921758" y="5733976"/>
            <a:ext cx="5374641" cy="7493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37160" rtlCol="0" anchor="t" anchorCtr="0"/>
          <a:lstStyle/>
          <a:p>
            <a:pPr marL="0" lvl="1">
              <a:lnSpc>
                <a:spcPts val="2980"/>
              </a:lnSpc>
              <a:spcAft>
                <a:spcPts val="2400"/>
              </a:spcAft>
            </a:pPr>
            <a:r>
              <a:rPr lang="en-US" sz="4000" dirty="0" smtClean="0">
                <a:solidFill>
                  <a:schemeClr val="tx1">
                    <a:lumMod val="90000"/>
                    <a:lumOff val="10000"/>
                  </a:schemeClr>
                </a:solidFill>
                <a:latin typeface="Gill Sans"/>
                <a:cs typeface="Garamond"/>
              </a:rPr>
              <a:t>Naming a Beneficiary</a:t>
            </a:r>
            <a:endParaRPr lang="en-US" sz="4000" dirty="0">
              <a:solidFill>
                <a:schemeClr val="tx1">
                  <a:lumMod val="90000"/>
                  <a:lumOff val="10000"/>
                </a:schemeClr>
              </a:solidFill>
              <a:latin typeface="Gill Sans"/>
              <a:cs typeface="Garamond"/>
            </a:endParaRPr>
          </a:p>
        </p:txBody>
      </p:sp>
      <p:sp>
        <p:nvSpPr>
          <p:cNvPr id="5"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pPr/>
              <a:t>12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Tree>
    <p:extLst>
      <p:ext uri="{BB962C8B-B14F-4D97-AF65-F5344CB8AC3E}">
        <p14:creationId xmlns:p14="http://schemas.microsoft.com/office/powerpoint/2010/main" val="390894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901440" y="1440922"/>
            <a:ext cx="4981504" cy="3523187"/>
          </a:xfrm>
          <a:prstGeom prst="rect">
            <a:avLst/>
          </a:prstGeom>
          <a:noFill/>
        </p:spPr>
        <p:txBody>
          <a:bodyPr wrap="square" lIns="0" tIns="0" rIns="0" bIns="0" rtlCol="0" anchor="ctr" anchorCtr="0">
            <a:noAutofit/>
          </a:bodyPr>
          <a:lstStyle/>
          <a:p>
            <a:pPr marL="0" lvl="2">
              <a:spcAft>
                <a:spcPts val="3000"/>
              </a:spcAft>
            </a:pPr>
            <a:r>
              <a:rPr lang="en-US" sz="3200" dirty="0" smtClean="0">
                <a:solidFill>
                  <a:srgbClr val="454745"/>
                </a:solidFill>
                <a:latin typeface="Gill Sans"/>
                <a:cs typeface="Gill Sans"/>
              </a:rPr>
              <a:t>One or Multiple Individuals</a:t>
            </a:r>
            <a:endParaRPr lang="en-US" sz="3200" dirty="0">
              <a:solidFill>
                <a:srgbClr val="454745"/>
              </a:solidFill>
              <a:latin typeface="Gill Sans"/>
              <a:cs typeface="Gill Sans"/>
            </a:endParaRPr>
          </a:p>
          <a:p>
            <a:pPr marL="0" lvl="2">
              <a:spcAft>
                <a:spcPts val="3000"/>
              </a:spcAft>
            </a:pPr>
            <a:r>
              <a:rPr lang="en-US" sz="3200" dirty="0" smtClean="0">
                <a:solidFill>
                  <a:srgbClr val="454745"/>
                </a:solidFill>
                <a:latin typeface="Gill Sans"/>
                <a:cs typeface="Gill Sans"/>
              </a:rPr>
              <a:t>Minor Children</a:t>
            </a:r>
            <a:endParaRPr lang="en-US" sz="3200" dirty="0">
              <a:solidFill>
                <a:srgbClr val="454745"/>
              </a:solidFill>
              <a:latin typeface="Gill Sans"/>
              <a:cs typeface="Gill Sans"/>
            </a:endParaRPr>
          </a:p>
          <a:p>
            <a:pPr marL="0" lvl="2">
              <a:spcAft>
                <a:spcPts val="3000"/>
              </a:spcAft>
            </a:pPr>
            <a:r>
              <a:rPr lang="en-US" sz="3200" dirty="0" smtClean="0">
                <a:solidFill>
                  <a:srgbClr val="454745"/>
                </a:solidFill>
                <a:latin typeface="Gill Sans"/>
                <a:cs typeface="Gill Sans"/>
              </a:rPr>
              <a:t>Estate</a:t>
            </a:r>
            <a:endParaRPr lang="en-US" sz="3200" dirty="0">
              <a:solidFill>
                <a:srgbClr val="454745"/>
              </a:solidFill>
              <a:latin typeface="Gill Sans"/>
              <a:cs typeface="Gill Sans"/>
            </a:endParaRPr>
          </a:p>
          <a:p>
            <a:pPr marL="0" lvl="2">
              <a:spcAft>
                <a:spcPts val="3000"/>
              </a:spcAft>
            </a:pPr>
            <a:r>
              <a:rPr lang="en-US" sz="3200" dirty="0" smtClean="0">
                <a:solidFill>
                  <a:srgbClr val="454745"/>
                </a:solidFill>
                <a:latin typeface="Gill Sans"/>
                <a:cs typeface="Gill Sans"/>
              </a:rPr>
              <a:t>Charity or Other Organization</a:t>
            </a:r>
          </a:p>
          <a:p>
            <a:pPr marL="0" lvl="2">
              <a:spcAft>
                <a:spcPts val="3000"/>
              </a:spcAft>
            </a:pPr>
            <a:r>
              <a:rPr lang="en-US" sz="3200" dirty="0" smtClean="0">
                <a:solidFill>
                  <a:srgbClr val="454745"/>
                </a:solidFill>
                <a:latin typeface="Gill Sans"/>
                <a:cs typeface="Gill Sans"/>
              </a:rPr>
              <a:t>If no beneficiary on file, TCDRS will pay benefit to spouse (if married) or estate.</a:t>
            </a:r>
            <a:endParaRPr lang="en-US" sz="3200" dirty="0">
              <a:solidFill>
                <a:srgbClr val="454745"/>
              </a:solidFill>
              <a:latin typeface="Gill Sans"/>
              <a:cs typeface="Gill Sans"/>
            </a:endParaRPr>
          </a:p>
        </p:txBody>
      </p:sp>
      <p:sp>
        <p:nvSpPr>
          <p:cNvPr id="4"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pPr/>
              <a:t>13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Tree>
    <p:extLst>
      <p:ext uri="{BB962C8B-B14F-4D97-AF65-F5344CB8AC3E}">
        <p14:creationId xmlns:p14="http://schemas.microsoft.com/office/powerpoint/2010/main" val="16156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pPr>
              <a:spcBef>
                <a:spcPts val="2400"/>
              </a:spcBef>
            </a:pPr>
            <a:r>
              <a:rPr lang="en-US" dirty="0" smtClean="0"/>
              <a:t>With 4 or more years of TCDRS service, your beneficiary is eligible for the Survivor Benefit: </a:t>
            </a:r>
            <a:endParaRPr lang="en-US" dirty="0"/>
          </a:p>
        </p:txBody>
      </p:sp>
      <p:sp>
        <p:nvSpPr>
          <p:cNvPr id="2" name="Title 1"/>
          <p:cNvSpPr>
            <a:spLocks noGrp="1"/>
          </p:cNvSpPr>
          <p:nvPr>
            <p:ph type="title"/>
          </p:nvPr>
        </p:nvSpPr>
        <p:spPr/>
        <p:txBody>
          <a:bodyPr/>
          <a:lstStyle/>
          <a:p>
            <a:r>
              <a:rPr lang="en-US" spc="100" dirty="0" smtClean="0">
                <a:solidFill>
                  <a:srgbClr val="205971"/>
                </a:solidFill>
              </a:rPr>
              <a:t>SURVIVOR BENEFIT</a:t>
            </a:r>
            <a:endParaRPr lang="en-US" spc="100" dirty="0">
              <a:solidFill>
                <a:srgbClr val="205971"/>
              </a:solidFill>
            </a:endParaRPr>
          </a:p>
        </p:txBody>
      </p:sp>
      <p:sp>
        <p:nvSpPr>
          <p:cNvPr id="9" name="Slide Number Placeholder 3"/>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14</a:t>
            </a:fld>
            <a:endParaRPr lang="en-US" dirty="0"/>
          </a:p>
        </p:txBody>
      </p:sp>
      <p:sp>
        <p:nvSpPr>
          <p:cNvPr id="10" name="TextBox 9"/>
          <p:cNvSpPr txBox="1"/>
          <p:nvPr/>
        </p:nvSpPr>
        <p:spPr>
          <a:xfrm>
            <a:off x="1046341" y="4228299"/>
            <a:ext cx="3097583" cy="1723549"/>
          </a:xfrm>
          <a:prstGeom prst="rect">
            <a:avLst/>
          </a:prstGeom>
          <a:noFill/>
        </p:spPr>
        <p:txBody>
          <a:bodyPr wrap="square" rtlCol="0">
            <a:spAutoFit/>
          </a:bodyPr>
          <a:lstStyle/>
          <a:p>
            <a:pPr marL="0" lvl="4" algn="ctr">
              <a:spcAft>
                <a:spcPts val="1200"/>
              </a:spcAft>
            </a:pPr>
            <a:r>
              <a:rPr lang="en-US" sz="2800" dirty="0" smtClean="0">
                <a:solidFill>
                  <a:srgbClr val="454745"/>
                </a:solidFill>
                <a:latin typeface="Gill Sans"/>
                <a:cs typeface="Gill Sans"/>
              </a:rPr>
              <a:t>Lifetime </a:t>
            </a:r>
            <a:br>
              <a:rPr lang="en-US" sz="2800" dirty="0" smtClean="0">
                <a:solidFill>
                  <a:srgbClr val="454745"/>
                </a:solidFill>
                <a:latin typeface="Gill Sans"/>
                <a:cs typeface="Gill Sans"/>
              </a:rPr>
            </a:br>
            <a:r>
              <a:rPr lang="en-US" sz="2800" dirty="0" smtClean="0">
                <a:solidFill>
                  <a:srgbClr val="454745"/>
                </a:solidFill>
                <a:latin typeface="Gill Sans"/>
                <a:cs typeface="Gill Sans"/>
              </a:rPr>
              <a:t>Monthly Benefit</a:t>
            </a:r>
          </a:p>
          <a:p>
            <a:pPr marL="0" lvl="4" algn="ctr"/>
            <a:r>
              <a:rPr lang="en-US" sz="2000" dirty="0" smtClean="0">
                <a:solidFill>
                  <a:srgbClr val="454745"/>
                </a:solidFill>
                <a:latin typeface="Gill Sans"/>
                <a:cs typeface="Gill Sans"/>
              </a:rPr>
              <a:t>(Employer Matching Included)</a:t>
            </a:r>
            <a:endParaRPr lang="en-US" sz="2000" dirty="0">
              <a:solidFill>
                <a:srgbClr val="454745"/>
              </a:solidFill>
              <a:latin typeface="Gill Sans"/>
              <a:cs typeface="Gill Sans"/>
            </a:endParaRPr>
          </a:p>
        </p:txBody>
      </p:sp>
      <p:sp>
        <p:nvSpPr>
          <p:cNvPr id="11" name="TextBox 10"/>
          <p:cNvSpPr txBox="1"/>
          <p:nvPr/>
        </p:nvSpPr>
        <p:spPr>
          <a:xfrm>
            <a:off x="4374917" y="4228299"/>
            <a:ext cx="3283731" cy="1415772"/>
          </a:xfrm>
          <a:prstGeom prst="rect">
            <a:avLst/>
          </a:prstGeom>
          <a:noFill/>
        </p:spPr>
        <p:txBody>
          <a:bodyPr wrap="square" rtlCol="0">
            <a:spAutoFit/>
          </a:bodyPr>
          <a:lstStyle/>
          <a:p>
            <a:pPr marL="0" lvl="4" algn="ctr">
              <a:spcAft>
                <a:spcPts val="1200"/>
              </a:spcAft>
            </a:pPr>
            <a:r>
              <a:rPr lang="en-US" sz="2800" dirty="0" smtClean="0">
                <a:solidFill>
                  <a:srgbClr val="454745"/>
                </a:solidFill>
                <a:latin typeface="Gill Sans"/>
                <a:cs typeface="Gill Sans"/>
              </a:rPr>
              <a:t>Withdrawal </a:t>
            </a:r>
            <a:br>
              <a:rPr lang="en-US" sz="2800" dirty="0" smtClean="0">
                <a:solidFill>
                  <a:srgbClr val="454745"/>
                </a:solidFill>
                <a:latin typeface="Gill Sans"/>
                <a:cs typeface="Gill Sans"/>
              </a:rPr>
            </a:br>
            <a:r>
              <a:rPr lang="en-US" sz="2800" dirty="0" smtClean="0">
                <a:solidFill>
                  <a:srgbClr val="454745"/>
                </a:solidFill>
                <a:latin typeface="Gill Sans"/>
                <a:cs typeface="Gill Sans"/>
              </a:rPr>
              <a:t>of Account Balance</a:t>
            </a:r>
          </a:p>
          <a:p>
            <a:pPr marL="0" lvl="4" algn="ctr"/>
            <a:r>
              <a:rPr lang="en-US" sz="2000" dirty="0" smtClean="0">
                <a:solidFill>
                  <a:srgbClr val="454745"/>
                </a:solidFill>
                <a:latin typeface="Gill Sans"/>
                <a:cs typeface="Gill Sans"/>
              </a:rPr>
              <a:t>(No Employer Matching)</a:t>
            </a:r>
            <a:endParaRPr lang="en-US" sz="2000" dirty="0">
              <a:solidFill>
                <a:srgbClr val="454745"/>
              </a:solidFill>
              <a:latin typeface="Gill Sans"/>
              <a:cs typeface="Gill Sans"/>
            </a:endParaRPr>
          </a:p>
        </p:txBody>
      </p:sp>
      <p:sp>
        <p:nvSpPr>
          <p:cNvPr id="12" name="TextBox 11"/>
          <p:cNvSpPr txBox="1"/>
          <p:nvPr/>
        </p:nvSpPr>
        <p:spPr>
          <a:xfrm>
            <a:off x="1902489" y="3349893"/>
            <a:ext cx="4724399" cy="646331"/>
          </a:xfrm>
          <a:prstGeom prst="rect">
            <a:avLst/>
          </a:prstGeom>
          <a:noFill/>
        </p:spPr>
        <p:txBody>
          <a:bodyPr wrap="square" rtlCol="0">
            <a:spAutoFit/>
          </a:bodyPr>
          <a:lstStyle/>
          <a:p>
            <a:pPr marL="0" lvl="4" algn="ctr"/>
            <a:r>
              <a:rPr lang="en-US" sz="3600" spc="300" dirty="0" smtClean="0">
                <a:solidFill>
                  <a:srgbClr val="205971"/>
                </a:solidFill>
                <a:latin typeface="Gill Sans"/>
                <a:cs typeface="Gill Sans"/>
              </a:rPr>
              <a:t>One </a:t>
            </a:r>
            <a:r>
              <a:rPr lang="en-US" sz="3600" dirty="0" smtClean="0">
                <a:solidFill>
                  <a:srgbClr val="205971"/>
                </a:solidFill>
                <a:latin typeface="Gill Sans"/>
                <a:cs typeface="Gill Sans"/>
              </a:rPr>
              <a:t>of  Two Options</a:t>
            </a:r>
          </a:p>
        </p:txBody>
      </p:sp>
      <p:cxnSp>
        <p:nvCxnSpPr>
          <p:cNvPr id="13" name="Straight Connector 12"/>
          <p:cNvCxnSpPr/>
          <p:nvPr/>
        </p:nvCxnSpPr>
        <p:spPr>
          <a:xfrm>
            <a:off x="4203728" y="4195078"/>
            <a:ext cx="0" cy="1739836"/>
          </a:xfrm>
          <a:prstGeom prst="line">
            <a:avLst/>
          </a:prstGeom>
          <a:ln>
            <a:solidFill>
              <a:schemeClr val="tx1">
                <a:lumMod val="90000"/>
                <a:lumOff val="10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38799" y="4096301"/>
            <a:ext cx="6315075" cy="0"/>
          </a:xfrm>
          <a:prstGeom prst="line">
            <a:avLst/>
          </a:prstGeom>
          <a:ln>
            <a:solidFill>
              <a:schemeClr val="tx1">
                <a:lumMod val="90000"/>
                <a:lumOff val="10000"/>
              </a:schemeClr>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51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00" dirty="0" smtClean="0">
                <a:solidFill>
                  <a:srgbClr val="205971"/>
                </a:solidFill>
              </a:rPr>
              <a:t>GROUP TERM LIFE</a:t>
            </a:r>
            <a:endParaRPr lang="en-US" spc="100" dirty="0">
              <a:solidFill>
                <a:srgbClr val="205971"/>
              </a:solidFill>
            </a:endParaRPr>
          </a:p>
        </p:txBody>
      </p:sp>
      <p:cxnSp>
        <p:nvCxnSpPr>
          <p:cNvPr id="8" name="Straight Connector 7"/>
          <p:cNvCxnSpPr/>
          <p:nvPr/>
        </p:nvCxnSpPr>
        <p:spPr>
          <a:xfrm flipV="1">
            <a:off x="1531567" y="1718081"/>
            <a:ext cx="6898825" cy="1267"/>
          </a:xfrm>
          <a:prstGeom prst="line">
            <a:avLst/>
          </a:prstGeom>
          <a:ln w="3175" cmpd="sng">
            <a:solidFill>
              <a:srgbClr val="8B6B47"/>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0"/>
          </p:nvPr>
        </p:nvSpPr>
        <p:spPr>
          <a:xfrm>
            <a:off x="1527176" y="1990725"/>
            <a:ext cx="7433379" cy="4627386"/>
          </a:xfrm>
        </p:spPr>
        <p:txBody>
          <a:bodyPr/>
          <a:lstStyle/>
          <a:p>
            <a:pPr>
              <a:spcBef>
                <a:spcPts val="2400"/>
              </a:spcBef>
            </a:pPr>
            <a:r>
              <a:rPr lang="en-US" dirty="0"/>
              <a:t>Employer chooses to participate in optional life insurance benefit</a:t>
            </a:r>
          </a:p>
          <a:p>
            <a:pPr>
              <a:spcBef>
                <a:spcPts val="2400"/>
              </a:spcBef>
            </a:pPr>
            <a:r>
              <a:rPr lang="en-US" dirty="0"/>
              <a:t>Provides single payment equal to your yearly salary</a:t>
            </a:r>
          </a:p>
          <a:p>
            <a:r>
              <a:rPr lang="en-US" dirty="0"/>
              <a:t>This benefit is tied to </a:t>
            </a:r>
            <a:r>
              <a:rPr lang="en-US" dirty="0" smtClean="0"/>
              <a:t>employment</a:t>
            </a:r>
          </a:p>
          <a:p>
            <a:pPr>
              <a:spcBef>
                <a:spcPts val="2400"/>
              </a:spcBef>
            </a:pPr>
            <a:r>
              <a:rPr lang="en-US" dirty="0" smtClean="0"/>
              <a:t>Retirees </a:t>
            </a:r>
            <a:r>
              <a:rPr lang="en-US" dirty="0"/>
              <a:t>receive single payment of $</a:t>
            </a:r>
            <a:r>
              <a:rPr lang="en-US" dirty="0" smtClean="0"/>
              <a:t>5,000</a:t>
            </a:r>
            <a:endParaRPr lang="en-US" dirty="0"/>
          </a:p>
        </p:txBody>
      </p:sp>
      <p:sp>
        <p:nvSpPr>
          <p:cNvPr id="9" name="Slide Number Placeholder 3"/>
          <p:cNvSpPr>
            <a:spLocks noGrp="1"/>
          </p:cNvSpPr>
          <p:nvPr>
            <p:ph type="sldNum" sz="quarter" idx="4"/>
          </p:nvPr>
        </p:nvSpPr>
        <p:spPr>
          <a:xfrm>
            <a:off x="6891856" y="648334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15</a:t>
            </a:fld>
            <a:endParaRPr lang="en-US" dirty="0"/>
          </a:p>
        </p:txBody>
      </p:sp>
    </p:spTree>
    <p:extLst>
      <p:ext uri="{BB962C8B-B14F-4D97-AF65-F5344CB8AC3E}">
        <p14:creationId xmlns:p14="http://schemas.microsoft.com/office/powerpoint/2010/main" val="425318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pPr>
              <a:spcBef>
                <a:spcPts val="0"/>
              </a:spcBef>
              <a:spcAft>
                <a:spcPts val="300"/>
              </a:spcAft>
            </a:pPr>
            <a:r>
              <a:rPr lang="en-US" dirty="0" smtClean="0"/>
              <a:t>Option 1: Keep Money With TCDRS</a:t>
            </a:r>
          </a:p>
          <a:p>
            <a:pPr lvl="1">
              <a:spcBef>
                <a:spcPts val="0"/>
              </a:spcBef>
            </a:pPr>
            <a:r>
              <a:rPr lang="en-US" sz="2400" dirty="0" smtClean="0"/>
              <a:t>Account continues to earn 7% interest</a:t>
            </a:r>
          </a:p>
          <a:p>
            <a:pPr lvl="1">
              <a:spcBef>
                <a:spcPts val="0"/>
              </a:spcBef>
            </a:pPr>
            <a:r>
              <a:rPr lang="en-US" sz="2400" dirty="0" smtClean="0"/>
              <a:t>Lifetime benefit (when vested and eligible to retire)</a:t>
            </a:r>
          </a:p>
          <a:p>
            <a:pPr marL="336550" lvl="1" indent="0">
              <a:spcBef>
                <a:spcPts val="0"/>
              </a:spcBef>
              <a:buNone/>
            </a:pPr>
            <a:endParaRPr lang="en-US" sz="2400" dirty="0" smtClean="0"/>
          </a:p>
          <a:p>
            <a:pPr>
              <a:spcBef>
                <a:spcPts val="0"/>
              </a:spcBef>
              <a:spcAft>
                <a:spcPts val="300"/>
              </a:spcAft>
            </a:pPr>
            <a:r>
              <a:rPr lang="en-US" dirty="0" smtClean="0"/>
              <a:t>Option 2: Rollover</a:t>
            </a:r>
          </a:p>
          <a:p>
            <a:pPr lvl="1">
              <a:spcBef>
                <a:spcPts val="0"/>
              </a:spcBef>
            </a:pPr>
            <a:r>
              <a:rPr lang="en-US" sz="2400" dirty="0" smtClean="0"/>
              <a:t>Lose lifetime benefit and employer matching</a:t>
            </a:r>
          </a:p>
          <a:p>
            <a:pPr lvl="1">
              <a:spcBef>
                <a:spcPts val="0"/>
              </a:spcBef>
            </a:pPr>
            <a:r>
              <a:rPr lang="en-US" sz="2400" dirty="0" smtClean="0"/>
              <a:t>Avoid paying tax penalties </a:t>
            </a:r>
          </a:p>
          <a:p>
            <a:pPr marL="336550" lvl="1" indent="0">
              <a:spcBef>
                <a:spcPts val="0"/>
              </a:spcBef>
              <a:buNone/>
            </a:pPr>
            <a:endParaRPr lang="en-US" sz="2400" dirty="0"/>
          </a:p>
          <a:p>
            <a:pPr>
              <a:spcBef>
                <a:spcPts val="0"/>
              </a:spcBef>
              <a:spcAft>
                <a:spcPts val="300"/>
              </a:spcAft>
            </a:pPr>
            <a:r>
              <a:rPr lang="en-US" dirty="0" smtClean="0"/>
              <a:t>Option 3: Withdraw</a:t>
            </a:r>
          </a:p>
          <a:p>
            <a:pPr lvl="1">
              <a:spcBef>
                <a:spcPts val="0"/>
              </a:spcBef>
            </a:pPr>
            <a:r>
              <a:rPr lang="en-US" sz="2400" dirty="0" smtClean="0"/>
              <a:t>Lose lifetime benefit and employer matching</a:t>
            </a:r>
          </a:p>
          <a:p>
            <a:pPr lvl="1">
              <a:spcBef>
                <a:spcPts val="0"/>
              </a:spcBef>
            </a:pPr>
            <a:r>
              <a:rPr lang="en-US" sz="2400" dirty="0" smtClean="0"/>
              <a:t>Significant tax consequences and possible penalty</a:t>
            </a:r>
          </a:p>
        </p:txBody>
      </p:sp>
      <p:sp>
        <p:nvSpPr>
          <p:cNvPr id="2" name="Title 1"/>
          <p:cNvSpPr>
            <a:spLocks noGrp="1"/>
          </p:cNvSpPr>
          <p:nvPr>
            <p:ph type="title"/>
          </p:nvPr>
        </p:nvSpPr>
        <p:spPr/>
        <p:txBody>
          <a:bodyPr/>
          <a:lstStyle/>
          <a:p>
            <a:r>
              <a:rPr lang="en-US" spc="100" dirty="0" smtClean="0">
                <a:solidFill>
                  <a:srgbClr val="205971"/>
                </a:solidFill>
              </a:rPr>
              <a:t>LEAVING EMPLOYMENT</a:t>
            </a:r>
            <a:endParaRPr lang="en-US" spc="100" dirty="0">
              <a:solidFill>
                <a:srgbClr val="205971"/>
              </a:solidFill>
            </a:endParaRPr>
          </a:p>
        </p:txBody>
      </p:sp>
      <p:sp>
        <p:nvSpPr>
          <p:cNvPr id="9" name="Slide Number Placeholder 3"/>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16</a:t>
            </a:fld>
            <a:endParaRPr lang="en-US" dirty="0"/>
          </a:p>
        </p:txBody>
      </p:sp>
    </p:spTree>
    <p:extLst>
      <p:ext uri="{BB962C8B-B14F-4D97-AF65-F5344CB8AC3E}">
        <p14:creationId xmlns:p14="http://schemas.microsoft.com/office/powerpoint/2010/main" val="213677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1" name="Group 10"/>
          <p:cNvGrpSpPr/>
          <p:nvPr/>
        </p:nvGrpSpPr>
        <p:grpSpPr>
          <a:xfrm>
            <a:off x="909423" y="1092200"/>
            <a:ext cx="3724193" cy="3592627"/>
            <a:chOff x="508497" y="1097768"/>
            <a:chExt cx="2843659" cy="2743200"/>
          </a:xfrm>
        </p:grpSpPr>
        <p:sp>
          <p:nvSpPr>
            <p:cNvPr id="12" name="Round Same Side Corner Rectangle 11"/>
            <p:cNvSpPr/>
            <p:nvPr/>
          </p:nvSpPr>
          <p:spPr>
            <a:xfrm>
              <a:off x="508497" y="1097768"/>
              <a:ext cx="2843659" cy="2743200"/>
            </a:xfrm>
            <a:prstGeom prst="round2SameRect">
              <a:avLst>
                <a:gd name="adj1" fmla="val 0"/>
                <a:gd name="adj2" fmla="val 0"/>
              </a:avLst>
            </a:prstGeom>
            <a:solidFill>
              <a:srgbClr val="FFFFFF">
                <a:alpha val="83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a:cs typeface="Arial"/>
              </a:endParaRPr>
            </a:p>
          </p:txBody>
        </p:sp>
        <p:sp>
          <p:nvSpPr>
            <p:cNvPr id="13" name="Title 1"/>
            <p:cNvSpPr txBox="1">
              <a:spLocks/>
            </p:cNvSpPr>
            <p:nvPr/>
          </p:nvSpPr>
          <p:spPr>
            <a:xfrm>
              <a:off x="679561" y="1442861"/>
              <a:ext cx="2672595" cy="800024"/>
            </a:xfrm>
            <a:prstGeom prst="rect">
              <a:avLst/>
            </a:prstGeom>
          </p:spPr>
          <p:txBody>
            <a:bodyPr vert="horz" lIns="0" tIns="0" rIns="0" bIns="0" rtlCol="0" anchor="ctr">
              <a:noAutofit/>
            </a:bodyPr>
            <a:lstStyle>
              <a:lvl1pPr algn="l" defTabSz="914400" rtl="0" eaLnBrk="1" latinLnBrk="0" hangingPunct="1">
                <a:spcBef>
                  <a:spcPct val="0"/>
                </a:spcBef>
                <a:buNone/>
                <a:defRPr sz="3600" kern="1200" spc="0">
                  <a:solidFill>
                    <a:srgbClr val="000000"/>
                  </a:solidFill>
                  <a:latin typeface="Interstate-Light Condensed"/>
                  <a:ea typeface="+mj-ea"/>
                  <a:cs typeface="Interstate-Light Condensed"/>
                </a:defRPr>
              </a:lvl1pPr>
            </a:lstStyle>
            <a:p>
              <a:pPr>
                <a:lnSpc>
                  <a:spcPts val="3800"/>
                </a:lnSpc>
              </a:pPr>
              <a:r>
                <a:rPr lang="en-US" sz="4000" spc="100" dirty="0" smtClean="0">
                  <a:solidFill>
                    <a:schemeClr val="accent4"/>
                  </a:solidFill>
                  <a:latin typeface="Gill Sans"/>
                  <a:cs typeface="Gill Sans"/>
                </a:rPr>
                <a:t>READY TO</a:t>
              </a:r>
            </a:p>
            <a:p>
              <a:pPr>
                <a:lnSpc>
                  <a:spcPts val="3800"/>
                </a:lnSpc>
              </a:pPr>
              <a:r>
                <a:rPr lang="en-US" sz="4000" spc="100" dirty="0" smtClean="0">
                  <a:solidFill>
                    <a:schemeClr val="accent4"/>
                  </a:solidFill>
                  <a:latin typeface="Gill Sans"/>
                  <a:cs typeface="Gill Sans"/>
                </a:rPr>
                <a:t>RETIRE</a:t>
              </a:r>
              <a:endParaRPr lang="en-US" sz="4000" spc="100" dirty="0">
                <a:solidFill>
                  <a:schemeClr val="accent4"/>
                </a:solidFill>
                <a:latin typeface="Gill Sans"/>
                <a:cs typeface="Gill Sans"/>
              </a:endParaRPr>
            </a:p>
          </p:txBody>
        </p:sp>
        <p:sp>
          <p:nvSpPr>
            <p:cNvPr id="19" name="Rectangle 18"/>
            <p:cNvSpPr/>
            <p:nvPr/>
          </p:nvSpPr>
          <p:spPr>
            <a:xfrm>
              <a:off x="679562" y="2352511"/>
              <a:ext cx="2422831" cy="10218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nSpc>
                  <a:spcPts val="1980"/>
                </a:lnSpc>
                <a:spcAft>
                  <a:spcPts val="1200"/>
                </a:spcAft>
              </a:pPr>
              <a:endParaRPr lang="en-US" sz="1400" dirty="0">
                <a:solidFill>
                  <a:srgbClr val="616265"/>
                </a:solidFill>
                <a:latin typeface="Garamond"/>
                <a:cs typeface="Garamond"/>
              </a:endParaRPr>
            </a:p>
            <a:p>
              <a:pPr>
                <a:lnSpc>
                  <a:spcPts val="1980"/>
                </a:lnSpc>
                <a:spcAft>
                  <a:spcPts val="1200"/>
                </a:spcAft>
              </a:pPr>
              <a:endParaRPr lang="en-US" sz="1400" dirty="0">
                <a:solidFill>
                  <a:srgbClr val="616265"/>
                </a:solidFill>
                <a:latin typeface="Adobe Caslon Pro"/>
                <a:cs typeface="Adobe Caslon Pro"/>
              </a:endParaRPr>
            </a:p>
          </p:txBody>
        </p:sp>
      </p:grpSp>
    </p:spTree>
    <p:extLst>
      <p:ext uri="{BB962C8B-B14F-4D97-AF65-F5344CB8AC3E}">
        <p14:creationId xmlns:p14="http://schemas.microsoft.com/office/powerpoint/2010/main" val="14336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4"/>
                </a:solidFill>
              </a:rPr>
              <a:t>BENEFIT PAYMENT OPTIONS</a:t>
            </a:r>
            <a:endParaRPr lang="en-US" dirty="0">
              <a:solidFill>
                <a:schemeClr val="accent4"/>
              </a:solidFill>
            </a:endParaRPr>
          </a:p>
        </p:txBody>
      </p:sp>
      <p:sp>
        <p:nvSpPr>
          <p:cNvPr id="12" name="Slide Number Placeholder 3"/>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18</a:t>
            </a:fld>
            <a:endParaRPr lang="en-US" dirty="0"/>
          </a:p>
        </p:txBody>
      </p:sp>
      <p:sp>
        <p:nvSpPr>
          <p:cNvPr id="17" name="TextBox 16"/>
          <p:cNvSpPr txBox="1"/>
          <p:nvPr/>
        </p:nvSpPr>
        <p:spPr>
          <a:xfrm>
            <a:off x="771426" y="2388062"/>
            <a:ext cx="3812691" cy="954107"/>
          </a:xfrm>
          <a:prstGeom prst="rect">
            <a:avLst/>
          </a:prstGeom>
          <a:noFill/>
        </p:spPr>
        <p:txBody>
          <a:bodyPr wrap="square" rtlCol="0" anchor="ctr" anchorCtr="0">
            <a:spAutoFit/>
          </a:bodyPr>
          <a:lstStyle/>
          <a:p>
            <a:pPr algn="ctr"/>
            <a:r>
              <a:rPr lang="en-US" sz="2800" dirty="0">
                <a:solidFill>
                  <a:schemeClr val="accent4"/>
                </a:solidFill>
                <a:latin typeface="Gill Sans"/>
                <a:cs typeface="Gill Sans"/>
              </a:rPr>
              <a:t>7 </a:t>
            </a:r>
            <a:r>
              <a:rPr lang="en-US" sz="2800" dirty="0" smtClean="0">
                <a:solidFill>
                  <a:schemeClr val="accent4"/>
                </a:solidFill>
                <a:latin typeface="Gill Sans"/>
                <a:cs typeface="Gill Sans"/>
              </a:rPr>
              <a:t>Options </a:t>
            </a:r>
            <a:r>
              <a:rPr lang="en-US" sz="2800" dirty="0">
                <a:solidFill>
                  <a:schemeClr val="accent4"/>
                </a:solidFill>
                <a:latin typeface="Gill Sans"/>
                <a:cs typeface="Gill Sans"/>
              </a:rPr>
              <a:t>to </a:t>
            </a:r>
            <a:r>
              <a:rPr lang="en-US" sz="2800" dirty="0" smtClean="0">
                <a:solidFill>
                  <a:schemeClr val="accent4"/>
                </a:solidFill>
                <a:latin typeface="Gill Sans"/>
                <a:cs typeface="Gill Sans"/>
              </a:rPr>
              <a:t>Choose </a:t>
            </a:r>
            <a:br>
              <a:rPr lang="en-US" sz="2800" dirty="0" smtClean="0">
                <a:solidFill>
                  <a:schemeClr val="accent4"/>
                </a:solidFill>
                <a:latin typeface="Gill Sans"/>
                <a:cs typeface="Gill Sans"/>
              </a:rPr>
            </a:br>
            <a:r>
              <a:rPr lang="en-US" sz="2800" dirty="0" smtClean="0">
                <a:solidFill>
                  <a:schemeClr val="accent4"/>
                </a:solidFill>
                <a:latin typeface="Gill Sans"/>
                <a:cs typeface="Gill Sans"/>
              </a:rPr>
              <a:t>From at </a:t>
            </a:r>
            <a:r>
              <a:rPr lang="en-US" sz="2800" dirty="0">
                <a:solidFill>
                  <a:schemeClr val="accent4"/>
                </a:solidFill>
                <a:latin typeface="Gill Sans"/>
                <a:cs typeface="Gill Sans"/>
              </a:rPr>
              <a:t>R</a:t>
            </a:r>
            <a:r>
              <a:rPr lang="en-US" sz="2800" dirty="0" smtClean="0">
                <a:solidFill>
                  <a:schemeClr val="accent4"/>
                </a:solidFill>
                <a:latin typeface="Gill Sans"/>
                <a:cs typeface="Gill Sans"/>
              </a:rPr>
              <a:t>etirement</a:t>
            </a:r>
            <a:endParaRPr lang="en-US" sz="2800" dirty="0">
              <a:solidFill>
                <a:schemeClr val="accent4"/>
              </a:solidFill>
              <a:latin typeface="Gill Sans"/>
              <a:cs typeface="Gill Sans"/>
            </a:endParaRPr>
          </a:p>
        </p:txBody>
      </p:sp>
      <p:cxnSp>
        <p:nvCxnSpPr>
          <p:cNvPr id="14" name="Straight Connector 13"/>
          <p:cNvCxnSpPr/>
          <p:nvPr/>
        </p:nvCxnSpPr>
        <p:spPr>
          <a:xfrm flipH="1">
            <a:off x="4584117" y="1810462"/>
            <a:ext cx="1" cy="4390572"/>
          </a:xfrm>
          <a:prstGeom prst="line">
            <a:avLst/>
          </a:prstGeom>
          <a:ln>
            <a:solidFill>
              <a:schemeClr val="accent4"/>
            </a:solidFill>
            <a:prstDash val="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1426" y="3941157"/>
            <a:ext cx="7750415" cy="0"/>
          </a:xfrm>
          <a:prstGeom prst="line">
            <a:avLst/>
          </a:prstGeom>
          <a:ln>
            <a:solidFill>
              <a:schemeClr val="accent4"/>
            </a:solidFill>
            <a:prstDash val="dot"/>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584118" y="2184132"/>
            <a:ext cx="3812691" cy="1384995"/>
          </a:xfrm>
          <a:prstGeom prst="rect">
            <a:avLst/>
          </a:prstGeom>
          <a:noFill/>
        </p:spPr>
        <p:txBody>
          <a:bodyPr wrap="square" rtlCol="0" anchor="ctr" anchorCtr="0">
            <a:spAutoFit/>
          </a:bodyPr>
          <a:lstStyle/>
          <a:p>
            <a:pPr algn="ctr"/>
            <a:r>
              <a:rPr lang="en-US" sz="2800" dirty="0">
                <a:solidFill>
                  <a:schemeClr val="accent4"/>
                </a:solidFill>
                <a:latin typeface="Gill Sans"/>
                <a:cs typeface="Gill Sans"/>
              </a:rPr>
              <a:t>All Options Provide a </a:t>
            </a:r>
            <a:br>
              <a:rPr lang="en-US" sz="2800" dirty="0">
                <a:solidFill>
                  <a:schemeClr val="accent4"/>
                </a:solidFill>
                <a:latin typeface="Gill Sans"/>
                <a:cs typeface="Gill Sans"/>
              </a:rPr>
            </a:br>
            <a:r>
              <a:rPr lang="en-US" sz="2800" dirty="0">
                <a:solidFill>
                  <a:schemeClr val="accent4"/>
                </a:solidFill>
                <a:latin typeface="Gill Sans"/>
                <a:cs typeface="Gill Sans"/>
              </a:rPr>
              <a:t>Lifetime Monthly Benefit</a:t>
            </a:r>
          </a:p>
        </p:txBody>
      </p:sp>
      <p:sp>
        <p:nvSpPr>
          <p:cNvPr id="19" name="TextBox 18"/>
          <p:cNvSpPr txBox="1"/>
          <p:nvPr/>
        </p:nvSpPr>
        <p:spPr>
          <a:xfrm>
            <a:off x="771427" y="4289431"/>
            <a:ext cx="3812691" cy="1815882"/>
          </a:xfrm>
          <a:prstGeom prst="rect">
            <a:avLst/>
          </a:prstGeom>
          <a:noFill/>
        </p:spPr>
        <p:txBody>
          <a:bodyPr wrap="square" rtlCol="0" anchor="ctr" anchorCtr="0">
            <a:spAutoFit/>
          </a:bodyPr>
          <a:lstStyle/>
          <a:p>
            <a:pPr algn="ctr"/>
            <a:r>
              <a:rPr lang="en-US" sz="2800" dirty="0">
                <a:solidFill>
                  <a:schemeClr val="accent4"/>
                </a:solidFill>
                <a:latin typeface="Gill Sans"/>
                <a:cs typeface="Gill Sans"/>
              </a:rPr>
              <a:t>Difference in </a:t>
            </a:r>
            <a:r>
              <a:rPr lang="en-US" sz="2800" dirty="0" smtClean="0">
                <a:solidFill>
                  <a:schemeClr val="accent4"/>
                </a:solidFill>
                <a:latin typeface="Gill Sans"/>
                <a:cs typeface="Gill Sans"/>
              </a:rPr>
              <a:t>Monthly </a:t>
            </a:r>
            <a:r>
              <a:rPr lang="en-US" sz="2800" dirty="0">
                <a:solidFill>
                  <a:schemeClr val="accent4"/>
                </a:solidFill>
                <a:latin typeface="Gill Sans"/>
                <a:cs typeface="Gill Sans"/>
              </a:rPr>
              <a:t>Amounts Reflects </a:t>
            </a:r>
            <a:br>
              <a:rPr lang="en-US" sz="2800" dirty="0">
                <a:solidFill>
                  <a:schemeClr val="accent4"/>
                </a:solidFill>
                <a:latin typeface="Gill Sans"/>
                <a:cs typeface="Gill Sans"/>
              </a:rPr>
            </a:br>
            <a:r>
              <a:rPr lang="en-US" sz="2800" dirty="0">
                <a:solidFill>
                  <a:schemeClr val="accent4"/>
                </a:solidFill>
                <a:latin typeface="Gill Sans"/>
                <a:cs typeface="Gill Sans"/>
              </a:rPr>
              <a:t>Possible Payments </a:t>
            </a:r>
            <a:endParaRPr lang="en-US" sz="2800" dirty="0" smtClean="0">
              <a:solidFill>
                <a:schemeClr val="accent4"/>
              </a:solidFill>
              <a:latin typeface="Gill Sans"/>
              <a:cs typeface="Gill Sans"/>
            </a:endParaRPr>
          </a:p>
          <a:p>
            <a:pPr algn="ctr"/>
            <a:r>
              <a:rPr lang="en-US" sz="2800" dirty="0" smtClean="0">
                <a:solidFill>
                  <a:schemeClr val="accent4"/>
                </a:solidFill>
                <a:latin typeface="Gill Sans"/>
                <a:cs typeface="Gill Sans"/>
              </a:rPr>
              <a:t>to Beneficiary</a:t>
            </a:r>
            <a:endParaRPr lang="en-US" sz="2800" dirty="0">
              <a:solidFill>
                <a:schemeClr val="accent4"/>
              </a:solidFill>
              <a:latin typeface="Gill Sans"/>
              <a:cs typeface="Gill Sans"/>
            </a:endParaRPr>
          </a:p>
        </p:txBody>
      </p:sp>
      <p:sp>
        <p:nvSpPr>
          <p:cNvPr id="20" name="TextBox 19"/>
          <p:cNvSpPr txBox="1"/>
          <p:nvPr/>
        </p:nvSpPr>
        <p:spPr>
          <a:xfrm>
            <a:off x="4617701" y="4280756"/>
            <a:ext cx="4250074" cy="1384995"/>
          </a:xfrm>
          <a:prstGeom prst="rect">
            <a:avLst/>
          </a:prstGeom>
          <a:noFill/>
        </p:spPr>
        <p:txBody>
          <a:bodyPr wrap="square" rtlCol="0" anchor="ctr" anchorCtr="0">
            <a:spAutoFit/>
          </a:bodyPr>
          <a:lstStyle/>
          <a:p>
            <a:pPr algn="ctr"/>
            <a:r>
              <a:rPr lang="en-US" sz="2800" dirty="0">
                <a:solidFill>
                  <a:schemeClr val="accent4"/>
                </a:solidFill>
                <a:latin typeface="Gill Sans"/>
                <a:cs typeface="Gill Sans"/>
              </a:rPr>
              <a:t>Consider if Someone </a:t>
            </a:r>
            <a:r>
              <a:rPr lang="en-US" sz="2800" dirty="0" smtClean="0">
                <a:solidFill>
                  <a:schemeClr val="accent4"/>
                </a:solidFill>
                <a:latin typeface="Gill Sans"/>
                <a:cs typeface="Gill Sans"/>
              </a:rPr>
              <a:t>will </a:t>
            </a:r>
            <a:r>
              <a:rPr lang="en-US" sz="2800" dirty="0">
                <a:solidFill>
                  <a:schemeClr val="accent4"/>
                </a:solidFill>
                <a:latin typeface="Gill Sans"/>
                <a:cs typeface="Gill Sans"/>
              </a:rPr>
              <a:t>be </a:t>
            </a:r>
            <a:r>
              <a:rPr lang="en-US" sz="2800" dirty="0" smtClean="0">
                <a:solidFill>
                  <a:schemeClr val="accent4"/>
                </a:solidFill>
                <a:latin typeface="Gill Sans"/>
                <a:cs typeface="Gill Sans"/>
              </a:rPr>
              <a:t>Dependent </a:t>
            </a:r>
            <a:r>
              <a:rPr lang="en-US" sz="2800" dirty="0">
                <a:solidFill>
                  <a:schemeClr val="accent4"/>
                </a:solidFill>
                <a:latin typeface="Gill Sans"/>
                <a:cs typeface="Gill Sans"/>
              </a:rPr>
              <a:t>on </a:t>
            </a:r>
            <a:r>
              <a:rPr lang="en-US" sz="2800" dirty="0" smtClean="0">
                <a:solidFill>
                  <a:schemeClr val="accent4"/>
                </a:solidFill>
                <a:latin typeface="Gill Sans"/>
                <a:cs typeface="Gill Sans"/>
              </a:rPr>
              <a:t/>
            </a:r>
            <a:br>
              <a:rPr lang="en-US" sz="2800" dirty="0" smtClean="0">
                <a:solidFill>
                  <a:schemeClr val="accent4"/>
                </a:solidFill>
                <a:latin typeface="Gill Sans"/>
                <a:cs typeface="Gill Sans"/>
              </a:rPr>
            </a:br>
            <a:r>
              <a:rPr lang="en-US" sz="2800" dirty="0" smtClean="0">
                <a:solidFill>
                  <a:schemeClr val="accent4"/>
                </a:solidFill>
                <a:latin typeface="Gill Sans"/>
                <a:cs typeface="Gill Sans"/>
              </a:rPr>
              <a:t>Your Survivor </a:t>
            </a:r>
            <a:r>
              <a:rPr lang="en-US" sz="2800" dirty="0">
                <a:solidFill>
                  <a:schemeClr val="accent4"/>
                </a:solidFill>
                <a:latin typeface="Gill Sans"/>
                <a:cs typeface="Gill Sans"/>
              </a:rPr>
              <a:t>Benefit </a:t>
            </a:r>
          </a:p>
        </p:txBody>
      </p:sp>
      <p:cxnSp>
        <p:nvCxnSpPr>
          <p:cNvPr id="16" name="Straight Connector 15"/>
          <p:cNvCxnSpPr/>
          <p:nvPr/>
        </p:nvCxnSpPr>
        <p:spPr>
          <a:xfrm>
            <a:off x="460485" y="1697232"/>
            <a:ext cx="822631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5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37"/>
          <p:cNvGraphicFramePr>
            <a:graphicFrameLocks noGrp="1"/>
          </p:cNvGraphicFramePr>
          <p:nvPr>
            <p:extLst>
              <p:ext uri="{D42A27DB-BD31-4B8C-83A1-F6EECF244321}">
                <p14:modId xmlns:p14="http://schemas.microsoft.com/office/powerpoint/2010/main" val="1128939229"/>
              </p:ext>
            </p:extLst>
          </p:nvPr>
        </p:nvGraphicFramePr>
        <p:xfrm>
          <a:off x="117608" y="49394"/>
          <a:ext cx="8902981" cy="6227520"/>
        </p:xfrm>
        <a:graphic>
          <a:graphicData uri="http://schemas.openxmlformats.org/drawingml/2006/table">
            <a:tbl>
              <a:tblPr/>
              <a:tblGrid>
                <a:gridCol w="3410596"/>
                <a:gridCol w="2367727"/>
                <a:gridCol w="3124658"/>
              </a:tblGrid>
              <a:tr h="1003242">
                <a:tc gridSpan="3">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accent4"/>
                          </a:solidFill>
                          <a:effectLst/>
                          <a:latin typeface="Gill Sans"/>
                          <a:ea typeface="ＭＳ Ｐゴシック" pitchFamily="1" charset="-128"/>
                          <a:cs typeface="Gill Sans"/>
                        </a:rPr>
                        <a:t>MONTHLY BENEFIT ESTIMATE EXAMPLE</a:t>
                      </a:r>
                    </a:p>
                  </a:txBody>
                  <a:tcPr marL="91433" marR="91433" marT="45717" marB="45717" anchor="ctr" horzOverflow="overflow">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92188" rtl="0" eaLnBrk="1" fontAlgn="base" latinLnBrk="0" hangingPunct="1">
                        <a:lnSpc>
                          <a:spcPts val="3200"/>
                        </a:lnSpc>
                        <a:spcBef>
                          <a:spcPct val="0"/>
                        </a:spcBef>
                        <a:spcAft>
                          <a:spcPct val="0"/>
                        </a:spcAft>
                        <a:buClrTx/>
                        <a:buSzTx/>
                        <a:buFontTx/>
                        <a:buNone/>
                        <a:tabLst/>
                      </a:pPr>
                      <a:endParaRPr kumimoji="0" lang="en-US" sz="1800" b="0" i="0" u="none" strike="noStrike" cap="none" normalizeH="0" baseline="0" dirty="0" smtClean="0">
                        <a:ln>
                          <a:noFill/>
                        </a:ln>
                        <a:solidFill>
                          <a:srgbClr val="FFFFFF"/>
                        </a:solidFill>
                        <a:effectLst/>
                        <a:latin typeface="Arial" charset="0"/>
                        <a:ea typeface="ＭＳ Ｐゴシック" pitchFamily="1" charset="-128"/>
                      </a:endParaRPr>
                    </a:p>
                  </a:txBody>
                  <a:tcPr marL="91433" marR="91433" marT="45717" marB="45717" anchor="ctr" horzOverflow="overflow">
                    <a:lnL w="28575" cap="flat" cmpd="sng" algn="ctr">
                      <a:solidFill>
                        <a:prstClr val="white"/>
                      </a:solidFill>
                      <a:prstDash val="dot"/>
                      <a:round/>
                      <a:headEnd type="none" w="med" len="med"/>
                      <a:tailEnd type="none" w="med" len="med"/>
                    </a:lnL>
                    <a:lnR w="12700" cap="flat" cmpd="sng" algn="ctr">
                      <a:noFill/>
                      <a:prstDash val="solid"/>
                      <a:round/>
                      <a:headEnd type="none" w="med" len="med"/>
                      <a:tailEnd type="none" w="med" len="med"/>
                    </a:lnR>
                    <a:lnT w="28575" cap="flat" cmpd="sng" algn="ctr">
                      <a:solidFill>
                        <a:prstClr val="white"/>
                      </a:solidFill>
                      <a:prstDash val="dot"/>
                      <a:round/>
                      <a:headEnd type="none" w="med" len="med"/>
                      <a:tailEnd type="none" w="med" len="med"/>
                    </a:lnT>
                    <a:lnB w="28575" cap="flat" cmpd="sng" algn="ctr">
                      <a:solidFill>
                        <a:prstClr val="white"/>
                      </a:solidFill>
                      <a:prstDash val="dot"/>
                      <a:round/>
                      <a:headEnd type="none" w="med" len="med"/>
                      <a:tailEnd type="none" w="med" len="med"/>
                    </a:lnB>
                    <a:lnTlToBr>
                      <a:noFill/>
                    </a:lnTlToBr>
                    <a:lnBlToTr>
                      <a:noFill/>
                    </a:lnBlToTr>
                    <a:noFill/>
                  </a:tcPr>
                </a:tc>
              </a:tr>
              <a:tr h="518483">
                <a:tc>
                  <a:txBody>
                    <a:bodyPr/>
                    <a:lstStyle/>
                    <a:p>
                      <a:pPr marL="0" marR="0" lvl="0" indent="0" algn="ctr" defTabSz="992188"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smtClean="0">
                          <a:ln>
                            <a:noFill/>
                          </a:ln>
                          <a:solidFill>
                            <a:schemeClr val="bg1"/>
                          </a:solidFill>
                          <a:effectLst/>
                          <a:latin typeface="Gill Sans"/>
                          <a:ea typeface="ＭＳ Ｐゴシック" pitchFamily="1" charset="-128"/>
                          <a:cs typeface="Gill Sans"/>
                        </a:rPr>
                        <a:t>SINGLE LIFE OPTIONS</a:t>
                      </a:r>
                    </a:p>
                  </a:txBody>
                  <a:tcPr marT="0" marB="0" anchor="ctr" horzOverflow="overflow">
                    <a:lnL w="12700" cap="flat" cmpd="sng" algn="ctr">
                      <a:noFill/>
                      <a:prstDash val="sysDot"/>
                      <a:round/>
                      <a:headEnd type="none" w="med" len="med"/>
                      <a:tailEnd type="none" w="med" len="med"/>
                    </a:lnL>
                    <a:lnR w="12700" cap="flat" cmpd="sng" algn="ctr">
                      <a:solidFill>
                        <a:srgbClr val="81613D"/>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4"/>
                    </a:solidFill>
                  </a:tcPr>
                </a:tc>
                <a:tc>
                  <a:txBody>
                    <a:bodyPr/>
                    <a:lstStyle/>
                    <a:p>
                      <a:pPr marL="0" marR="0" lvl="0" indent="0" algn="ctr" defTabSz="992188" rtl="0" eaLnBrk="1" fontAlgn="base" latinLnBrk="0" hangingPunct="1">
                        <a:lnSpc>
                          <a:spcPts val="2200"/>
                        </a:lnSpc>
                        <a:spcBef>
                          <a:spcPct val="0"/>
                        </a:spcBef>
                        <a:spcAft>
                          <a:spcPct val="0"/>
                        </a:spcAft>
                        <a:buClrTx/>
                        <a:buSzTx/>
                        <a:buFontTx/>
                        <a:buNone/>
                        <a:tabLst/>
                        <a:defRPr/>
                      </a:pPr>
                      <a:r>
                        <a:rPr kumimoji="0" lang="en-US" sz="2000" b="1" i="0" u="none" strike="noStrike" cap="none" normalizeH="0" baseline="0" dirty="0" smtClean="0">
                          <a:ln>
                            <a:noFill/>
                          </a:ln>
                          <a:solidFill>
                            <a:schemeClr val="bg1"/>
                          </a:solidFill>
                          <a:effectLst/>
                          <a:latin typeface="Gill Sans"/>
                          <a:ea typeface="ＭＳ Ｐゴシック" pitchFamily="1" charset="-128"/>
                          <a:cs typeface="Gill Sans"/>
                        </a:rPr>
                        <a:t>MEMBER </a:t>
                      </a:r>
                      <a:endParaRPr kumimoji="0" lang="en-US" sz="1800" b="1" i="0" u="none" strike="noStrike" cap="none" normalizeH="0" baseline="0" dirty="0" smtClean="0">
                        <a:ln>
                          <a:noFill/>
                        </a:ln>
                        <a:solidFill>
                          <a:schemeClr val="bg1"/>
                        </a:solidFill>
                        <a:effectLst/>
                        <a:latin typeface="Gill Sans"/>
                        <a:ea typeface="ＭＳ Ｐゴシック" pitchFamily="1" charset="-128"/>
                        <a:cs typeface="Gill Sans"/>
                      </a:endParaRPr>
                    </a:p>
                  </a:txBody>
                  <a:tcPr marL="0" marR="0" marT="0" marB="0" anchor="ctr" horzOverflow="overflow">
                    <a:lnL w="12700" cap="flat" cmpd="sng" algn="ctr">
                      <a:solidFill>
                        <a:srgbClr val="81613D"/>
                      </a:solidFill>
                      <a:prstDash val="sysDot"/>
                      <a:round/>
                      <a:headEnd type="none" w="med" len="med"/>
                      <a:tailEnd type="none" w="med" len="med"/>
                    </a:lnL>
                    <a:lnR w="12700" cap="flat" cmpd="sng" algn="ctr">
                      <a:solidFill>
                        <a:srgbClr val="81613D"/>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4"/>
                    </a:solidFill>
                  </a:tcPr>
                </a:tc>
                <a:tc>
                  <a:txBody>
                    <a:bodyPr/>
                    <a:lstStyle/>
                    <a:p>
                      <a:pPr marL="0" marR="0" lvl="0" indent="0" algn="ctr" defTabSz="992188" rtl="0" eaLnBrk="1" fontAlgn="base" latinLnBrk="0" hangingPunct="1">
                        <a:lnSpc>
                          <a:spcPts val="22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Gill Sans"/>
                          <a:ea typeface="ＭＳ Ｐゴシック" pitchFamily="1" charset="-128"/>
                          <a:cs typeface="Gill Sans"/>
                        </a:rPr>
                        <a:t>BENEFICIARY</a:t>
                      </a:r>
                    </a:p>
                  </a:txBody>
                  <a:tcPr marL="0" marR="0" marT="0" marB="0" anchor="ctr" horzOverflow="overflow">
                    <a:lnL w="12700" cap="flat" cmpd="sng" algn="ctr">
                      <a:solidFill>
                        <a:srgbClr val="81613D"/>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4"/>
                    </a:solidFill>
                  </a:tcPr>
                </a:tc>
              </a:tr>
              <a:tr h="518483">
                <a:tc>
                  <a:txBody>
                    <a:bodyPr/>
                    <a:lstStyle/>
                    <a:p>
                      <a:pPr marL="0" marR="0" lvl="0" indent="0" algn="l" defTabSz="992188"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Single Life</a:t>
                      </a:r>
                    </a:p>
                  </a:txBody>
                  <a:tcPr marL="27432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ts val="3200"/>
                        </a:lnSpc>
                        <a:spcBef>
                          <a:spcPct val="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$2,000 for life</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$0</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r>
              <a:tr h="518483">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10-Year </a:t>
                      </a:r>
                      <a:b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b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Guaranteed Term</a:t>
                      </a:r>
                    </a:p>
                  </a:txBody>
                  <a:tcPr marL="27432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$1,950 for life</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$1,950 (thru 10/2030)</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r>
              <a:tr h="518483">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15-Year </a:t>
                      </a:r>
                      <a:b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b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Guaranteed Term</a:t>
                      </a:r>
                    </a:p>
                  </a:txBody>
                  <a:tcPr marL="27432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$1,900 for life</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Gill Sans"/>
                          <a:ea typeface="ＭＳ Ｐゴシック" pitchFamily="1" charset="-128"/>
                          <a:cs typeface="Gill Sans"/>
                        </a:rPr>
                        <a:t>$1,900 (thru 10/2035)</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r>
              <a:tr h="284580">
                <a:tc gridSpan="3">
                  <a:txBody>
                    <a:bodyPr/>
                    <a:lstStyle/>
                    <a:p>
                      <a:pPr marL="0" marR="0" lvl="0" indent="0" algn="l" defTabSz="992188" rtl="0" eaLnBrk="1" fontAlgn="base" latinLnBrk="0" hangingPunct="1">
                        <a:lnSpc>
                          <a:spcPct val="100000"/>
                        </a:lnSpc>
                        <a:spcBef>
                          <a:spcPct val="0"/>
                        </a:spcBef>
                        <a:spcAft>
                          <a:spcPct val="0"/>
                        </a:spcAft>
                        <a:buClrTx/>
                        <a:buSzTx/>
                        <a:buFontTx/>
                        <a:buNone/>
                        <a:tabLst/>
                        <a:defRPr/>
                      </a:pPr>
                      <a:endParaRPr kumimoji="0" lang="en-US" sz="1800" b="1" i="0" u="none" strike="noStrike" cap="none" normalizeH="0" baseline="0" dirty="0" smtClean="0">
                        <a:ln>
                          <a:noFill/>
                        </a:ln>
                        <a:solidFill>
                          <a:schemeClr val="accent4"/>
                        </a:solidFill>
                        <a:effectLst/>
                        <a:latin typeface="Gill Sans"/>
                        <a:ea typeface="ＭＳ Ｐゴシック" pitchFamily="1" charset="-128"/>
                        <a:cs typeface="Gill Sans"/>
                      </a:endParaRPr>
                    </a:p>
                  </a:txBody>
                  <a:tcPr marT="0" marB="0" anchor="ctr" horzOverflow="overflow">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92188"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75000"/>
                            <a:lumOff val="25000"/>
                          </a:schemeClr>
                        </a:solidFill>
                        <a:effectLst/>
                        <a:latin typeface="Gill Sans"/>
                        <a:ea typeface="ＭＳ Ｐゴシック" pitchFamily="1" charset="-128"/>
                        <a:cs typeface="Gill Sans"/>
                      </a:endParaRP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r>
              <a:tr h="518483">
                <a:tc>
                  <a:txBody>
                    <a:bodyPr/>
                    <a:lstStyle/>
                    <a:p>
                      <a:pPr marL="0" marR="0" lvl="0" indent="0" algn="ctr" defTabSz="992188"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smtClean="0">
                          <a:ln>
                            <a:noFill/>
                          </a:ln>
                          <a:solidFill>
                            <a:srgbClr val="FFFFFF"/>
                          </a:solidFill>
                          <a:effectLst/>
                          <a:latin typeface="Gill Sans"/>
                          <a:ea typeface="ＭＳ Ｐゴシック" pitchFamily="1" charset="-128"/>
                          <a:cs typeface="Gill Sans"/>
                        </a:rPr>
                        <a:t>DUAL LIFE OPTIONS</a:t>
                      </a:r>
                    </a:p>
                  </a:txBody>
                  <a:tcPr marT="0" marB="0" anchor="ctr" horzOverflow="overflow">
                    <a:lnL w="12700" cap="flat" cmpd="sng" algn="ctr">
                      <a:noFill/>
                      <a:prstDash val="sysDot"/>
                      <a:round/>
                      <a:headEnd type="none" w="med" len="med"/>
                      <a:tailEnd type="none" w="med" len="med"/>
                    </a:lnL>
                    <a:lnR w="12700" cap="flat" cmpd="sng" algn="ctr">
                      <a:solidFill>
                        <a:srgbClr val="81613D"/>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4"/>
                    </a:solidFill>
                  </a:tcPr>
                </a:tc>
                <a:tc>
                  <a:txBody>
                    <a:bodyPr/>
                    <a:lstStyle/>
                    <a:p>
                      <a:endParaRPr lang="en-US" b="1" dirty="0"/>
                    </a:p>
                  </a:txBody>
                  <a:tcPr marL="0" marR="0" marT="0" marB="0" anchor="ctr" horzOverflow="overflow">
                    <a:lnL w="12700" cap="flat" cmpd="sng" algn="ctr">
                      <a:solidFill>
                        <a:srgbClr val="81613D"/>
                      </a:solidFill>
                      <a:prstDash val="sysDot"/>
                      <a:round/>
                      <a:headEnd type="none" w="med" len="med"/>
                      <a:tailEnd type="none" w="med" len="med"/>
                    </a:lnL>
                    <a:lnR w="12700" cap="flat" cmpd="sng" algn="ctr">
                      <a:solidFill>
                        <a:srgbClr val="81613D"/>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92188" rtl="0" eaLnBrk="1" fontAlgn="base" latinLnBrk="0" hangingPunct="1">
                        <a:lnSpc>
                          <a:spcPts val="22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Gill Sans"/>
                        <a:ea typeface="ＭＳ Ｐゴシック" pitchFamily="1" charset="-128"/>
                        <a:cs typeface="Gill Sans"/>
                      </a:endParaRPr>
                    </a:p>
                  </a:txBody>
                  <a:tcPr marL="0" marR="0" marT="0" marB="0" anchor="ctr" horzOverflow="overflow">
                    <a:lnL w="12700" cap="flat" cmpd="sng" algn="ctr">
                      <a:solidFill>
                        <a:srgbClr val="81613D"/>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4"/>
                    </a:solidFill>
                  </a:tcPr>
                </a:tc>
              </a:tr>
              <a:tr h="518483">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50% to Beneficiary</a:t>
                      </a:r>
                    </a:p>
                  </a:txBody>
                  <a:tcPr marL="27432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$1,850 for life</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$925 for life</a:t>
                      </a:r>
                    </a:p>
                  </a:txBody>
                  <a:tcPr marL="73152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r>
              <a:tr h="518483">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75% to Beneficiary</a:t>
                      </a:r>
                    </a:p>
                  </a:txBody>
                  <a:tcPr marL="27432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$1,800 for life</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$1,350 for life</a:t>
                      </a:r>
                    </a:p>
                  </a:txBody>
                  <a:tcPr marL="54864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r>
              <a:tr h="518483">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100% to Beneficiary</a:t>
                      </a:r>
                    </a:p>
                  </a:txBody>
                  <a:tcPr marL="27432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$1,750 for life</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$1,750 for life</a:t>
                      </a:r>
                    </a:p>
                  </a:txBody>
                  <a:tcPr marL="54864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r>
              <a:tr h="578870">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100% to Beneficiary </a:t>
                      </a:r>
                      <a:b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b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(with Pop-Up Option)</a:t>
                      </a:r>
                    </a:p>
                  </a:txBody>
                  <a:tcPr marL="27432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$1,700 for life</a:t>
                      </a:r>
                    </a:p>
                  </a:txBody>
                  <a:tcPr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313231"/>
                          </a:solidFill>
                          <a:effectLst/>
                          <a:latin typeface="Gill Sans"/>
                          <a:ea typeface="ＭＳ Ｐゴシック" pitchFamily="1" charset="-128"/>
                          <a:cs typeface="Gill Sans"/>
                        </a:rPr>
                        <a:t>$1,700 for life</a:t>
                      </a:r>
                    </a:p>
                  </a:txBody>
                  <a:tcPr marL="548640" marT="0" marB="0" anchor="ctr" horzOverflow="overflow">
                    <a:lnL w="12700" cap="flat" cmpd="sng" algn="ctr">
                      <a:solidFill>
                        <a:srgbClr val="A38A65"/>
                      </a:solidFill>
                      <a:prstDash val="sysDot"/>
                      <a:round/>
                      <a:headEnd type="none" w="med" len="med"/>
                      <a:tailEnd type="none" w="med" len="med"/>
                    </a:lnL>
                    <a:lnR w="12700" cap="flat" cmpd="sng" algn="ctr">
                      <a:solidFill>
                        <a:srgbClr val="A38A65"/>
                      </a:solidFill>
                      <a:prstDash val="sysDot"/>
                      <a:round/>
                      <a:headEnd type="none" w="med" len="med"/>
                      <a:tailEnd type="none" w="med" len="med"/>
                    </a:lnR>
                    <a:lnT w="12700" cap="flat" cmpd="sng" algn="ctr">
                      <a:solidFill>
                        <a:srgbClr val="A38A65"/>
                      </a:solidFill>
                      <a:prstDash val="sysDot"/>
                      <a:round/>
                      <a:headEnd type="none" w="med" len="med"/>
                      <a:tailEnd type="none" w="med" len="med"/>
                    </a:lnT>
                    <a:lnB w="12700" cap="flat" cmpd="sng" algn="ctr">
                      <a:solidFill>
                        <a:srgbClr val="A38A65"/>
                      </a:solidFill>
                      <a:prstDash val="sysDot"/>
                      <a:round/>
                      <a:headEnd type="none" w="med" len="med"/>
                      <a:tailEnd type="none" w="med" len="med"/>
                    </a:lnB>
                    <a:lnTlToBr>
                      <a:noFill/>
                    </a:lnTlToBr>
                    <a:lnBlToTr>
                      <a:noFill/>
                    </a:lnBlToTr>
                    <a:noFill/>
                  </a:tcPr>
                </a:tc>
              </a:tr>
            </a:tbl>
          </a:graphicData>
        </a:graphic>
      </p:graphicFrame>
      <p:sp>
        <p:nvSpPr>
          <p:cNvPr id="11" name="TextBox 10"/>
          <p:cNvSpPr txBox="1"/>
          <p:nvPr/>
        </p:nvSpPr>
        <p:spPr>
          <a:xfrm>
            <a:off x="3179383" y="681227"/>
            <a:ext cx="2860158" cy="276999"/>
          </a:xfrm>
          <a:prstGeom prst="rect">
            <a:avLst/>
          </a:prstGeom>
          <a:noFill/>
        </p:spPr>
        <p:txBody>
          <a:bodyPr wrap="square" rtlCol="0">
            <a:spAutoFit/>
          </a:bodyPr>
          <a:lstStyle/>
          <a:p>
            <a:r>
              <a:rPr lang="en-US" sz="1200" dirty="0" smtClean="0">
                <a:solidFill>
                  <a:schemeClr val="tx1">
                    <a:lumMod val="90000"/>
                    <a:lumOff val="10000"/>
                  </a:schemeClr>
                </a:solidFill>
                <a:latin typeface="Gill Sans"/>
                <a:cs typeface="Gill Sans"/>
              </a:rPr>
              <a:t>RETIREMENT DATE:	10/31/2020</a:t>
            </a:r>
            <a:endParaRPr lang="en-US" sz="1200" dirty="0">
              <a:solidFill>
                <a:schemeClr val="tx1">
                  <a:lumMod val="90000"/>
                  <a:lumOff val="10000"/>
                </a:schemeClr>
              </a:solidFill>
              <a:latin typeface="Gill Sans"/>
              <a:cs typeface="Gill Sans"/>
            </a:endParaRPr>
          </a:p>
        </p:txBody>
      </p:sp>
      <p:sp>
        <p:nvSpPr>
          <p:cNvPr id="4"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pPr/>
              <a:t>19</a:t>
            </a:fld>
            <a:endParaRPr lang="en-US" dirty="0"/>
          </a:p>
        </p:txBody>
      </p:sp>
    </p:spTree>
    <p:extLst>
      <p:ext uri="{BB962C8B-B14F-4D97-AF65-F5344CB8AC3E}">
        <p14:creationId xmlns:p14="http://schemas.microsoft.com/office/powerpoint/2010/main" val="232841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290513" indent="-290513">
              <a:spcBef>
                <a:spcPts val="2400"/>
              </a:spcBef>
              <a:buClr>
                <a:schemeClr val="accent3"/>
              </a:buClr>
              <a:buSzPct val="60000"/>
            </a:pPr>
            <a:r>
              <a:rPr lang="en-US" dirty="0"/>
              <a:t>One of the best-funded plans in </a:t>
            </a:r>
            <a:r>
              <a:rPr lang="en-US" dirty="0" smtClean="0"/>
              <a:t/>
            </a:r>
            <a:br>
              <a:rPr lang="en-US" dirty="0" smtClean="0"/>
            </a:br>
            <a:r>
              <a:rPr lang="en-US" dirty="0" smtClean="0"/>
              <a:t>the </a:t>
            </a:r>
            <a:r>
              <a:rPr lang="en-US" dirty="0"/>
              <a:t>country</a:t>
            </a:r>
          </a:p>
          <a:p>
            <a:pPr marL="290513" indent="-290513">
              <a:lnSpc>
                <a:spcPct val="100000"/>
              </a:lnSpc>
              <a:spcBef>
                <a:spcPts val="2400"/>
              </a:spcBef>
              <a:spcAft>
                <a:spcPts val="600"/>
              </a:spcAft>
              <a:buClr>
                <a:schemeClr val="accent3"/>
              </a:buClr>
              <a:buSzPct val="60000"/>
            </a:pPr>
            <a:r>
              <a:rPr lang="en-US" dirty="0"/>
              <a:t>Features keep us financially strong</a:t>
            </a:r>
          </a:p>
          <a:p>
            <a:pPr marL="520700" lvl="1" indent="-225425">
              <a:lnSpc>
                <a:spcPct val="100000"/>
              </a:lnSpc>
              <a:spcAft>
                <a:spcPts val="600"/>
              </a:spcAft>
              <a:buClr>
                <a:schemeClr val="accent3"/>
              </a:buClr>
              <a:buSzPct val="60000"/>
            </a:pPr>
            <a:r>
              <a:rPr lang="en-US" dirty="0"/>
              <a:t>Savings-based benefits</a:t>
            </a:r>
          </a:p>
          <a:p>
            <a:pPr marL="520700" lvl="1" indent="-225425">
              <a:lnSpc>
                <a:spcPct val="100000"/>
              </a:lnSpc>
              <a:spcAft>
                <a:spcPts val="600"/>
              </a:spcAft>
              <a:buClr>
                <a:schemeClr val="accent3"/>
              </a:buClr>
              <a:buSzPct val="60000"/>
            </a:pPr>
            <a:r>
              <a:rPr lang="en-US" dirty="0"/>
              <a:t>Responsible plan funding</a:t>
            </a:r>
          </a:p>
          <a:p>
            <a:pPr marL="520700" lvl="1" indent="-225425">
              <a:lnSpc>
                <a:spcPct val="100000"/>
              </a:lnSpc>
              <a:spcAft>
                <a:spcPts val="600"/>
              </a:spcAft>
              <a:buClr>
                <a:schemeClr val="accent3"/>
              </a:buClr>
              <a:buSzPct val="60000"/>
            </a:pPr>
            <a:r>
              <a:rPr lang="en-US" dirty="0"/>
              <a:t>Flexibility and local control</a:t>
            </a:r>
          </a:p>
        </p:txBody>
      </p:sp>
      <p:sp>
        <p:nvSpPr>
          <p:cNvPr id="5" name="Title 4"/>
          <p:cNvSpPr>
            <a:spLocks noGrp="1"/>
          </p:cNvSpPr>
          <p:nvPr>
            <p:ph type="title"/>
          </p:nvPr>
        </p:nvSpPr>
        <p:spPr/>
        <p:txBody>
          <a:bodyPr/>
          <a:lstStyle/>
          <a:p>
            <a:r>
              <a:rPr lang="en-US" dirty="0" smtClean="0">
                <a:solidFill>
                  <a:schemeClr val="accent1"/>
                </a:solidFill>
              </a:rPr>
              <a:t>TCDRS DOES </a:t>
            </a:r>
            <a:br>
              <a:rPr lang="en-US" dirty="0" smtClean="0">
                <a:solidFill>
                  <a:schemeClr val="accent1"/>
                </a:solidFill>
              </a:rPr>
            </a:br>
            <a:r>
              <a:rPr lang="en-US" dirty="0" smtClean="0">
                <a:solidFill>
                  <a:schemeClr val="accent1"/>
                </a:solidFill>
              </a:rPr>
              <a:t>RETIREMENT RIGHT</a:t>
            </a:r>
            <a:endParaRPr lang="en-US" dirty="0">
              <a:solidFill>
                <a:schemeClr val="accent1"/>
              </a:solidFill>
            </a:endParaRPr>
          </a:p>
        </p:txBody>
      </p:sp>
      <p:sp>
        <p:nvSpPr>
          <p:cNvPr id="8" name="Slide Number Placeholder 3"/>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2</a:t>
            </a:fld>
            <a:endParaRPr lang="en-US" dirty="0"/>
          </a:p>
        </p:txBody>
      </p:sp>
      <p:cxnSp>
        <p:nvCxnSpPr>
          <p:cNvPr id="9" name="Straight Connector 8"/>
          <p:cNvCxnSpPr/>
          <p:nvPr/>
        </p:nvCxnSpPr>
        <p:spPr>
          <a:xfrm>
            <a:off x="460485" y="1697232"/>
            <a:ext cx="822631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11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0224" y="2427436"/>
            <a:ext cx="8206577" cy="4190675"/>
          </a:xfrm>
        </p:spPr>
        <p:txBody>
          <a:bodyPr/>
          <a:lstStyle/>
          <a:p>
            <a:r>
              <a:rPr lang="en-US" dirty="0"/>
              <a:t>Optional lump-sum payment up to 100% of </a:t>
            </a:r>
            <a:r>
              <a:rPr lang="en-US" dirty="0" smtClean="0"/>
              <a:t>your deposits and interest</a:t>
            </a:r>
            <a:endParaRPr lang="en-US" dirty="0"/>
          </a:p>
          <a:p>
            <a:r>
              <a:rPr lang="en-US" dirty="0"/>
              <a:t>Reduces your monthly benefit payments</a:t>
            </a:r>
          </a:p>
          <a:p>
            <a:pPr>
              <a:spcAft>
                <a:spcPts val="1200"/>
              </a:spcAft>
            </a:pPr>
            <a:r>
              <a:rPr lang="en-US" dirty="0"/>
              <a:t>Significant tax consequences</a:t>
            </a:r>
          </a:p>
          <a:p>
            <a:pPr lvl="1">
              <a:spcAft>
                <a:spcPts val="600"/>
              </a:spcAft>
            </a:pPr>
            <a:r>
              <a:rPr lang="en-US" dirty="0"/>
              <a:t>20% federal withholding and a possible 10% early withdrawal </a:t>
            </a:r>
            <a:r>
              <a:rPr lang="en-US" dirty="0" smtClean="0"/>
              <a:t>penalty</a:t>
            </a:r>
            <a:endParaRPr lang="en-US" dirty="0"/>
          </a:p>
        </p:txBody>
      </p:sp>
      <p:sp>
        <p:nvSpPr>
          <p:cNvPr id="2" name="Title 1"/>
          <p:cNvSpPr>
            <a:spLocks noGrp="1"/>
          </p:cNvSpPr>
          <p:nvPr>
            <p:ph type="title"/>
          </p:nvPr>
        </p:nvSpPr>
        <p:spPr/>
        <p:txBody>
          <a:bodyPr/>
          <a:lstStyle/>
          <a:p>
            <a:r>
              <a:rPr lang="en-US" spc="100" dirty="0" smtClean="0">
                <a:solidFill>
                  <a:schemeClr val="accent4"/>
                </a:solidFill>
              </a:rPr>
              <a:t>PARTIAL </a:t>
            </a:r>
            <a:br>
              <a:rPr lang="en-US" spc="100" dirty="0" smtClean="0">
                <a:solidFill>
                  <a:schemeClr val="accent4"/>
                </a:solidFill>
              </a:rPr>
            </a:br>
            <a:r>
              <a:rPr lang="en-US" spc="100" dirty="0" smtClean="0">
                <a:solidFill>
                  <a:schemeClr val="accent4"/>
                </a:solidFill>
              </a:rPr>
              <a:t>LUMP-SUM PAYMENT</a:t>
            </a:r>
            <a:endParaRPr lang="en-US" spc="100" dirty="0">
              <a:solidFill>
                <a:schemeClr val="accent4"/>
              </a:solidFill>
            </a:endParaRPr>
          </a:p>
        </p:txBody>
      </p:sp>
      <p:sp>
        <p:nvSpPr>
          <p:cNvPr id="9" name="Slide Number Placeholder 3"/>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20</a:t>
            </a:fld>
            <a:endParaRPr lang="en-US" dirty="0"/>
          </a:p>
        </p:txBody>
      </p:sp>
      <p:sp>
        <p:nvSpPr>
          <p:cNvPr id="10" name="Title 1"/>
          <p:cNvSpPr txBox="1">
            <a:spLocks/>
          </p:cNvSpPr>
          <p:nvPr/>
        </p:nvSpPr>
        <p:spPr>
          <a:xfrm>
            <a:off x="480224" y="1763809"/>
            <a:ext cx="8206576" cy="663628"/>
          </a:xfrm>
          <a:prstGeom prst="rect">
            <a:avLst/>
          </a:prstGeom>
        </p:spPr>
        <p:txBody>
          <a:bodyPr vert="horz" lIns="0" tIns="0" rIns="0" bIns="0" rtlCol="0" anchor="t" anchorCtr="0">
            <a:noAutofit/>
          </a:bodyPr>
          <a:lstStyle>
            <a:lvl1pPr algn="l" defTabSz="914400" rtl="0" eaLnBrk="1" latinLnBrk="0" hangingPunct="1">
              <a:spcBef>
                <a:spcPct val="0"/>
              </a:spcBef>
              <a:buNone/>
              <a:defRPr sz="4800" kern="1200" spc="-100" baseline="0">
                <a:solidFill>
                  <a:schemeClr val="tx2"/>
                </a:solidFill>
                <a:latin typeface="Gill Sans"/>
                <a:ea typeface="+mj-ea"/>
                <a:cs typeface="Gill Sans"/>
              </a:defRPr>
            </a:lvl1pPr>
          </a:lstStyle>
          <a:p>
            <a:r>
              <a:rPr lang="en-US" sz="2800" spc="100" dirty="0" smtClean="0">
                <a:solidFill>
                  <a:schemeClr val="accent4"/>
                </a:solidFill>
              </a:rPr>
              <a:t>Available Only At Retirement</a:t>
            </a:r>
            <a:endParaRPr lang="en-US" sz="2800" spc="100" dirty="0">
              <a:solidFill>
                <a:schemeClr val="accent4"/>
              </a:solidFill>
            </a:endParaRPr>
          </a:p>
        </p:txBody>
      </p:sp>
    </p:spTree>
    <p:extLst>
      <p:ext uri="{BB962C8B-B14F-4D97-AF65-F5344CB8AC3E}">
        <p14:creationId xmlns:p14="http://schemas.microsoft.com/office/powerpoint/2010/main" val="35892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p:nvGrpSpPr>
        <p:grpSpPr>
          <a:xfrm>
            <a:off x="36727" y="445674"/>
            <a:ext cx="4442721" cy="2567245"/>
            <a:chOff x="123473" y="929814"/>
            <a:chExt cx="4442721" cy="2567245"/>
          </a:xfrm>
        </p:grpSpPr>
        <p:sp>
          <p:nvSpPr>
            <p:cNvPr id="4" name="TextBox 3"/>
            <p:cNvSpPr txBox="1"/>
            <p:nvPr/>
          </p:nvSpPr>
          <p:spPr>
            <a:xfrm>
              <a:off x="123473" y="1711955"/>
              <a:ext cx="4442721" cy="1785104"/>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lang="en-US" sz="2800" b="1" kern="0" spc="50" dirty="0" smtClean="0">
                  <a:solidFill>
                    <a:srgbClr val="FFFFFF"/>
                  </a:solidFill>
                  <a:latin typeface="Gill Sans"/>
                  <a:cs typeface="Gill Sans"/>
                </a:rPr>
                <a:t>SELECTING A DATE</a:t>
              </a:r>
            </a:p>
            <a:p>
              <a:pPr marR="0" lvl="0" algn="ctr" defTabSz="914400" eaLnBrk="1" fontAlgn="auto" latinLnBrk="0" hangingPunct="1">
                <a:lnSpc>
                  <a:spcPct val="100000"/>
                </a:lnSpc>
                <a:spcAft>
                  <a:spcPts val="600"/>
                </a:spcAft>
                <a:buClrTx/>
                <a:buSzTx/>
                <a:buFont typeface="Arial"/>
                <a:buChar char="•"/>
                <a:tabLst/>
                <a:defRPr/>
              </a:pPr>
              <a:r>
                <a:rPr kumimoji="0" lang="en-US" sz="2400" b="0" i="0" u="none" strike="noStrike" kern="0" cap="none" spc="50" normalizeH="0" baseline="0" noProof="0" dirty="0" smtClean="0">
                  <a:ln>
                    <a:noFill/>
                  </a:ln>
                  <a:solidFill>
                    <a:srgbClr val="FFFFFF"/>
                  </a:solidFill>
                  <a:effectLst/>
                  <a:uLnTx/>
                  <a:uFillTx/>
                  <a:latin typeface="Gill Sans"/>
                  <a:cs typeface="Gill Sans"/>
                </a:rPr>
                <a:t> Retire</a:t>
              </a:r>
              <a:r>
                <a:rPr kumimoji="0" lang="en-US" sz="2400" b="0" i="0" u="none" strike="noStrike" kern="0" cap="none" spc="50" normalizeH="0" noProof="0" dirty="0" smtClean="0">
                  <a:ln>
                    <a:noFill/>
                  </a:ln>
                  <a:solidFill>
                    <a:srgbClr val="FFFFFF"/>
                  </a:solidFill>
                  <a:effectLst/>
                  <a:uLnTx/>
                  <a:uFillTx/>
                  <a:latin typeface="Gill Sans"/>
                  <a:cs typeface="Gill Sans"/>
                </a:rPr>
                <a:t> last day </a:t>
              </a:r>
              <a:br>
                <a:rPr kumimoji="0" lang="en-US" sz="2400" b="0" i="0" u="none" strike="noStrike" kern="0" cap="none" spc="50" normalizeH="0" noProof="0" dirty="0" smtClean="0">
                  <a:ln>
                    <a:noFill/>
                  </a:ln>
                  <a:solidFill>
                    <a:srgbClr val="FFFFFF"/>
                  </a:solidFill>
                  <a:effectLst/>
                  <a:uLnTx/>
                  <a:uFillTx/>
                  <a:latin typeface="Gill Sans"/>
                  <a:cs typeface="Gill Sans"/>
                </a:rPr>
              </a:br>
              <a:r>
                <a:rPr kumimoji="0" lang="en-US" sz="2400" b="0" i="0" u="none" strike="noStrike" kern="0" cap="none" spc="50" normalizeH="0" noProof="0" dirty="0" smtClean="0">
                  <a:ln>
                    <a:noFill/>
                  </a:ln>
                  <a:solidFill>
                    <a:srgbClr val="FFFFFF"/>
                  </a:solidFill>
                  <a:effectLst/>
                  <a:uLnTx/>
                  <a:uFillTx/>
                  <a:latin typeface="Gill Sans"/>
                  <a:cs typeface="Gill Sans"/>
                </a:rPr>
                <a:t>of any month</a:t>
              </a:r>
            </a:p>
            <a:p>
              <a:pPr marR="0" lvl="0" algn="ctr" defTabSz="914400" eaLnBrk="1" fontAlgn="auto" latinLnBrk="0" hangingPunct="1">
                <a:lnSpc>
                  <a:spcPct val="100000"/>
                </a:lnSpc>
                <a:spcAft>
                  <a:spcPts val="0"/>
                </a:spcAft>
                <a:buClrTx/>
                <a:buSzTx/>
                <a:buFont typeface="Arial"/>
                <a:buChar char="•"/>
                <a:tabLst/>
                <a:defRPr/>
              </a:pPr>
              <a:r>
                <a:rPr lang="en-US" sz="2400" kern="0" spc="50" baseline="0" dirty="0" smtClean="0">
                  <a:solidFill>
                    <a:srgbClr val="FFFFFF"/>
                  </a:solidFill>
                  <a:latin typeface="Gill Sans"/>
                  <a:cs typeface="Gill Sans"/>
                </a:rPr>
                <a:t> Interest</a:t>
              </a:r>
              <a:r>
                <a:rPr lang="en-US" sz="2400" kern="0" spc="50" dirty="0" smtClean="0">
                  <a:solidFill>
                    <a:srgbClr val="FFFFFF"/>
                  </a:solidFill>
                  <a:latin typeface="Gill Sans"/>
                  <a:cs typeface="Gill Sans"/>
                </a:rPr>
                <a:t> is pro-rated</a:t>
              </a:r>
              <a:endParaRPr kumimoji="0" lang="en-US" sz="2400" b="0" i="0" u="none" strike="noStrike" kern="0" cap="none" spc="50" normalizeH="0" baseline="0" noProof="0" dirty="0">
                <a:ln>
                  <a:noFill/>
                </a:ln>
                <a:solidFill>
                  <a:srgbClr val="FFFFFF"/>
                </a:solidFill>
                <a:effectLst/>
                <a:uLnTx/>
                <a:uFillTx/>
                <a:latin typeface="Gill Sans"/>
                <a:cs typeface="Gill Sans"/>
              </a:endParaRPr>
            </a:p>
          </p:txBody>
        </p:sp>
        <p:pic>
          <p:nvPicPr>
            <p:cNvPr id="5" name="Picture 4" descr="TCDRS_Calendar.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75915" y="929814"/>
              <a:ext cx="838473" cy="722376"/>
            </a:xfrm>
            <a:prstGeom prst="rect">
              <a:avLst/>
            </a:prstGeom>
          </p:spPr>
        </p:pic>
      </p:grpSp>
      <p:cxnSp>
        <p:nvCxnSpPr>
          <p:cNvPr id="11" name="Straight Connector 10"/>
          <p:cNvCxnSpPr/>
          <p:nvPr/>
        </p:nvCxnSpPr>
        <p:spPr>
          <a:xfrm>
            <a:off x="4427086" y="768087"/>
            <a:ext cx="0" cy="5613663"/>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0075" y="3276593"/>
            <a:ext cx="8015836" cy="0"/>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4508395" y="320571"/>
            <a:ext cx="4581525" cy="3015513"/>
            <a:chOff x="4414325" y="577746"/>
            <a:chExt cx="4581525" cy="3015513"/>
          </a:xfrm>
        </p:grpSpPr>
        <p:sp>
          <p:nvSpPr>
            <p:cNvPr id="7" name="TextBox 6"/>
            <p:cNvSpPr txBox="1"/>
            <p:nvPr/>
          </p:nvSpPr>
          <p:spPr>
            <a:xfrm>
              <a:off x="4414325" y="1484990"/>
              <a:ext cx="4581525" cy="2108269"/>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800" b="1" i="0" u="none" strike="noStrike" kern="0" cap="none" spc="50" normalizeH="0" baseline="0" noProof="0" dirty="0" smtClean="0">
                  <a:ln>
                    <a:noFill/>
                  </a:ln>
                  <a:solidFill>
                    <a:srgbClr val="FFFFFF"/>
                  </a:solidFill>
                  <a:effectLst/>
                  <a:uLnTx/>
                  <a:uFillTx/>
                  <a:latin typeface="Gill Sans"/>
                  <a:cs typeface="Gill Sans"/>
                </a:rPr>
                <a:t>RECEIVING</a:t>
              </a:r>
              <a:r>
                <a:rPr kumimoji="0" lang="en-US" sz="2800" b="1" i="0" u="none" strike="noStrike" kern="0" cap="none" spc="50" normalizeH="0" noProof="0" dirty="0" smtClean="0">
                  <a:ln>
                    <a:noFill/>
                  </a:ln>
                  <a:solidFill>
                    <a:srgbClr val="FFFFFF"/>
                  </a:solidFill>
                  <a:effectLst/>
                  <a:uLnTx/>
                  <a:uFillTx/>
                  <a:latin typeface="Gill Sans"/>
                  <a:cs typeface="Gill Sans"/>
                </a:rPr>
                <a:t> PAYMENT</a:t>
              </a:r>
            </a:p>
            <a:p>
              <a:pPr marR="0" lvl="0" algn="ctr" defTabSz="914400" eaLnBrk="1" fontAlgn="auto" latinLnBrk="0" hangingPunct="1">
                <a:lnSpc>
                  <a:spcPct val="100000"/>
                </a:lnSpc>
                <a:spcAft>
                  <a:spcPts val="600"/>
                </a:spcAft>
                <a:buClrTx/>
                <a:buSzTx/>
                <a:buFont typeface="Arial"/>
                <a:buChar char="•"/>
                <a:tabLst/>
                <a:defRPr/>
              </a:pPr>
              <a:r>
                <a:rPr lang="en-US" sz="2400" kern="0" spc="50" baseline="0" dirty="0" smtClean="0">
                  <a:solidFill>
                    <a:srgbClr val="FFFFFF"/>
                  </a:solidFill>
                  <a:latin typeface="Gill Sans"/>
                  <a:cs typeface="Gill Sans"/>
                </a:rPr>
                <a:t> Direct</a:t>
              </a:r>
              <a:r>
                <a:rPr lang="en-US" sz="2400" kern="0" spc="50" dirty="0" smtClean="0">
                  <a:solidFill>
                    <a:srgbClr val="FFFFFF"/>
                  </a:solidFill>
                  <a:latin typeface="Gill Sans"/>
                  <a:cs typeface="Gill Sans"/>
                </a:rPr>
                <a:t> deposit </a:t>
              </a:r>
              <a:r>
                <a:rPr lang="en-US" sz="2400" b="1" kern="0" spc="50" dirty="0" smtClean="0">
                  <a:solidFill>
                    <a:srgbClr val="FFFFFF"/>
                  </a:solidFill>
                  <a:latin typeface="Gill Sans"/>
                  <a:cs typeface="Gill Sans"/>
                </a:rPr>
                <a:t>last business day of following month</a:t>
              </a:r>
            </a:p>
            <a:p>
              <a:pPr marR="0" lvl="0" algn="ctr" defTabSz="914400" eaLnBrk="1" fontAlgn="auto" latinLnBrk="0" hangingPunct="1">
                <a:lnSpc>
                  <a:spcPct val="100000"/>
                </a:lnSpc>
                <a:spcAft>
                  <a:spcPts val="600"/>
                </a:spcAft>
                <a:buClrTx/>
                <a:buSzTx/>
                <a:buFont typeface="Arial"/>
                <a:buChar char="•"/>
                <a:tabLst/>
                <a:defRPr/>
              </a:pPr>
              <a:r>
                <a:rPr lang="en-US" sz="2400" kern="0" spc="50" dirty="0" smtClean="0">
                  <a:solidFill>
                    <a:srgbClr val="FFFFFF"/>
                  </a:solidFill>
                  <a:latin typeface="Gill Sans"/>
                  <a:cs typeface="Gill Sans"/>
                </a:rPr>
                <a:t> Subject to income taxes</a:t>
              </a:r>
            </a:p>
            <a:p>
              <a:pPr marL="169863" marR="0" lvl="0" indent="-169863" algn="ctr" defTabSz="91440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0" cap="none" spc="50" normalizeH="0" baseline="0" noProof="0" dirty="0">
                <a:ln>
                  <a:noFill/>
                </a:ln>
                <a:solidFill>
                  <a:srgbClr val="FFFFFF"/>
                </a:solidFill>
                <a:effectLst/>
                <a:uLnTx/>
                <a:uFillTx/>
                <a:latin typeface="Gill Sans"/>
                <a:cs typeface="Gill Sans"/>
              </a:endParaRPr>
            </a:p>
          </p:txBody>
        </p:sp>
        <p:pic>
          <p:nvPicPr>
            <p:cNvPr id="18" name="Picture 17" descr="TCDRS_SavingsBank_White_TCDRSstar.ai"/>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14796" y="577746"/>
              <a:ext cx="1024012" cy="933277"/>
            </a:xfrm>
            <a:prstGeom prst="rect">
              <a:avLst/>
            </a:prstGeom>
          </p:spPr>
        </p:pic>
      </p:grpSp>
      <p:grpSp>
        <p:nvGrpSpPr>
          <p:cNvPr id="6" name="Group 5"/>
          <p:cNvGrpSpPr/>
          <p:nvPr/>
        </p:nvGrpSpPr>
        <p:grpSpPr>
          <a:xfrm>
            <a:off x="-19740" y="3490036"/>
            <a:ext cx="4787660" cy="3060358"/>
            <a:chOff x="399606" y="3744292"/>
            <a:chExt cx="4182372" cy="3060358"/>
          </a:xfrm>
        </p:grpSpPr>
        <p:sp>
          <p:nvSpPr>
            <p:cNvPr id="19" name="TextBox 18"/>
            <p:cNvSpPr txBox="1"/>
            <p:nvPr/>
          </p:nvSpPr>
          <p:spPr>
            <a:xfrm>
              <a:off x="399606" y="4634825"/>
              <a:ext cx="4182372" cy="2169825"/>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lang="en-US" sz="2800" b="1" kern="0" spc="50" dirty="0" smtClean="0">
                  <a:solidFill>
                    <a:srgbClr val="FFFFFF"/>
                  </a:solidFill>
                  <a:latin typeface="Gill Sans"/>
                  <a:cs typeface="Gill Sans"/>
                </a:rPr>
                <a:t>SPECIFYING WITHHOLDING</a:t>
              </a:r>
            </a:p>
            <a:p>
              <a:pPr marR="0" lvl="0" algn="ctr" defTabSz="914400" eaLnBrk="1" fontAlgn="auto" latinLnBrk="0" hangingPunct="1">
                <a:lnSpc>
                  <a:spcPct val="100000"/>
                </a:lnSpc>
                <a:spcAft>
                  <a:spcPts val="600"/>
                </a:spcAft>
                <a:buClrTx/>
                <a:buSzTx/>
                <a:buFont typeface="Arial"/>
                <a:buChar char="•"/>
                <a:tabLst>
                  <a:tab pos="517525" algn="l"/>
                </a:tabLst>
                <a:defRPr/>
              </a:pPr>
              <a:r>
                <a:rPr kumimoji="0" lang="en-US" sz="2400" b="0" i="0" u="none" strike="noStrike" kern="0" cap="none" spc="50" normalizeH="0" baseline="0" noProof="0" dirty="0" smtClean="0">
                  <a:ln>
                    <a:noFill/>
                  </a:ln>
                  <a:solidFill>
                    <a:srgbClr val="FFFFFF"/>
                  </a:solidFill>
                  <a:effectLst/>
                  <a:uLnTx/>
                  <a:uFillTx/>
                  <a:latin typeface="Gill Sans"/>
                  <a:cs typeface="Gill Sans"/>
                </a:rPr>
                <a:t> Follow</a:t>
              </a:r>
              <a:r>
                <a:rPr kumimoji="0" lang="en-US" sz="2400" b="0" i="0" u="none" strike="noStrike" kern="0" cap="none" spc="50" normalizeH="0" noProof="0" dirty="0" smtClean="0">
                  <a:ln>
                    <a:noFill/>
                  </a:ln>
                  <a:solidFill>
                    <a:srgbClr val="FFFFFF"/>
                  </a:solidFill>
                  <a:effectLst/>
                  <a:uLnTx/>
                  <a:uFillTx/>
                  <a:latin typeface="Gill Sans"/>
                  <a:cs typeface="Gill Sans"/>
                </a:rPr>
                <a:t> IRS </a:t>
              </a:r>
              <a:r>
                <a:rPr kumimoji="0" lang="en-US" sz="2400" b="0" i="0" u="none" strike="noStrike" kern="0" cap="none" spc="50" normalizeH="0" noProof="0" smtClean="0">
                  <a:ln>
                    <a:noFill/>
                  </a:ln>
                  <a:solidFill>
                    <a:srgbClr val="FFFFFF"/>
                  </a:solidFill>
                  <a:effectLst/>
                  <a:uLnTx/>
                  <a:uFillTx/>
                  <a:latin typeface="Gill Sans"/>
                  <a:cs typeface="Gill Sans"/>
                </a:rPr>
                <a:t>tax tables</a:t>
              </a:r>
              <a:endParaRPr lang="en-US" sz="2400" kern="0" spc="50" dirty="0" smtClean="0">
                <a:solidFill>
                  <a:srgbClr val="FFFFFF"/>
                </a:solidFill>
                <a:latin typeface="Gill Sans"/>
                <a:cs typeface="Gill Sans"/>
              </a:endParaRPr>
            </a:p>
            <a:p>
              <a:pPr marR="0" lvl="0" algn="ctr" defTabSz="914400" eaLnBrk="1" fontAlgn="auto" latinLnBrk="0" hangingPunct="1">
                <a:lnSpc>
                  <a:spcPct val="100000"/>
                </a:lnSpc>
                <a:spcAft>
                  <a:spcPts val="600"/>
                </a:spcAft>
                <a:buClrTx/>
                <a:buSzTx/>
                <a:buFont typeface="Arial"/>
                <a:buChar char="•"/>
                <a:tabLst>
                  <a:tab pos="517525" algn="l"/>
                </a:tabLst>
                <a:defRPr/>
              </a:pPr>
              <a:r>
                <a:rPr lang="en-US" sz="2400" kern="0" spc="50" dirty="0" smtClean="0">
                  <a:solidFill>
                    <a:srgbClr val="FFFFFF"/>
                  </a:solidFill>
                  <a:latin typeface="Gill Sans"/>
                  <a:cs typeface="Gill Sans"/>
                </a:rPr>
                <a:t> No taxes withheld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50" normalizeH="0" baseline="0" noProof="0" dirty="0">
                <a:ln>
                  <a:noFill/>
                </a:ln>
                <a:solidFill>
                  <a:srgbClr val="FFFFFF"/>
                </a:solidFill>
                <a:effectLst/>
                <a:uLnTx/>
                <a:uFillTx/>
                <a:latin typeface="Gill Sans"/>
                <a:cs typeface="Gill Sans"/>
              </a:endParaRPr>
            </a:p>
          </p:txBody>
        </p:sp>
        <p:pic>
          <p:nvPicPr>
            <p:cNvPr id="20" name="Picture 19" descr="TCDRS_CheckOption.ai"/>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09645" y="3744292"/>
              <a:ext cx="762000" cy="673100"/>
            </a:xfrm>
            <a:prstGeom prst="rect">
              <a:avLst/>
            </a:prstGeom>
          </p:spPr>
        </p:pic>
      </p:grpSp>
      <p:grpSp>
        <p:nvGrpSpPr>
          <p:cNvPr id="36" name="Group 35"/>
          <p:cNvGrpSpPr/>
          <p:nvPr/>
        </p:nvGrpSpPr>
        <p:grpSpPr>
          <a:xfrm>
            <a:off x="4686857" y="3549355"/>
            <a:ext cx="3967271" cy="2964926"/>
            <a:chOff x="4536817" y="3881786"/>
            <a:chExt cx="3967271" cy="2964926"/>
          </a:xfrm>
        </p:grpSpPr>
        <p:sp>
          <p:nvSpPr>
            <p:cNvPr id="22" name="TextBox 21"/>
            <p:cNvSpPr txBox="1"/>
            <p:nvPr/>
          </p:nvSpPr>
          <p:spPr>
            <a:xfrm>
              <a:off x="4536817" y="4753831"/>
              <a:ext cx="3967271" cy="2092881"/>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lang="en-US" sz="2800" b="1" kern="0" spc="50" dirty="0" smtClean="0">
                  <a:solidFill>
                    <a:srgbClr val="FFFFFF"/>
                  </a:solidFill>
                  <a:latin typeface="Gill Sans"/>
                  <a:cs typeface="Gill Sans"/>
                </a:rPr>
                <a:t>RECEIVING </a:t>
              </a:r>
              <a:br>
                <a:rPr lang="en-US" sz="2800" b="1" kern="0" spc="50" dirty="0" smtClean="0">
                  <a:solidFill>
                    <a:srgbClr val="FFFFFF"/>
                  </a:solidFill>
                  <a:latin typeface="Gill Sans"/>
                  <a:cs typeface="Gill Sans"/>
                </a:rPr>
              </a:br>
              <a:r>
                <a:rPr lang="en-US" sz="2800" b="1" kern="0" spc="50" dirty="0" smtClean="0">
                  <a:solidFill>
                    <a:srgbClr val="FFFFFF"/>
                  </a:solidFill>
                  <a:latin typeface="Gill Sans"/>
                  <a:cs typeface="Gill Sans"/>
                </a:rPr>
                <a:t>TAX FORMS</a:t>
              </a:r>
            </a:p>
            <a:p>
              <a:pPr marR="0" lvl="0" algn="ctr" defTabSz="914400" eaLnBrk="1" fontAlgn="auto" latinLnBrk="0" hangingPunct="1">
                <a:lnSpc>
                  <a:spcPct val="100000"/>
                </a:lnSpc>
                <a:spcAft>
                  <a:spcPts val="600"/>
                </a:spcAft>
                <a:buClrTx/>
                <a:buSzTx/>
                <a:buFont typeface="Arial"/>
                <a:buChar char="•"/>
                <a:defRPr/>
              </a:pPr>
              <a:r>
                <a:rPr kumimoji="0" lang="en-US" sz="2400" b="0" i="0" u="none" strike="noStrike" kern="0" cap="none" spc="50" normalizeH="0" baseline="0" noProof="0" dirty="0" smtClean="0">
                  <a:ln>
                    <a:noFill/>
                  </a:ln>
                  <a:solidFill>
                    <a:srgbClr val="FFFFFF"/>
                  </a:solidFill>
                  <a:effectLst/>
                  <a:uLnTx/>
                  <a:uFillTx/>
                  <a:latin typeface="Gill Sans"/>
                  <a:cs typeface="Gill Sans"/>
                </a:rPr>
                <a:t> IRS 1099-R </a:t>
              </a:r>
              <a:r>
                <a:rPr kumimoji="0" lang="en-US" sz="2400" b="0" i="0" u="none" strike="noStrike" kern="0" cap="none" spc="50" normalizeH="0" noProof="0" dirty="0" smtClean="0">
                  <a:ln>
                    <a:noFill/>
                  </a:ln>
                  <a:solidFill>
                    <a:srgbClr val="FFFFFF"/>
                  </a:solidFill>
                  <a:effectLst/>
                  <a:uLnTx/>
                  <a:uFillTx/>
                  <a:latin typeface="Gill Sans"/>
                  <a:cs typeface="Gill Sans"/>
                </a:rPr>
                <a:t>from </a:t>
              </a:r>
              <a:br>
                <a:rPr kumimoji="0" lang="en-US" sz="2400" b="0" i="0" u="none" strike="noStrike" kern="0" cap="none" spc="50" normalizeH="0" noProof="0" dirty="0" smtClean="0">
                  <a:ln>
                    <a:noFill/>
                  </a:ln>
                  <a:solidFill>
                    <a:srgbClr val="FFFFFF"/>
                  </a:solidFill>
                  <a:effectLst/>
                  <a:uLnTx/>
                  <a:uFillTx/>
                  <a:latin typeface="Gill Sans"/>
                  <a:cs typeface="Gill Sans"/>
                </a:rPr>
              </a:br>
              <a:r>
                <a:rPr kumimoji="0" lang="en-US" sz="2400" b="0" i="0" u="none" strike="noStrike" kern="0" cap="none" spc="50" normalizeH="0" noProof="0" dirty="0" smtClean="0">
                  <a:ln>
                    <a:noFill/>
                  </a:ln>
                  <a:solidFill>
                    <a:srgbClr val="FFFFFF"/>
                  </a:solidFill>
                  <a:effectLst/>
                  <a:uLnTx/>
                  <a:uFillTx/>
                  <a:latin typeface="Gill Sans"/>
                  <a:cs typeface="Gill Sans"/>
                </a:rPr>
                <a:t>TCDRS to file taxes</a:t>
              </a:r>
              <a:endParaRPr lang="en-US" sz="2400" kern="0" spc="50" dirty="0" smtClean="0">
                <a:solidFill>
                  <a:srgbClr val="FFFFFF"/>
                </a:solidFill>
                <a:latin typeface="Gill Sans"/>
                <a:cs typeface="Gill San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50" normalizeH="0" baseline="0" noProof="0" dirty="0">
                <a:ln>
                  <a:noFill/>
                </a:ln>
                <a:solidFill>
                  <a:srgbClr val="FFFFFF"/>
                </a:solidFill>
                <a:effectLst/>
                <a:uLnTx/>
                <a:uFillTx/>
                <a:latin typeface="Gill Sans"/>
                <a:cs typeface="Gill Sans"/>
              </a:endParaRPr>
            </a:p>
          </p:txBody>
        </p:sp>
        <p:grpSp>
          <p:nvGrpSpPr>
            <p:cNvPr id="35" name="Group 34"/>
            <p:cNvGrpSpPr/>
            <p:nvPr/>
          </p:nvGrpSpPr>
          <p:grpSpPr>
            <a:xfrm>
              <a:off x="6227724" y="3881786"/>
              <a:ext cx="539496" cy="722376"/>
              <a:chOff x="5520151" y="3899928"/>
              <a:chExt cx="539496" cy="722376"/>
            </a:xfrm>
          </p:grpSpPr>
          <p:sp>
            <p:nvSpPr>
              <p:cNvPr id="9" name="Rounded Rectangle 8"/>
              <p:cNvSpPr/>
              <p:nvPr/>
            </p:nvSpPr>
            <p:spPr>
              <a:xfrm>
                <a:off x="5520151" y="3899928"/>
                <a:ext cx="539496" cy="722376"/>
              </a:xfrm>
              <a:prstGeom prst="roundRect">
                <a:avLst>
                  <a:gd name="adj" fmla="val 11813"/>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5575153" y="3944928"/>
                <a:ext cx="250006" cy="107722"/>
              </a:xfrm>
              <a:prstGeom prst="rect">
                <a:avLst/>
              </a:prstGeom>
              <a:noFill/>
            </p:spPr>
            <p:txBody>
              <a:bodyPr wrap="square" lIns="0" tIns="0" rIns="0" bIns="0" rtlCol="0">
                <a:spAutoFit/>
              </a:bodyPr>
              <a:lstStyle/>
              <a:p>
                <a:r>
                  <a:rPr lang="en-US" sz="700" b="1" spc="100" dirty="0" smtClean="0">
                    <a:solidFill>
                      <a:schemeClr val="bg1"/>
                    </a:solidFill>
                  </a:rPr>
                  <a:t>TAX</a:t>
                </a:r>
                <a:endParaRPr lang="en-US" sz="700" b="1" spc="100" dirty="0">
                  <a:solidFill>
                    <a:schemeClr val="bg1"/>
                  </a:solidFill>
                </a:endParaRPr>
              </a:p>
            </p:txBody>
          </p:sp>
          <p:sp>
            <p:nvSpPr>
              <p:cNvPr id="23" name="TextBox 22"/>
              <p:cNvSpPr txBox="1"/>
              <p:nvPr/>
            </p:nvSpPr>
            <p:spPr>
              <a:xfrm>
                <a:off x="5813568" y="3960317"/>
                <a:ext cx="227225" cy="76944"/>
              </a:xfrm>
              <a:prstGeom prst="rect">
                <a:avLst/>
              </a:prstGeom>
              <a:noFill/>
            </p:spPr>
            <p:txBody>
              <a:bodyPr wrap="square" lIns="0" tIns="0" rIns="0" bIns="0" rtlCol="0">
                <a:spAutoFit/>
              </a:bodyPr>
              <a:lstStyle/>
              <a:p>
                <a:r>
                  <a:rPr lang="en-US" sz="500" spc="100" dirty="0" smtClean="0">
                    <a:solidFill>
                      <a:schemeClr val="bg1"/>
                    </a:solidFill>
                  </a:rPr>
                  <a:t>FORM</a:t>
                </a:r>
                <a:endParaRPr lang="en-US" sz="500" spc="100" dirty="0">
                  <a:solidFill>
                    <a:schemeClr val="bg1"/>
                  </a:solidFill>
                </a:endParaRPr>
              </a:p>
            </p:txBody>
          </p:sp>
          <p:sp>
            <p:nvSpPr>
              <p:cNvPr id="13" name="Rectangle 12"/>
              <p:cNvSpPr/>
              <p:nvPr/>
            </p:nvSpPr>
            <p:spPr>
              <a:xfrm>
                <a:off x="5602654" y="4104925"/>
                <a:ext cx="385010" cy="3599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5612550" y="4135442"/>
                <a:ext cx="328995" cy="77596"/>
                <a:chOff x="5612550" y="4144052"/>
                <a:chExt cx="328995" cy="77596"/>
              </a:xfrm>
            </p:grpSpPr>
            <p:sp>
              <p:nvSpPr>
                <p:cNvPr id="24" name="Rectangle 23"/>
                <p:cNvSpPr/>
                <p:nvPr/>
              </p:nvSpPr>
              <p:spPr>
                <a:xfrm>
                  <a:off x="5612550" y="4144052"/>
                  <a:ext cx="182609"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5822632" y="4144052"/>
                  <a:ext cx="45720"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5895825" y="4144052"/>
                  <a:ext cx="45720"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7" name="Group 26"/>
              <p:cNvGrpSpPr/>
              <p:nvPr/>
            </p:nvGrpSpPr>
            <p:grpSpPr>
              <a:xfrm>
                <a:off x="5612550" y="4248235"/>
                <a:ext cx="328995" cy="77596"/>
                <a:chOff x="5612550" y="4144052"/>
                <a:chExt cx="328995" cy="77596"/>
              </a:xfrm>
            </p:grpSpPr>
            <p:sp>
              <p:nvSpPr>
                <p:cNvPr id="28" name="Rectangle 27"/>
                <p:cNvSpPr/>
                <p:nvPr/>
              </p:nvSpPr>
              <p:spPr>
                <a:xfrm>
                  <a:off x="5612550" y="4144052"/>
                  <a:ext cx="182609"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5822632" y="4144052"/>
                  <a:ext cx="45720"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5895825" y="4144052"/>
                  <a:ext cx="45720"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5612550" y="4361028"/>
                <a:ext cx="328995" cy="77596"/>
                <a:chOff x="5612550" y="4144052"/>
                <a:chExt cx="328995" cy="77596"/>
              </a:xfrm>
            </p:grpSpPr>
            <p:sp>
              <p:nvSpPr>
                <p:cNvPr id="32" name="Rectangle 31"/>
                <p:cNvSpPr/>
                <p:nvPr/>
              </p:nvSpPr>
              <p:spPr>
                <a:xfrm>
                  <a:off x="5612550" y="4144052"/>
                  <a:ext cx="182609"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p:nvSpPr>
              <p:spPr>
                <a:xfrm>
                  <a:off x="5822632" y="4144052"/>
                  <a:ext cx="45720"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5895825" y="4144052"/>
                  <a:ext cx="45720" cy="775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
        <p:nvSpPr>
          <p:cNvPr id="37"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solidFill>
                  <a:srgbClr val="FFFFFF"/>
                </a:solidFill>
              </a:rPr>
              <a:pPr/>
              <a:t>21</a:t>
            </a:fld>
            <a:endParaRPr lang="en-US" dirty="0">
              <a:solidFill>
                <a:srgbClr val="FFFFFF"/>
              </a:solidFill>
            </a:endParaRPr>
          </a:p>
        </p:txBody>
      </p:sp>
    </p:spTree>
    <p:extLst>
      <p:ext uri="{BB962C8B-B14F-4D97-AF65-F5344CB8AC3E}">
        <p14:creationId xmlns:p14="http://schemas.microsoft.com/office/powerpoint/2010/main" val="691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02090" y="266095"/>
            <a:ext cx="7953011" cy="1257905"/>
          </a:xfrm>
          <a:prstGeom prst="rect">
            <a:avLst/>
          </a:prstGeom>
        </p:spPr>
        <p:txBody>
          <a:bodyPr/>
          <a:lstStyle>
            <a:lvl1pPr algn="l" defTabSz="914400" rtl="0" eaLnBrk="1" latinLnBrk="0" hangingPunct="1">
              <a:spcBef>
                <a:spcPct val="0"/>
              </a:spcBef>
              <a:buNone/>
              <a:defRPr sz="4800" kern="1200" spc="-100" baseline="0">
                <a:solidFill>
                  <a:schemeClr val="accent1"/>
                </a:solidFill>
                <a:latin typeface="Gill Sans"/>
                <a:ea typeface="+mj-ea"/>
                <a:cs typeface="Gill Sans"/>
              </a:defRPr>
            </a:lvl1pPr>
          </a:lstStyle>
          <a:p>
            <a:pPr algn="ctr"/>
            <a:r>
              <a:rPr lang="en-US" spc="100" dirty="0" smtClean="0">
                <a:solidFill>
                  <a:schemeClr val="bg2"/>
                </a:solidFill>
              </a:rPr>
              <a:t>SOURCES OF </a:t>
            </a:r>
            <a:br>
              <a:rPr lang="en-US" spc="100" dirty="0" smtClean="0">
                <a:solidFill>
                  <a:schemeClr val="bg2"/>
                </a:solidFill>
              </a:rPr>
            </a:br>
            <a:r>
              <a:rPr lang="en-US" spc="100" dirty="0" smtClean="0">
                <a:solidFill>
                  <a:schemeClr val="bg2"/>
                </a:solidFill>
              </a:rPr>
              <a:t>RETIREMENT INCOME</a:t>
            </a:r>
            <a:endParaRPr lang="en-US" spc="100" dirty="0">
              <a:solidFill>
                <a:schemeClr val="bg2"/>
              </a:solidFill>
            </a:endParaRPr>
          </a:p>
        </p:txBody>
      </p:sp>
      <p:grpSp>
        <p:nvGrpSpPr>
          <p:cNvPr id="7" name="Group 6"/>
          <p:cNvGrpSpPr/>
          <p:nvPr/>
        </p:nvGrpSpPr>
        <p:grpSpPr>
          <a:xfrm>
            <a:off x="931352" y="4596186"/>
            <a:ext cx="3627332" cy="1507741"/>
            <a:chOff x="931352" y="4596186"/>
            <a:chExt cx="3627332" cy="1507741"/>
          </a:xfrm>
        </p:grpSpPr>
        <p:sp>
          <p:nvSpPr>
            <p:cNvPr id="12" name="TextBox 11"/>
            <p:cNvSpPr txBox="1"/>
            <p:nvPr/>
          </p:nvSpPr>
          <p:spPr>
            <a:xfrm>
              <a:off x="931352" y="5396041"/>
              <a:ext cx="3627332" cy="707886"/>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spc="50" dirty="0" smtClean="0">
                  <a:solidFill>
                    <a:srgbClr val="FFFFFF"/>
                  </a:solidFill>
                  <a:latin typeface="Gill Sans"/>
                  <a:cs typeface="Gill Sans"/>
                </a:rPr>
                <a:t>PART-TIME WORK</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50" normalizeH="0" baseline="0" noProof="0" dirty="0">
                <a:ln>
                  <a:noFill/>
                </a:ln>
                <a:solidFill>
                  <a:srgbClr val="FFFFFF"/>
                </a:solidFill>
                <a:effectLst/>
                <a:uLnTx/>
                <a:uFillTx/>
                <a:latin typeface="Gill Sans"/>
                <a:cs typeface="Gill Sans"/>
              </a:endParaRPr>
            </a:p>
          </p:txBody>
        </p:sp>
        <p:pic>
          <p:nvPicPr>
            <p:cNvPr id="13" name="Picture 12" descr="Work_Icon.ai"/>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58236" y="4596186"/>
              <a:ext cx="973565" cy="922324"/>
            </a:xfrm>
            <a:prstGeom prst="rect">
              <a:avLst/>
            </a:prstGeom>
          </p:spPr>
        </p:pic>
      </p:grpSp>
      <p:grpSp>
        <p:nvGrpSpPr>
          <p:cNvPr id="3" name="Group 2"/>
          <p:cNvGrpSpPr/>
          <p:nvPr/>
        </p:nvGrpSpPr>
        <p:grpSpPr>
          <a:xfrm>
            <a:off x="733788" y="2362651"/>
            <a:ext cx="3847630" cy="1350121"/>
            <a:chOff x="733788" y="2172157"/>
            <a:chExt cx="3847630" cy="1350121"/>
          </a:xfrm>
        </p:grpSpPr>
        <p:sp>
          <p:nvSpPr>
            <p:cNvPr id="10" name="TextBox 9"/>
            <p:cNvSpPr txBox="1"/>
            <p:nvPr/>
          </p:nvSpPr>
          <p:spPr>
            <a:xfrm>
              <a:off x="733788" y="3060613"/>
              <a:ext cx="3847630" cy="461665"/>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spc="50" dirty="0" smtClean="0">
                  <a:solidFill>
                    <a:srgbClr val="FFFFFF"/>
                  </a:solidFill>
                  <a:latin typeface="Gill Sans"/>
                  <a:cs typeface="Gill Sans"/>
                </a:rPr>
                <a:t>PERSONAL SAVINGS</a:t>
              </a:r>
            </a:p>
          </p:txBody>
        </p:sp>
        <p:pic>
          <p:nvPicPr>
            <p:cNvPr id="22" name="Picture 21" descr="TCDRS_SavingsBank_White_Plain.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45920" y="2172157"/>
              <a:ext cx="1023366" cy="932688"/>
            </a:xfrm>
            <a:prstGeom prst="rect">
              <a:avLst/>
            </a:prstGeom>
          </p:spPr>
        </p:pic>
      </p:grpSp>
      <p:cxnSp>
        <p:nvCxnSpPr>
          <p:cNvPr id="4" name="Straight Connector 3"/>
          <p:cNvCxnSpPr/>
          <p:nvPr/>
        </p:nvCxnSpPr>
        <p:spPr>
          <a:xfrm flipH="1">
            <a:off x="4584117" y="2007808"/>
            <a:ext cx="1" cy="4390572"/>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771426" y="4138503"/>
            <a:ext cx="7750415" cy="0"/>
          </a:xfrm>
          <a:prstGeom prst="line">
            <a:avLst/>
          </a:pr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96212" y="3261690"/>
            <a:ext cx="3537185" cy="461665"/>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50" normalizeH="0" baseline="0" noProof="0" dirty="0" smtClean="0">
                <a:ln>
                  <a:noFill/>
                </a:ln>
                <a:solidFill>
                  <a:srgbClr val="FFFFFF"/>
                </a:solidFill>
                <a:effectLst/>
                <a:uLnTx/>
                <a:uFillTx/>
                <a:latin typeface="Gill Sans"/>
                <a:cs typeface="Gill Sans"/>
              </a:rPr>
              <a:t>SOCIAL SECURITY</a:t>
            </a:r>
            <a:endParaRPr kumimoji="0" lang="en-US" sz="2400" b="0" i="0" u="none" strike="noStrike" kern="0" cap="none" spc="50" normalizeH="0" noProof="0" dirty="0" smtClean="0">
              <a:ln>
                <a:noFill/>
              </a:ln>
              <a:solidFill>
                <a:srgbClr val="FFFFFF"/>
              </a:solidFill>
              <a:effectLst/>
              <a:uLnTx/>
              <a:uFillTx/>
              <a:latin typeface="Gill Sans"/>
              <a:cs typeface="Gill Sans"/>
            </a:endParaRPr>
          </a:p>
        </p:txBody>
      </p:sp>
      <p:pic>
        <p:nvPicPr>
          <p:cNvPr id="20" name="Picture 19" descr="SocialSecurityCard_White.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705" y="2507617"/>
            <a:ext cx="1082199" cy="815628"/>
          </a:xfrm>
          <a:prstGeom prst="rect">
            <a:avLst/>
          </a:prstGeom>
        </p:spPr>
      </p:pic>
      <p:grpSp>
        <p:nvGrpSpPr>
          <p:cNvPr id="8" name="Group 7"/>
          <p:cNvGrpSpPr/>
          <p:nvPr/>
        </p:nvGrpSpPr>
        <p:grpSpPr>
          <a:xfrm>
            <a:off x="4589904" y="4487333"/>
            <a:ext cx="3627332" cy="1370373"/>
            <a:chOff x="4589904" y="4487333"/>
            <a:chExt cx="3627332" cy="1370373"/>
          </a:xfrm>
        </p:grpSpPr>
        <p:sp>
          <p:nvSpPr>
            <p:cNvPr id="16" name="TextBox 15"/>
            <p:cNvSpPr txBox="1"/>
            <p:nvPr/>
          </p:nvSpPr>
          <p:spPr>
            <a:xfrm>
              <a:off x="4589904" y="5396041"/>
              <a:ext cx="3627332" cy="461665"/>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spc="50" dirty="0" smtClean="0">
                  <a:solidFill>
                    <a:srgbClr val="FFFFFF"/>
                  </a:solidFill>
                  <a:latin typeface="Gill Sans"/>
                  <a:cs typeface="Gill Sans"/>
                </a:rPr>
                <a:t>TCDRS</a:t>
              </a:r>
            </a:p>
          </p:txBody>
        </p:sp>
        <p:pic>
          <p:nvPicPr>
            <p:cNvPr id="21" name="Picture 20" descr="TCDRS_SavingsBank_White_TCDRSstar.ai"/>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91564" y="4487333"/>
              <a:ext cx="1024012" cy="933277"/>
            </a:xfrm>
            <a:prstGeom prst="rect">
              <a:avLst/>
            </a:prstGeom>
          </p:spPr>
        </p:pic>
      </p:grpSp>
      <p:sp>
        <p:nvSpPr>
          <p:cNvPr id="17"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solidFill>
                  <a:srgbClr val="FFFFFF"/>
                </a:solidFill>
              </a:rPr>
              <a:pPr/>
              <a:t>22</a:t>
            </a:fld>
            <a:endParaRPr lang="en-US" dirty="0">
              <a:solidFill>
                <a:srgbClr val="FFFFFF"/>
              </a:solidFill>
            </a:endParaRPr>
          </a:p>
        </p:txBody>
      </p:sp>
    </p:spTree>
    <p:extLst>
      <p:ext uri="{BB962C8B-B14F-4D97-AF65-F5344CB8AC3E}">
        <p14:creationId xmlns:p14="http://schemas.microsoft.com/office/powerpoint/2010/main" val="14078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33637"/>
            <a:ext cx="9144000" cy="1495425"/>
          </a:xfrm>
        </p:spPr>
        <p:txBody>
          <a:bodyPr/>
          <a:lstStyle/>
          <a:p>
            <a:pPr algn="ctr"/>
            <a:r>
              <a:rPr lang="en-US" spc="100" dirty="0" smtClean="0">
                <a:solidFill>
                  <a:srgbClr val="FFFFFF"/>
                </a:solidFill>
              </a:rPr>
              <a:t>TO INCREASE </a:t>
            </a:r>
            <a:br>
              <a:rPr lang="en-US" spc="100" dirty="0" smtClean="0">
                <a:solidFill>
                  <a:srgbClr val="FFFFFF"/>
                </a:solidFill>
              </a:rPr>
            </a:br>
            <a:r>
              <a:rPr lang="en-US" spc="100" dirty="0" smtClean="0">
                <a:solidFill>
                  <a:srgbClr val="FFFFFF"/>
                </a:solidFill>
              </a:rPr>
              <a:t>YOUR BENEFIT</a:t>
            </a:r>
            <a:endParaRPr lang="en-US" spc="100" dirty="0">
              <a:solidFill>
                <a:srgbClr val="FFFFFF"/>
              </a:solidFill>
            </a:endParaRPr>
          </a:p>
        </p:txBody>
      </p:sp>
      <p:graphicFrame>
        <p:nvGraphicFramePr>
          <p:cNvPr id="21" name="Chart 20"/>
          <p:cNvGraphicFramePr/>
          <p:nvPr>
            <p:extLst>
              <p:ext uri="{D42A27DB-BD31-4B8C-83A1-F6EECF244321}">
                <p14:modId xmlns:p14="http://schemas.microsoft.com/office/powerpoint/2010/main" val="2493125779"/>
              </p:ext>
            </p:extLst>
          </p:nvPr>
        </p:nvGraphicFramePr>
        <p:xfrm>
          <a:off x="244610" y="1828936"/>
          <a:ext cx="8780846" cy="34613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82383" y="4903875"/>
            <a:ext cx="744618" cy="369332"/>
          </a:xfrm>
          <a:prstGeom prst="rect">
            <a:avLst/>
          </a:prstGeom>
          <a:noFill/>
        </p:spPr>
        <p:txBody>
          <a:bodyPr wrap="square" rtlCol="0">
            <a:spAutoFit/>
          </a:bodyPr>
          <a:lstStyle/>
          <a:p>
            <a:r>
              <a:rPr lang="en-US" dirty="0" smtClean="0">
                <a:solidFill>
                  <a:srgbClr val="FFFFFF"/>
                </a:solidFill>
                <a:latin typeface="Gill Sans"/>
                <a:cs typeface="Gill Sans"/>
              </a:rPr>
              <a:t>AGE</a:t>
            </a:r>
            <a:endParaRPr lang="en-US" dirty="0">
              <a:solidFill>
                <a:srgbClr val="FFFFFF"/>
              </a:solidFill>
              <a:latin typeface="Gill Sans"/>
              <a:cs typeface="Gill Sans"/>
            </a:endParaRPr>
          </a:p>
        </p:txBody>
      </p:sp>
      <p:sp>
        <p:nvSpPr>
          <p:cNvPr id="6"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solidFill>
                  <a:srgbClr val="FFFFFF"/>
                </a:solidFill>
              </a:rPr>
              <a:pPr/>
              <a:t>23</a:t>
            </a:fld>
            <a:endParaRPr lang="en-US" dirty="0">
              <a:solidFill>
                <a:srgbClr val="FFFFFF"/>
              </a:solidFill>
            </a:endParaRPr>
          </a:p>
        </p:txBody>
      </p:sp>
      <p:sp>
        <p:nvSpPr>
          <p:cNvPr id="3" name="TextBox 2"/>
          <p:cNvSpPr txBox="1"/>
          <p:nvPr/>
        </p:nvSpPr>
        <p:spPr>
          <a:xfrm>
            <a:off x="554692" y="5757944"/>
            <a:ext cx="8229600" cy="923330"/>
          </a:xfrm>
          <a:prstGeom prst="rect">
            <a:avLst/>
          </a:prstGeom>
          <a:noFill/>
        </p:spPr>
        <p:txBody>
          <a:bodyPr wrap="square" rtlCol="0">
            <a:spAutoFit/>
          </a:bodyPr>
          <a:lstStyle/>
          <a:p>
            <a:r>
              <a:rPr lang="en-US" b="1" dirty="0" smtClean="0">
                <a:solidFill>
                  <a:schemeClr val="bg1"/>
                </a:solidFill>
              </a:rPr>
              <a:t>Example only:</a:t>
            </a:r>
            <a:r>
              <a:rPr lang="en-US" dirty="0" smtClean="0">
                <a:solidFill>
                  <a:schemeClr val="bg1"/>
                </a:solidFill>
              </a:rPr>
              <a:t> This sample employee has 15 years of service time at age 60</a:t>
            </a:r>
            <a:r>
              <a:rPr lang="en-US" dirty="0">
                <a:solidFill>
                  <a:schemeClr val="bg1"/>
                </a:solidFill>
              </a:rPr>
              <a:t>.  Amounts </a:t>
            </a:r>
            <a:r>
              <a:rPr lang="en-US" dirty="0" smtClean="0">
                <a:solidFill>
                  <a:schemeClr val="bg1"/>
                </a:solidFill>
              </a:rPr>
              <a:t>are shown in future dollars and do not account for inflation.  Annual salary increases are based on TCDRS graded valuation salary scale. </a:t>
            </a:r>
            <a:endParaRPr lang="en-US" dirty="0">
              <a:solidFill>
                <a:schemeClr val="bg1"/>
              </a:solidFill>
            </a:endParaRPr>
          </a:p>
        </p:txBody>
      </p:sp>
    </p:spTree>
    <p:extLst>
      <p:ext uri="{BB962C8B-B14F-4D97-AF65-F5344CB8AC3E}">
        <p14:creationId xmlns:p14="http://schemas.microsoft.com/office/powerpoint/2010/main" val="330660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a:t>No prior agreement to be rehired </a:t>
            </a:r>
          </a:p>
          <a:p>
            <a:r>
              <a:rPr lang="en-US" dirty="0"/>
              <a:t>One </a:t>
            </a:r>
            <a:r>
              <a:rPr lang="en-US" dirty="0" smtClean="0"/>
              <a:t>calendar </a:t>
            </a:r>
            <a:r>
              <a:rPr lang="en-US" dirty="0"/>
              <a:t>month break in service</a:t>
            </a:r>
          </a:p>
          <a:p>
            <a:r>
              <a:rPr lang="en-US" dirty="0"/>
              <a:t>Non-compliance results in suspension </a:t>
            </a:r>
            <a:r>
              <a:rPr lang="en-US" dirty="0" smtClean="0"/>
              <a:t>of </a:t>
            </a:r>
            <a:r>
              <a:rPr lang="en-US" dirty="0"/>
              <a:t>benefits plus repayment of  </a:t>
            </a:r>
            <a:r>
              <a:rPr lang="en-US" dirty="0" smtClean="0"/>
              <a:t>TCDRS money</a:t>
            </a:r>
          </a:p>
          <a:p>
            <a:r>
              <a:rPr lang="en-US" dirty="0" smtClean="0"/>
              <a:t>State and federal law requires signatures upon retiring certifying awareness and compliance </a:t>
            </a:r>
            <a:endParaRPr lang="en-US" dirty="0"/>
          </a:p>
        </p:txBody>
      </p:sp>
      <p:sp>
        <p:nvSpPr>
          <p:cNvPr id="2" name="Title 1"/>
          <p:cNvSpPr>
            <a:spLocks noGrp="1"/>
          </p:cNvSpPr>
          <p:nvPr>
            <p:ph type="title"/>
          </p:nvPr>
        </p:nvSpPr>
        <p:spPr/>
        <p:txBody>
          <a:bodyPr/>
          <a:lstStyle/>
          <a:p>
            <a:r>
              <a:rPr lang="en-US" spc="100" dirty="0" smtClean="0">
                <a:solidFill>
                  <a:srgbClr val="6B4647"/>
                </a:solidFill>
              </a:rPr>
              <a:t>RULES AGAINST </a:t>
            </a:r>
            <a:br>
              <a:rPr lang="en-US" spc="100" dirty="0" smtClean="0">
                <a:solidFill>
                  <a:srgbClr val="6B4647"/>
                </a:solidFill>
              </a:rPr>
            </a:br>
            <a:r>
              <a:rPr lang="en-US" spc="100" dirty="0" smtClean="0">
                <a:solidFill>
                  <a:srgbClr val="6B4647"/>
                </a:solidFill>
              </a:rPr>
              <a:t>RETURNING TO WORK</a:t>
            </a:r>
            <a:endParaRPr lang="en-US" spc="100" dirty="0">
              <a:solidFill>
                <a:srgbClr val="6B4647"/>
              </a:solidFill>
            </a:endParaRPr>
          </a:p>
        </p:txBody>
      </p:sp>
      <p:sp>
        <p:nvSpPr>
          <p:cNvPr id="9" name="Slide Number Placeholder 3"/>
          <p:cNvSpPr>
            <a:spLocks noGrp="1"/>
          </p:cNvSpPr>
          <p:nvPr>
            <p:ph type="sldNum" sz="quarter" idx="4"/>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fld id="{377ABB00-EB3D-F741-BC14-7DA7C4C11C44}" type="slidenum">
              <a:rPr lang="en-US" smtClean="0"/>
              <a:t>24</a:t>
            </a:fld>
            <a:endParaRPr lang="en-US" dirty="0"/>
          </a:p>
        </p:txBody>
      </p:sp>
      <p:cxnSp>
        <p:nvCxnSpPr>
          <p:cNvPr id="11" name="Straight Connector 10"/>
          <p:cNvCxnSpPr/>
          <p:nvPr/>
        </p:nvCxnSpPr>
        <p:spPr>
          <a:xfrm>
            <a:off x="460485" y="1697232"/>
            <a:ext cx="822631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1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3909632" y="536957"/>
            <a:ext cx="5234367" cy="1983277"/>
          </a:xfrm>
          <a:prstGeom prst="rect">
            <a:avLst/>
          </a:prstGeom>
        </p:spPr>
        <p:txBody>
          <a:bodyPr lIns="0" bIns="0"/>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ts val="3680"/>
              </a:lnSpc>
              <a:spcAft>
                <a:spcPts val="1800"/>
              </a:spcAft>
            </a:pPr>
            <a:r>
              <a:rPr lang="en-US" sz="3200" spc="100" dirty="0">
                <a:solidFill>
                  <a:schemeClr val="tx1">
                    <a:lumMod val="90000"/>
                    <a:lumOff val="10000"/>
                  </a:schemeClr>
                </a:solidFill>
                <a:latin typeface="Gill Sans"/>
                <a:cs typeface="Gill Sans"/>
              </a:rPr>
              <a:t>  </a:t>
            </a:r>
            <a:r>
              <a:rPr lang="en-US" sz="3200" spc="100" dirty="0" smtClean="0">
                <a:solidFill>
                  <a:schemeClr val="tx1">
                    <a:lumMod val="90000"/>
                    <a:lumOff val="10000"/>
                  </a:schemeClr>
                </a:solidFill>
                <a:latin typeface="Gill Sans"/>
                <a:cs typeface="Gill Sans"/>
              </a:rPr>
              <a:t>   </a:t>
            </a:r>
            <a:r>
              <a:rPr lang="en-US" sz="3200" b="1" spc="100" dirty="0" smtClean="0">
                <a:solidFill>
                  <a:schemeClr val="tx1">
                    <a:lumMod val="90000"/>
                    <a:lumOff val="10000"/>
                  </a:schemeClr>
                </a:solidFill>
                <a:latin typeface="Gill Sans"/>
                <a:cs typeface="Gill Sans"/>
              </a:rPr>
              <a:t>TCDRS.org</a:t>
            </a:r>
            <a:endParaRPr lang="en-US" sz="3200" b="1" spc="100" dirty="0">
              <a:solidFill>
                <a:schemeClr val="tx1">
                  <a:lumMod val="90000"/>
                  <a:lumOff val="10000"/>
                </a:schemeClr>
              </a:solidFill>
              <a:latin typeface="Gill Sans"/>
              <a:cs typeface="Gill Sans"/>
            </a:endParaRPr>
          </a:p>
          <a:p>
            <a:r>
              <a:rPr lang="en-US" sz="2400" spc="100" dirty="0" smtClean="0">
                <a:solidFill>
                  <a:schemeClr val="tx1">
                    <a:lumMod val="90000"/>
                    <a:lumOff val="10000"/>
                  </a:schemeClr>
                </a:solidFill>
                <a:latin typeface="Gill Sans"/>
                <a:cs typeface="Gill Sans"/>
              </a:rPr>
              <a:t>      800-823-7782 </a:t>
            </a:r>
          </a:p>
          <a:p>
            <a:pPr>
              <a:lnSpc>
                <a:spcPts val="3680"/>
              </a:lnSpc>
              <a:spcAft>
                <a:spcPts val="1800"/>
              </a:spcAft>
            </a:pPr>
            <a:r>
              <a:rPr lang="en-US" sz="2400" spc="100" dirty="0" smtClean="0">
                <a:solidFill>
                  <a:schemeClr val="tx1">
                    <a:lumMod val="90000"/>
                    <a:lumOff val="10000"/>
                  </a:schemeClr>
                </a:solidFill>
                <a:latin typeface="Gill Sans"/>
                <a:cs typeface="Gill Sans"/>
              </a:rPr>
              <a:t>      (M-F 7:30 a.m.- 6 p.m.)</a:t>
            </a:r>
          </a:p>
          <a:p>
            <a:pPr>
              <a:lnSpc>
                <a:spcPts val="3680"/>
              </a:lnSpc>
              <a:spcAft>
                <a:spcPts val="1800"/>
              </a:spcAft>
            </a:pPr>
            <a:r>
              <a:rPr lang="en-US" sz="2400" spc="100" dirty="0" smtClean="0">
                <a:solidFill>
                  <a:schemeClr val="tx1">
                    <a:lumMod val="90000"/>
                    <a:lumOff val="10000"/>
                  </a:schemeClr>
                </a:solidFill>
                <a:latin typeface="Gill Sans"/>
                <a:cs typeface="Gill Sans"/>
              </a:rPr>
              <a:t>      memberservices@tcdrs.org</a:t>
            </a:r>
          </a:p>
          <a:p>
            <a:pPr>
              <a:lnSpc>
                <a:spcPts val="3680"/>
              </a:lnSpc>
              <a:spcAft>
                <a:spcPts val="1800"/>
              </a:spcAft>
            </a:pPr>
            <a:r>
              <a:rPr lang="en-US" sz="2400" spc="100" dirty="0" smtClean="0">
                <a:solidFill>
                  <a:schemeClr val="tx1">
                    <a:lumMod val="90000"/>
                    <a:lumOff val="10000"/>
                  </a:schemeClr>
                </a:solidFill>
                <a:latin typeface="Gill Sans"/>
                <a:cs typeface="Gill Sans"/>
              </a:rPr>
              <a:t>      P.O. Box 2034</a:t>
            </a:r>
            <a:r>
              <a:rPr lang="en-US" sz="2400" spc="100" dirty="0">
                <a:solidFill>
                  <a:schemeClr val="tx1">
                    <a:lumMod val="90000"/>
                    <a:lumOff val="10000"/>
                  </a:schemeClr>
                </a:solidFill>
                <a:latin typeface="Gill Sans"/>
                <a:cs typeface="Gill Sans"/>
              </a:rPr>
              <a:t/>
            </a:r>
            <a:br>
              <a:rPr lang="en-US" sz="2400" spc="100" dirty="0">
                <a:solidFill>
                  <a:schemeClr val="tx1">
                    <a:lumMod val="90000"/>
                    <a:lumOff val="10000"/>
                  </a:schemeClr>
                </a:solidFill>
                <a:latin typeface="Gill Sans"/>
                <a:cs typeface="Gill Sans"/>
              </a:rPr>
            </a:br>
            <a:r>
              <a:rPr lang="en-US" sz="2400" spc="100" dirty="0" smtClean="0">
                <a:solidFill>
                  <a:schemeClr val="tx1">
                    <a:lumMod val="90000"/>
                    <a:lumOff val="10000"/>
                  </a:schemeClr>
                </a:solidFill>
                <a:latin typeface="Gill Sans"/>
                <a:cs typeface="Gill Sans"/>
              </a:rPr>
              <a:t>      Austin, Texas 78768-2034</a:t>
            </a:r>
          </a:p>
          <a:p>
            <a:pPr>
              <a:lnSpc>
                <a:spcPts val="3680"/>
              </a:lnSpc>
              <a:spcAft>
                <a:spcPts val="1800"/>
              </a:spcAft>
            </a:pPr>
            <a:r>
              <a:rPr lang="en-US" sz="2400" spc="100" dirty="0">
                <a:solidFill>
                  <a:schemeClr val="tx1">
                    <a:lumMod val="90000"/>
                    <a:lumOff val="10000"/>
                  </a:schemeClr>
                </a:solidFill>
                <a:latin typeface="Gill Sans"/>
                <a:cs typeface="Gill Sans"/>
              </a:rPr>
              <a:t> </a:t>
            </a:r>
            <a:r>
              <a:rPr lang="en-US" sz="2400" spc="100" dirty="0" smtClean="0">
                <a:solidFill>
                  <a:schemeClr val="tx1">
                    <a:lumMod val="90000"/>
                    <a:lumOff val="10000"/>
                  </a:schemeClr>
                </a:solidFill>
                <a:latin typeface="Gill Sans"/>
                <a:cs typeface="Gill Sans"/>
              </a:rPr>
              <a:t>     facebook.com/tcdrs</a:t>
            </a:r>
          </a:p>
          <a:p>
            <a:pPr>
              <a:lnSpc>
                <a:spcPts val="3680"/>
              </a:lnSpc>
              <a:spcAft>
                <a:spcPts val="1800"/>
              </a:spcAft>
            </a:pPr>
            <a:r>
              <a:rPr lang="en-US" sz="2400" spc="100" dirty="0" smtClean="0">
                <a:solidFill>
                  <a:schemeClr val="tx1">
                    <a:lumMod val="90000"/>
                    <a:lumOff val="10000"/>
                  </a:schemeClr>
                </a:solidFill>
                <a:latin typeface="Gill Sans"/>
                <a:cs typeface="Gill Sans"/>
              </a:rPr>
              <a:t>      twitter.com/tcdrs</a:t>
            </a:r>
          </a:p>
          <a:p>
            <a:pPr>
              <a:lnSpc>
                <a:spcPts val="3680"/>
              </a:lnSpc>
              <a:spcAft>
                <a:spcPts val="1800"/>
              </a:spcAft>
            </a:pPr>
            <a:r>
              <a:rPr lang="en-US" sz="2400" spc="100" dirty="0" smtClean="0">
                <a:solidFill>
                  <a:schemeClr val="tx1">
                    <a:lumMod val="90000"/>
                    <a:lumOff val="10000"/>
                  </a:schemeClr>
                </a:solidFill>
                <a:latin typeface="Gill Sans"/>
                <a:cs typeface="Gill Sans"/>
              </a:rPr>
              <a:t>      youtube.com/tcdrschannel</a:t>
            </a:r>
          </a:p>
        </p:txBody>
      </p:sp>
      <p:sp>
        <p:nvSpPr>
          <p:cNvPr id="10"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pPr/>
              <a:t>25</a:t>
            </a:fld>
            <a:endParaRPr lang="en-US" dirty="0"/>
          </a:p>
        </p:txBody>
      </p:sp>
      <p:pic>
        <p:nvPicPr>
          <p:cNvPr id="11" name="Picture 10" descr="Shelly.jpg"/>
          <p:cNvPicPr>
            <a:picLocks/>
          </p:cNvPicPr>
          <p:nvPr/>
        </p:nvPicPr>
        <p:blipFill rotWithShape="1">
          <a:blip r:embed="rId3" cstate="email">
            <a:extLst>
              <a:ext uri="{28A0092B-C50C-407E-A947-70E740481C1C}">
                <a14:useLocalDpi xmlns:a14="http://schemas.microsoft.com/office/drawing/2010/main" val="0"/>
              </a:ext>
            </a:extLst>
          </a:blip>
          <a:srcRect l="10586" r="56631" b="7798"/>
          <a:stretch/>
        </p:blipFill>
        <p:spPr>
          <a:xfrm>
            <a:off x="0" y="0"/>
            <a:ext cx="3657601"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2771" y="4200525"/>
            <a:ext cx="457200" cy="457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1731" y="4908932"/>
            <a:ext cx="458239" cy="457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1732" y="5638800"/>
            <a:ext cx="458239" cy="457200"/>
          </a:xfrm>
          <a:prstGeom prst="rect">
            <a:avLst/>
          </a:prstGeom>
        </p:spPr>
      </p:pic>
    </p:spTree>
    <p:extLst>
      <p:ext uri="{BB962C8B-B14F-4D97-AF65-F5344CB8AC3E}">
        <p14:creationId xmlns:p14="http://schemas.microsoft.com/office/powerpoint/2010/main" val="104655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S62_02.jpg"/>
          <p:cNvPicPr>
            <a:picLocks noChangeAspect="1"/>
          </p:cNvPicPr>
          <p:nvPr/>
        </p:nvPicPr>
        <p:blipFill rotWithShape="1">
          <a:blip r:embed="rId2" cstate="print">
            <a:extLst>
              <a:ext uri="{28A0092B-C50C-407E-A947-70E740481C1C}">
                <a14:useLocalDpi xmlns:a14="http://schemas.microsoft.com/office/drawing/2010/main" val="0"/>
              </a:ext>
            </a:extLst>
          </a:blip>
          <a:srcRect r="12943" b="1619"/>
          <a:stretch/>
        </p:blipFill>
        <p:spPr>
          <a:xfrm>
            <a:off x="0" y="-6933"/>
            <a:ext cx="9144000" cy="6864933"/>
          </a:xfrm>
          <a:prstGeom prst="rect">
            <a:avLst/>
          </a:prstGeom>
        </p:spPr>
      </p:pic>
      <p:sp>
        <p:nvSpPr>
          <p:cNvPr id="16" name="Round Same Side Corner Rectangle 15"/>
          <p:cNvSpPr/>
          <p:nvPr/>
        </p:nvSpPr>
        <p:spPr>
          <a:xfrm>
            <a:off x="547574" y="613957"/>
            <a:ext cx="5971758" cy="5813710"/>
          </a:xfrm>
          <a:prstGeom prst="round2SameRect">
            <a:avLst>
              <a:gd name="adj1" fmla="val 0"/>
              <a:gd name="adj2" fmla="val 0"/>
            </a:avLst>
          </a:prstGeom>
          <a:solidFill>
            <a:srgbClr val="FFFFFF">
              <a:alpha val="61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a:cs typeface="Arial"/>
            </a:endParaRPr>
          </a:p>
        </p:txBody>
      </p:sp>
      <p:sp>
        <p:nvSpPr>
          <p:cNvPr id="17" name="Title 1"/>
          <p:cNvSpPr txBox="1">
            <a:spLocks/>
          </p:cNvSpPr>
          <p:nvPr/>
        </p:nvSpPr>
        <p:spPr>
          <a:xfrm>
            <a:off x="2864084" y="944896"/>
            <a:ext cx="3655248" cy="1047750"/>
          </a:xfrm>
          <a:prstGeom prst="rect">
            <a:avLst/>
          </a:prstGeom>
        </p:spPr>
        <p:txBody>
          <a:bodyPr vert="horz" lIns="0" tIns="0" rIns="0" bIns="0" rtlCol="0" anchor="ctr">
            <a:noAutofit/>
          </a:bodyPr>
          <a:lstStyle>
            <a:lvl1pPr algn="l" defTabSz="914400" rtl="0" eaLnBrk="1" latinLnBrk="0" hangingPunct="1">
              <a:spcBef>
                <a:spcPct val="0"/>
              </a:spcBef>
              <a:buNone/>
              <a:defRPr sz="3600" kern="1200" spc="0">
                <a:solidFill>
                  <a:srgbClr val="000000"/>
                </a:solidFill>
                <a:latin typeface="Interstate-Light Condensed"/>
                <a:ea typeface="+mj-ea"/>
                <a:cs typeface="Interstate-Light Condensed"/>
              </a:defRPr>
            </a:lvl1pPr>
          </a:lstStyle>
          <a:p>
            <a:pPr>
              <a:lnSpc>
                <a:spcPts val="3800"/>
              </a:lnSpc>
            </a:pPr>
            <a:r>
              <a:rPr lang="en-US" dirty="0" smtClean="0">
                <a:solidFill>
                  <a:schemeClr val="accent1"/>
                </a:solidFill>
                <a:latin typeface="Gill Sans"/>
                <a:cs typeface="Gibson"/>
              </a:rPr>
              <a:t>ROAD TO RETIREMENT</a:t>
            </a:r>
            <a:endParaRPr lang="en-US" dirty="0">
              <a:solidFill>
                <a:schemeClr val="accent1"/>
              </a:solidFill>
              <a:latin typeface="Gill Sans"/>
              <a:cs typeface="Gibson"/>
            </a:endParaRPr>
          </a:p>
        </p:txBody>
      </p:sp>
      <p:pic>
        <p:nvPicPr>
          <p:cNvPr id="14" name="Picture 13" descr="5Line2C_Hori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98" y="927428"/>
            <a:ext cx="1951369" cy="1039513"/>
          </a:xfrm>
          <a:prstGeom prst="rect">
            <a:avLst/>
          </a:prstGeom>
          <a:effectLst/>
        </p:spPr>
      </p:pic>
      <p:sp>
        <p:nvSpPr>
          <p:cNvPr id="7" name="TextBox 6"/>
          <p:cNvSpPr txBox="1"/>
          <p:nvPr/>
        </p:nvSpPr>
        <p:spPr>
          <a:xfrm>
            <a:off x="795798" y="2308707"/>
            <a:ext cx="3328676" cy="1065864"/>
          </a:xfrm>
          <a:prstGeom prst="rect">
            <a:avLst/>
          </a:prstGeom>
          <a:noFill/>
        </p:spPr>
        <p:txBody>
          <a:bodyPr wrap="square" lIns="0" tIns="0" rIns="0" bIns="0" rtlCol="0" anchor="t" anchorCtr="0">
            <a:noAutofit/>
          </a:bodyPr>
          <a:lstStyle/>
          <a:p>
            <a:r>
              <a:rPr lang="en-US" sz="4000" spc="100" dirty="0" smtClean="0">
                <a:solidFill>
                  <a:schemeClr val="tx1">
                    <a:lumMod val="90000"/>
                    <a:lumOff val="10000"/>
                  </a:schemeClr>
                </a:solidFill>
                <a:latin typeface="Gill Sans"/>
              </a:rPr>
              <a:t>Questions?</a:t>
            </a:r>
            <a:endParaRPr lang="en-US" sz="4000" dirty="0">
              <a:solidFill>
                <a:schemeClr val="tx1">
                  <a:lumMod val="90000"/>
                  <a:lumOff val="10000"/>
                </a:schemeClr>
              </a:solidFill>
              <a:latin typeface="Gill Sans"/>
            </a:endParaRPr>
          </a:p>
        </p:txBody>
      </p:sp>
      <p:cxnSp>
        <p:nvCxnSpPr>
          <p:cNvPr id="9" name="Straight Connector 8"/>
          <p:cNvCxnSpPr/>
          <p:nvPr/>
        </p:nvCxnSpPr>
        <p:spPr>
          <a:xfrm flipV="1">
            <a:off x="795798" y="2191064"/>
            <a:ext cx="5298656" cy="2"/>
          </a:xfrm>
          <a:prstGeom prst="line">
            <a:avLst/>
          </a:prstGeom>
          <a:ln w="3175" cmpd="sng">
            <a:solidFill>
              <a:srgbClr val="8B6B4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30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5" name="Group 14"/>
          <p:cNvGrpSpPr/>
          <p:nvPr/>
        </p:nvGrpSpPr>
        <p:grpSpPr>
          <a:xfrm>
            <a:off x="4664054" y="1097767"/>
            <a:ext cx="3709949" cy="3592627"/>
            <a:chOff x="508497" y="1097768"/>
            <a:chExt cx="2832783" cy="2743200"/>
          </a:xfrm>
        </p:grpSpPr>
        <p:sp>
          <p:nvSpPr>
            <p:cNvPr id="16" name="Round Same Side Corner Rectangle 15"/>
            <p:cNvSpPr/>
            <p:nvPr/>
          </p:nvSpPr>
          <p:spPr>
            <a:xfrm>
              <a:off x="508497" y="1097768"/>
              <a:ext cx="2832783" cy="2743200"/>
            </a:xfrm>
            <a:prstGeom prst="round2SameRect">
              <a:avLst>
                <a:gd name="adj1" fmla="val 0"/>
                <a:gd name="adj2" fmla="val 0"/>
              </a:avLst>
            </a:prstGeom>
            <a:solidFill>
              <a:srgbClr val="FFFFFF">
                <a:alpha val="83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a:cs typeface="Arial"/>
              </a:endParaRPr>
            </a:p>
          </p:txBody>
        </p:sp>
        <p:sp>
          <p:nvSpPr>
            <p:cNvPr id="17" name="Title 1"/>
            <p:cNvSpPr txBox="1">
              <a:spLocks/>
            </p:cNvSpPr>
            <p:nvPr/>
          </p:nvSpPr>
          <p:spPr>
            <a:xfrm>
              <a:off x="679562" y="1441136"/>
              <a:ext cx="2661718" cy="800024"/>
            </a:xfrm>
            <a:prstGeom prst="rect">
              <a:avLst/>
            </a:prstGeom>
          </p:spPr>
          <p:txBody>
            <a:bodyPr vert="horz" lIns="0" tIns="0" rIns="0" bIns="0" rtlCol="0" anchor="ctr">
              <a:noAutofit/>
            </a:bodyPr>
            <a:lstStyle>
              <a:lvl1pPr algn="l" defTabSz="914400" rtl="0" eaLnBrk="1" latinLnBrk="0" hangingPunct="1">
                <a:spcBef>
                  <a:spcPct val="0"/>
                </a:spcBef>
                <a:buNone/>
                <a:defRPr sz="3600" kern="1200" spc="0">
                  <a:solidFill>
                    <a:srgbClr val="000000"/>
                  </a:solidFill>
                  <a:latin typeface="Interstate-Light Condensed"/>
                  <a:ea typeface="+mj-ea"/>
                  <a:cs typeface="Interstate-Light Condensed"/>
                </a:defRPr>
              </a:lvl1pPr>
            </a:lstStyle>
            <a:p>
              <a:pPr>
                <a:lnSpc>
                  <a:spcPts val="3800"/>
                </a:lnSpc>
              </a:pPr>
              <a:r>
                <a:rPr lang="en-US" spc="100" dirty="0" smtClean="0">
                  <a:solidFill>
                    <a:srgbClr val="205971"/>
                  </a:solidFill>
                  <a:latin typeface="Gill Sans"/>
                  <a:cs typeface="Gill Sans"/>
                </a:rPr>
                <a:t>HOW YOUR PLAN WORKS</a:t>
              </a:r>
              <a:endParaRPr lang="en-US" spc="100" dirty="0">
                <a:solidFill>
                  <a:srgbClr val="205971"/>
                </a:solidFill>
                <a:latin typeface="Gill Sans"/>
                <a:cs typeface="Gill Sans"/>
              </a:endParaRPr>
            </a:p>
          </p:txBody>
        </p:sp>
        <p:sp>
          <p:nvSpPr>
            <p:cNvPr id="18" name="Rectangle 17"/>
            <p:cNvSpPr/>
            <p:nvPr/>
          </p:nvSpPr>
          <p:spPr>
            <a:xfrm>
              <a:off x="679562" y="2038504"/>
              <a:ext cx="2422831" cy="10218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nSpc>
                  <a:spcPts val="1980"/>
                </a:lnSpc>
                <a:spcAft>
                  <a:spcPts val="1200"/>
                </a:spcAft>
              </a:pPr>
              <a:endParaRPr lang="en-US" sz="1400" dirty="0">
                <a:solidFill>
                  <a:srgbClr val="616265"/>
                </a:solidFill>
                <a:latin typeface="Garamond"/>
                <a:cs typeface="Garamond"/>
              </a:endParaRPr>
            </a:p>
            <a:p>
              <a:pPr>
                <a:lnSpc>
                  <a:spcPts val="1980"/>
                </a:lnSpc>
                <a:spcAft>
                  <a:spcPts val="1200"/>
                </a:spcAft>
              </a:pPr>
              <a:endParaRPr lang="en-US" sz="1400" dirty="0">
                <a:solidFill>
                  <a:srgbClr val="616265"/>
                </a:solidFill>
                <a:latin typeface="Adobe Caslon Pro"/>
                <a:cs typeface="Adobe Caslon Pro"/>
              </a:endParaRPr>
            </a:p>
          </p:txBody>
        </p:sp>
      </p:grpSp>
    </p:spTree>
    <p:extLst>
      <p:ext uri="{BB962C8B-B14F-4D97-AF65-F5344CB8AC3E}">
        <p14:creationId xmlns:p14="http://schemas.microsoft.com/office/powerpoint/2010/main" val="39439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73105" y="4289789"/>
            <a:ext cx="5017759" cy="2167144"/>
          </a:xfrm>
          <a:prstGeom prst="rect">
            <a:avLst/>
          </a:prstGeom>
        </p:spPr>
        <p:txBody>
          <a:bodyPr lIns="0" bIns="0"/>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nSpc>
                <a:spcPts val="5180"/>
              </a:lnSpc>
            </a:pPr>
            <a:r>
              <a:rPr lang="en-US" sz="4800" dirty="0" smtClean="0">
                <a:solidFill>
                  <a:srgbClr val="205971"/>
                </a:solidFill>
                <a:latin typeface="Gill Sans"/>
                <a:cs typeface="Gill Sans"/>
              </a:rPr>
              <a:t>EMPLOYEES SAVE FOR OWN RETIREMENT</a:t>
            </a:r>
            <a:endParaRPr lang="en-US" sz="4800" dirty="0">
              <a:solidFill>
                <a:srgbClr val="205971"/>
              </a:solidFill>
              <a:latin typeface="Gill Sans"/>
              <a:cs typeface="Gill Sans"/>
            </a:endParaRPr>
          </a:p>
        </p:txBody>
      </p:sp>
      <p:sp>
        <p:nvSpPr>
          <p:cNvPr id="23" name="TextBox 22"/>
          <p:cNvSpPr txBox="1"/>
          <p:nvPr/>
        </p:nvSpPr>
        <p:spPr>
          <a:xfrm>
            <a:off x="5781534" y="2004354"/>
            <a:ext cx="3362465" cy="2246769"/>
          </a:xfrm>
          <a:prstGeom prst="rect">
            <a:avLst/>
          </a:prstGeom>
          <a:noFill/>
        </p:spPr>
        <p:txBody>
          <a:bodyPr wrap="square" rtlCol="0">
            <a:spAutoFit/>
          </a:bodyPr>
          <a:lstStyle/>
          <a:p>
            <a:r>
              <a:rPr lang="en-US" sz="2800" b="1" dirty="0" smtClean="0">
                <a:solidFill>
                  <a:srgbClr val="205971"/>
                </a:solidFill>
                <a:latin typeface="Gill Sans"/>
                <a:cs typeface="Gill Sans"/>
              </a:rPr>
              <a:t>4%, 5,%, 6%, or 7% </a:t>
            </a:r>
            <a:r>
              <a:rPr lang="en-US" sz="2800" dirty="0" smtClean="0">
                <a:solidFill>
                  <a:schemeClr val="tx1">
                    <a:lumMod val="90000"/>
                    <a:lumOff val="10000"/>
                  </a:schemeClr>
                </a:solidFill>
                <a:latin typeface="Gill Sans"/>
                <a:cs typeface="Gill Sans"/>
              </a:rPr>
              <a:t>is deposited into your account </a:t>
            </a:r>
            <a:r>
              <a:rPr lang="en-US" sz="2800" dirty="0">
                <a:solidFill>
                  <a:schemeClr val="tx1">
                    <a:lumMod val="90000"/>
                    <a:lumOff val="10000"/>
                  </a:schemeClr>
                </a:solidFill>
                <a:latin typeface="Gill Sans"/>
                <a:cs typeface="Gill Sans"/>
              </a:rPr>
              <a:t>and </a:t>
            </a:r>
            <a:r>
              <a:rPr lang="en-US" sz="2800" dirty="0" smtClean="0">
                <a:solidFill>
                  <a:schemeClr val="tx1">
                    <a:lumMod val="90000"/>
                    <a:lumOff val="10000"/>
                  </a:schemeClr>
                </a:solidFill>
                <a:latin typeface="Gill Sans"/>
                <a:cs typeface="Gill Sans"/>
              </a:rPr>
              <a:t>earns 7</a:t>
            </a:r>
            <a:r>
              <a:rPr lang="en-US" sz="2800" dirty="0">
                <a:solidFill>
                  <a:schemeClr val="tx1">
                    <a:lumMod val="90000"/>
                    <a:lumOff val="10000"/>
                  </a:schemeClr>
                </a:solidFill>
                <a:latin typeface="Gill Sans"/>
                <a:cs typeface="Gill Sans"/>
              </a:rPr>
              <a:t>% </a:t>
            </a:r>
            <a:r>
              <a:rPr lang="en-US" sz="2800" dirty="0" smtClean="0">
                <a:solidFill>
                  <a:schemeClr val="tx1">
                    <a:lumMod val="90000"/>
                    <a:lumOff val="10000"/>
                  </a:schemeClr>
                </a:solidFill>
                <a:latin typeface="Gill Sans"/>
                <a:cs typeface="Gill Sans"/>
              </a:rPr>
              <a:t>annually.</a:t>
            </a:r>
            <a:endParaRPr lang="en-US" sz="2800" dirty="0">
              <a:solidFill>
                <a:schemeClr val="tx1">
                  <a:lumMod val="90000"/>
                  <a:lumOff val="10000"/>
                </a:schemeClr>
              </a:solidFill>
              <a:latin typeface="Gill Sans"/>
              <a:cs typeface="Gill Sans"/>
            </a:endParaRPr>
          </a:p>
        </p:txBody>
      </p:sp>
      <p:sp>
        <p:nvSpPr>
          <p:cNvPr id="25" name="Arc 24"/>
          <p:cNvSpPr/>
          <p:nvPr/>
        </p:nvSpPr>
        <p:spPr>
          <a:xfrm rot="20529625">
            <a:off x="7385562" y="-2049061"/>
            <a:ext cx="2964209" cy="2923039"/>
          </a:xfrm>
          <a:prstGeom prst="arc">
            <a:avLst/>
          </a:prstGeom>
          <a:ln w="38100" cmpd="sng">
            <a:solidFill>
              <a:srgbClr val="CAC9B4"/>
            </a:solidFill>
            <a:prstDash val="dot"/>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Arc 28"/>
          <p:cNvSpPr/>
          <p:nvPr/>
        </p:nvSpPr>
        <p:spPr>
          <a:xfrm rot="18000000">
            <a:off x="10284963" y="-2064691"/>
            <a:ext cx="2964210" cy="2923040"/>
          </a:xfrm>
          <a:prstGeom prst="arc">
            <a:avLst/>
          </a:prstGeom>
          <a:ln w="38100" cmpd="sng">
            <a:solidFill>
              <a:srgbClr val="CAC9B4"/>
            </a:solidFill>
            <a:prstDash val="dot"/>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48" name="Group 47"/>
          <p:cNvGrpSpPr/>
          <p:nvPr/>
        </p:nvGrpSpPr>
        <p:grpSpPr>
          <a:xfrm>
            <a:off x="3473105" y="2004354"/>
            <a:ext cx="2199571" cy="1779362"/>
            <a:chOff x="3473105" y="2004354"/>
            <a:chExt cx="2199571" cy="1779362"/>
          </a:xfrm>
        </p:grpSpPr>
        <p:grpSp>
          <p:nvGrpSpPr>
            <p:cNvPr id="35" name="Group 34"/>
            <p:cNvGrpSpPr/>
            <p:nvPr/>
          </p:nvGrpSpPr>
          <p:grpSpPr>
            <a:xfrm>
              <a:off x="3473105" y="2004354"/>
              <a:ext cx="2199571" cy="1779362"/>
              <a:chOff x="3969000" y="2004354"/>
              <a:chExt cx="2199571" cy="1779362"/>
            </a:xfrm>
          </p:grpSpPr>
          <p:sp>
            <p:nvSpPr>
              <p:cNvPr id="14" name="Rectangle 13"/>
              <p:cNvSpPr/>
              <p:nvPr/>
            </p:nvSpPr>
            <p:spPr>
              <a:xfrm>
                <a:off x="3993687" y="2780653"/>
                <a:ext cx="2174884" cy="84413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3969000" y="2004354"/>
                <a:ext cx="2199571" cy="1646784"/>
              </a:xfrm>
              <a:prstGeom prst="rect">
                <a:avLst/>
              </a:prstGeom>
              <a:noFill/>
              <a:ln w="571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TCDRS_Star.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642" y="2648612"/>
                <a:ext cx="1324288" cy="1135104"/>
              </a:xfrm>
              <a:prstGeom prst="rect">
                <a:avLst/>
              </a:prstGeom>
              <a:effectLst/>
            </p:spPr>
          </p:pic>
        </p:grpSp>
        <p:cxnSp>
          <p:nvCxnSpPr>
            <p:cNvPr id="42" name="Straight Connector 41"/>
            <p:cNvCxnSpPr/>
            <p:nvPr/>
          </p:nvCxnSpPr>
          <p:spPr>
            <a:xfrm flipV="1">
              <a:off x="3515080" y="2961557"/>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515080" y="3212114"/>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3515080" y="3462671"/>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3515080" y="2209886"/>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515080" y="2460443"/>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3515080" y="2711000"/>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19"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pPr/>
              <a:t>4</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29"/>
            <a:ext cx="3200711" cy="6858000"/>
          </a:xfrm>
          <a:prstGeom prst="rect">
            <a:avLst/>
          </a:prstGeom>
        </p:spPr>
      </p:pic>
    </p:spTree>
    <p:extLst>
      <p:ext uri="{BB962C8B-B14F-4D97-AF65-F5344CB8AC3E}">
        <p14:creationId xmlns:p14="http://schemas.microsoft.com/office/powerpoint/2010/main" val="273801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177331809"/>
              </p:ext>
            </p:extLst>
          </p:nvPr>
        </p:nvGraphicFramePr>
        <p:xfrm>
          <a:off x="1574804" y="1800226"/>
          <a:ext cx="6980297" cy="4087826"/>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4"/>
          <p:cNvSpPr txBox="1">
            <a:spLocks/>
          </p:cNvSpPr>
          <p:nvPr/>
        </p:nvSpPr>
        <p:spPr>
          <a:xfrm>
            <a:off x="602090" y="266095"/>
            <a:ext cx="7953011" cy="1257905"/>
          </a:xfrm>
          <a:prstGeom prst="rect">
            <a:avLst/>
          </a:prstGeom>
        </p:spPr>
        <p:txBody>
          <a:bodyPr/>
          <a:lstStyle>
            <a:lvl1pPr algn="l" defTabSz="914400" rtl="0" eaLnBrk="1" latinLnBrk="0" hangingPunct="1">
              <a:spcBef>
                <a:spcPct val="0"/>
              </a:spcBef>
              <a:buNone/>
              <a:defRPr sz="4800" kern="1200" spc="-100" baseline="0">
                <a:solidFill>
                  <a:schemeClr val="accent1"/>
                </a:solidFill>
                <a:latin typeface="Gill Sans"/>
                <a:ea typeface="+mj-ea"/>
                <a:cs typeface="Gill Sans"/>
              </a:defRPr>
            </a:lvl1pPr>
          </a:lstStyle>
          <a:p>
            <a:pPr algn="ctr"/>
            <a:r>
              <a:rPr lang="en-US" spc="100" dirty="0">
                <a:solidFill>
                  <a:schemeClr val="bg1"/>
                </a:solidFill>
              </a:rPr>
              <a:t>COMPOUND INTEREST PAYS OFF</a:t>
            </a:r>
          </a:p>
        </p:txBody>
      </p:sp>
      <p:pic>
        <p:nvPicPr>
          <p:cNvPr id="11" name="Picture 10" descr="TCDRS_SavingsBank_White_TCDRSstar.ai"/>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8475" y="4729998"/>
            <a:ext cx="1024012" cy="933277"/>
          </a:xfrm>
          <a:prstGeom prst="rect">
            <a:avLst/>
          </a:prstGeom>
        </p:spPr>
      </p:pic>
      <p:sp>
        <p:nvSpPr>
          <p:cNvPr id="5"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solidFill>
                  <a:srgbClr val="FFFFFF"/>
                </a:solidFill>
              </a:rPr>
              <a:pPr/>
              <a:t>5</a:t>
            </a:fld>
            <a:endParaRPr lang="en-US" dirty="0">
              <a:solidFill>
                <a:srgbClr val="FFFFFF"/>
              </a:solidFill>
            </a:endParaRPr>
          </a:p>
        </p:txBody>
      </p:sp>
      <p:sp>
        <p:nvSpPr>
          <p:cNvPr id="2" name="TextBox 1"/>
          <p:cNvSpPr txBox="1"/>
          <p:nvPr/>
        </p:nvSpPr>
        <p:spPr>
          <a:xfrm>
            <a:off x="222675" y="2343873"/>
            <a:ext cx="1144354" cy="1815882"/>
          </a:xfrm>
          <a:prstGeom prst="rect">
            <a:avLst/>
          </a:prstGeom>
          <a:noFill/>
        </p:spPr>
        <p:txBody>
          <a:bodyPr wrap="square" rtlCol="0">
            <a:spAutoFit/>
          </a:bodyPr>
          <a:lstStyle/>
          <a:p>
            <a:r>
              <a:rPr lang="en-US" sz="1600" dirty="0">
                <a:solidFill>
                  <a:schemeClr val="bg1"/>
                </a:solidFill>
              </a:rPr>
              <a:t>Cumulative Interest</a:t>
            </a:r>
          </a:p>
          <a:p>
            <a:endParaRPr lang="en-US" sz="1600" dirty="0" smtClean="0">
              <a:solidFill>
                <a:schemeClr val="bg1"/>
              </a:solidFill>
            </a:endParaRPr>
          </a:p>
          <a:p>
            <a:r>
              <a:rPr lang="en-US" sz="1600" dirty="0" smtClean="0">
                <a:solidFill>
                  <a:schemeClr val="bg1"/>
                </a:solidFill>
              </a:rPr>
              <a:t>Cumulative Employee Deposits</a:t>
            </a:r>
          </a:p>
          <a:p>
            <a:endParaRPr lang="en-US" sz="1600" dirty="0">
              <a:solidFill>
                <a:schemeClr val="bg1"/>
              </a:solidFill>
            </a:endParaRPr>
          </a:p>
        </p:txBody>
      </p:sp>
      <p:sp>
        <p:nvSpPr>
          <p:cNvPr id="3" name="Rectangle 2"/>
          <p:cNvSpPr/>
          <p:nvPr/>
        </p:nvSpPr>
        <p:spPr>
          <a:xfrm>
            <a:off x="121124" y="3193569"/>
            <a:ext cx="121583" cy="121584"/>
          </a:xfrm>
          <a:prstGeom prst="rect">
            <a:avLst/>
          </a:prstGeom>
          <a:solidFill>
            <a:srgbClr val="72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123" y="2471425"/>
            <a:ext cx="121584" cy="121584"/>
          </a:xfrm>
          <a:prstGeom prst="rect">
            <a:avLst/>
          </a:prstGeom>
          <a:solidFill>
            <a:srgbClr val="AA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9275" y="6202140"/>
            <a:ext cx="8398637" cy="646331"/>
          </a:xfrm>
          <a:prstGeom prst="rect">
            <a:avLst/>
          </a:prstGeom>
          <a:noFill/>
        </p:spPr>
        <p:txBody>
          <a:bodyPr wrap="square" rtlCol="0">
            <a:spAutoFit/>
          </a:bodyPr>
          <a:lstStyle/>
          <a:p>
            <a:r>
              <a:rPr lang="en-US" b="1" dirty="0" smtClean="0">
                <a:solidFill>
                  <a:schemeClr val="bg1"/>
                </a:solidFill>
              </a:rPr>
              <a:t>Example only </a:t>
            </a:r>
            <a:r>
              <a:rPr lang="en-US" dirty="0" smtClean="0">
                <a:solidFill>
                  <a:schemeClr val="bg1"/>
                </a:solidFill>
              </a:rPr>
              <a:t>– Projected amounts based on employee deposit of $1,000 in year 1 and annual salary increases using the TCDRS graded valuation salary scale.</a:t>
            </a:r>
            <a:endParaRPr lang="en-US" dirty="0">
              <a:solidFill>
                <a:schemeClr val="bg1"/>
              </a:solidFill>
            </a:endParaRPr>
          </a:p>
        </p:txBody>
      </p:sp>
    </p:spTree>
    <p:extLst>
      <p:ext uri="{BB962C8B-B14F-4D97-AF65-F5344CB8AC3E}">
        <p14:creationId xmlns:p14="http://schemas.microsoft.com/office/powerpoint/2010/main" val="285075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3494105" y="2124076"/>
            <a:ext cx="2178572" cy="152659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p:nvSpPr>
        <p:spPr>
          <a:xfrm>
            <a:off x="3473106" y="2780653"/>
            <a:ext cx="2199570" cy="87828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3473105" y="2004354"/>
            <a:ext cx="2199571" cy="1646784"/>
          </a:xfrm>
          <a:prstGeom prst="rect">
            <a:avLst/>
          </a:prstGeom>
          <a:noFill/>
          <a:ln w="57150" cmpd="sng">
            <a:solidFill>
              <a:srgbClr val="8161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Connector 36"/>
          <p:cNvCxnSpPr/>
          <p:nvPr/>
        </p:nvCxnSpPr>
        <p:spPr>
          <a:xfrm flipV="1">
            <a:off x="3515080" y="2961557"/>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515080" y="3212114"/>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3515080" y="3462671"/>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TCDRS_Star.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47" y="2304896"/>
            <a:ext cx="1324288" cy="1135104"/>
          </a:xfrm>
          <a:prstGeom prst="rect">
            <a:avLst/>
          </a:prstGeom>
          <a:effectLst/>
        </p:spPr>
      </p:pic>
      <p:cxnSp>
        <p:nvCxnSpPr>
          <p:cNvPr id="41" name="Straight Connector 40"/>
          <p:cNvCxnSpPr/>
          <p:nvPr/>
        </p:nvCxnSpPr>
        <p:spPr>
          <a:xfrm flipV="1">
            <a:off x="3515080" y="2209886"/>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515080" y="2460443"/>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515080" y="2711000"/>
            <a:ext cx="193093" cy="0"/>
          </a:xfrm>
          <a:prstGeom prst="line">
            <a:avLst/>
          </a:prstGeom>
          <a:ln w="571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17585" y="1916592"/>
            <a:ext cx="3094041" cy="2246769"/>
          </a:xfrm>
          <a:prstGeom prst="rect">
            <a:avLst/>
          </a:prstGeom>
          <a:noFill/>
        </p:spPr>
        <p:txBody>
          <a:bodyPr wrap="square" rtlCol="0">
            <a:spAutoFit/>
          </a:bodyPr>
          <a:lstStyle/>
          <a:p>
            <a:r>
              <a:rPr lang="en-US" sz="2800" dirty="0" smtClean="0">
                <a:solidFill>
                  <a:schemeClr val="tx1">
                    <a:lumMod val="90000"/>
                    <a:lumOff val="10000"/>
                  </a:schemeClr>
                </a:solidFill>
                <a:latin typeface="Gill Sans"/>
                <a:cs typeface="Gill Sans"/>
              </a:rPr>
              <a:t>Final account balance matched at retirement. Current matching is </a:t>
            </a:r>
            <a:r>
              <a:rPr lang="en-US" sz="2800" b="1" dirty="0" smtClean="0">
                <a:solidFill>
                  <a:srgbClr val="205971"/>
                </a:solidFill>
                <a:latin typeface="Gill Sans"/>
                <a:cs typeface="Gill Sans"/>
              </a:rPr>
              <a:t>100% - 250%.</a:t>
            </a:r>
            <a:endParaRPr lang="en-US" sz="2800" dirty="0">
              <a:solidFill>
                <a:schemeClr val="tx1">
                  <a:lumMod val="90000"/>
                  <a:lumOff val="10000"/>
                </a:schemeClr>
              </a:solidFill>
              <a:latin typeface="Gill Sans"/>
              <a:cs typeface="Gill Sans"/>
            </a:endParaRPr>
          </a:p>
        </p:txBody>
      </p:sp>
      <p:sp>
        <p:nvSpPr>
          <p:cNvPr id="47" name="Title 1"/>
          <p:cNvSpPr txBox="1">
            <a:spLocks/>
          </p:cNvSpPr>
          <p:nvPr/>
        </p:nvSpPr>
        <p:spPr>
          <a:xfrm>
            <a:off x="254007" y="4291305"/>
            <a:ext cx="5455008" cy="2167144"/>
          </a:xfrm>
          <a:prstGeom prst="rect">
            <a:avLst/>
          </a:prstGeom>
        </p:spPr>
        <p:txBody>
          <a:bodyPr lIns="0" bIns="0"/>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r">
              <a:lnSpc>
                <a:spcPts val="5180"/>
              </a:lnSpc>
            </a:pPr>
            <a:r>
              <a:rPr lang="en-US" sz="4800" dirty="0" smtClean="0">
                <a:solidFill>
                  <a:srgbClr val="205971"/>
                </a:solidFill>
                <a:latin typeface="Gill Sans"/>
                <a:cs typeface="Gill Sans"/>
              </a:rPr>
              <a:t>EARNING  A</a:t>
            </a:r>
          </a:p>
          <a:p>
            <a:pPr algn="r">
              <a:lnSpc>
                <a:spcPts val="5180"/>
              </a:lnSpc>
            </a:pPr>
            <a:r>
              <a:rPr lang="en-US" sz="4800" dirty="0" smtClean="0">
                <a:solidFill>
                  <a:srgbClr val="205971"/>
                </a:solidFill>
                <a:latin typeface="Gill Sans"/>
                <a:cs typeface="Gill Sans"/>
              </a:rPr>
              <a:t>LIFETIME </a:t>
            </a:r>
            <a:br>
              <a:rPr lang="en-US" sz="4800" dirty="0" smtClean="0">
                <a:solidFill>
                  <a:srgbClr val="205971"/>
                </a:solidFill>
                <a:latin typeface="Gill Sans"/>
                <a:cs typeface="Gill Sans"/>
              </a:rPr>
            </a:br>
            <a:r>
              <a:rPr lang="en-US" sz="4800" dirty="0" smtClean="0">
                <a:solidFill>
                  <a:srgbClr val="205971"/>
                </a:solidFill>
                <a:latin typeface="Gill Sans"/>
                <a:cs typeface="Gill Sans"/>
              </a:rPr>
              <a:t>BENEFIT</a:t>
            </a:r>
            <a:endParaRPr lang="en-US" sz="4800" dirty="0">
              <a:solidFill>
                <a:srgbClr val="205971"/>
              </a:solidFill>
              <a:latin typeface="Gill Sans"/>
              <a:cs typeface="Gill Sans"/>
            </a:endParaRPr>
          </a:p>
        </p:txBody>
      </p:sp>
      <p:sp>
        <p:nvSpPr>
          <p:cNvPr id="16"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pPr/>
              <a:t>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0"/>
            <a:ext cx="3200400" cy="6858000"/>
          </a:xfrm>
          <a:prstGeom prst="rect">
            <a:avLst/>
          </a:prstGeom>
        </p:spPr>
      </p:pic>
      <p:sp>
        <p:nvSpPr>
          <p:cNvPr id="17" name="Slide Number Placeholder 3"/>
          <p:cNvSpPr txBox="1">
            <a:spLocks/>
          </p:cNvSpPr>
          <p:nvPr/>
        </p:nvSpPr>
        <p:spPr>
          <a:xfrm>
            <a:off x="7044256" y="66357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pPr/>
              <a:t>6</a:t>
            </a:fld>
            <a:endParaRPr lang="en-US" dirty="0"/>
          </a:p>
        </p:txBody>
      </p:sp>
    </p:spTree>
    <p:extLst>
      <p:ext uri="{BB962C8B-B14F-4D97-AF65-F5344CB8AC3E}">
        <p14:creationId xmlns:p14="http://schemas.microsoft.com/office/powerpoint/2010/main" val="1046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31" name="Group 30"/>
          <p:cNvGrpSpPr/>
          <p:nvPr/>
        </p:nvGrpSpPr>
        <p:grpSpPr>
          <a:xfrm>
            <a:off x="5096937" y="1577667"/>
            <a:ext cx="3647928" cy="3269478"/>
            <a:chOff x="5096937" y="876157"/>
            <a:chExt cx="3647928" cy="3269478"/>
          </a:xfrm>
        </p:grpSpPr>
        <p:cxnSp>
          <p:nvCxnSpPr>
            <p:cNvPr id="32" name="Straight Connector 31"/>
            <p:cNvCxnSpPr/>
            <p:nvPr/>
          </p:nvCxnSpPr>
          <p:spPr>
            <a:xfrm flipV="1">
              <a:off x="5096937" y="2902846"/>
              <a:ext cx="1008141" cy="0"/>
            </a:xfrm>
            <a:prstGeom prst="line">
              <a:avLst/>
            </a:prstGeom>
            <a:noFill/>
            <a:ln w="25400" cap="flat" cmpd="sng" algn="ctr">
              <a:solidFill>
                <a:srgbClr val="FFFFFF"/>
              </a:solidFill>
              <a:prstDash val="dot"/>
            </a:ln>
            <a:effectLst/>
          </p:spPr>
        </p:cxnSp>
        <p:sp>
          <p:nvSpPr>
            <p:cNvPr id="33" name="Rounded Rectangle 32"/>
            <p:cNvSpPr/>
            <p:nvPr/>
          </p:nvSpPr>
          <p:spPr>
            <a:xfrm>
              <a:off x="6103265" y="1741706"/>
              <a:ext cx="2632528" cy="2403929"/>
            </a:xfrm>
            <a:prstGeom prst="roundRect">
              <a:avLst>
                <a:gd name="adj" fmla="val 6478"/>
              </a:avLst>
            </a:prstGeom>
            <a:noFill/>
            <a:ln w="25400" cap="flat" cmpd="sng" algn="ctr">
              <a:solidFill>
                <a:srgbClr val="EEECE1"/>
              </a:solidFill>
              <a:prstDash val="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EEECE1"/>
                  </a:solidFill>
                </a:ln>
                <a:noFill/>
                <a:effectLst/>
                <a:uLnTx/>
                <a:uFillTx/>
                <a:latin typeface="Gill Sans"/>
                <a:ea typeface="+mn-ea"/>
                <a:cs typeface="Gill Sans"/>
              </a:endParaRPr>
            </a:p>
          </p:txBody>
        </p:sp>
        <p:sp>
          <p:nvSpPr>
            <p:cNvPr id="34" name="TextBox 33"/>
            <p:cNvSpPr txBox="1"/>
            <p:nvPr/>
          </p:nvSpPr>
          <p:spPr>
            <a:xfrm>
              <a:off x="6094193" y="876157"/>
              <a:ext cx="2650672"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100" cap="none" spc="30" normalizeH="0" baseline="0" noProof="0" dirty="0" smtClean="0">
                  <a:ln>
                    <a:noFill/>
                  </a:ln>
                  <a:solidFill>
                    <a:sysClr val="window" lastClr="FFFFFF"/>
                  </a:solidFill>
                  <a:effectLst/>
                  <a:uLnTx/>
                  <a:uFillTx/>
                  <a:latin typeface="Gill Sans"/>
                  <a:cs typeface="Gill Sans"/>
                </a:rPr>
                <a:t>Fixed </a:t>
              </a:r>
              <a:br>
                <a:rPr kumimoji="0" lang="en-US" sz="2400" b="0" i="0" u="none" strike="noStrike" kern="1100" cap="none" spc="30" normalizeH="0" baseline="0" noProof="0" dirty="0" smtClean="0">
                  <a:ln>
                    <a:noFill/>
                  </a:ln>
                  <a:solidFill>
                    <a:sysClr val="window" lastClr="FFFFFF"/>
                  </a:solidFill>
                  <a:effectLst/>
                  <a:uLnTx/>
                  <a:uFillTx/>
                  <a:latin typeface="Gill Sans"/>
                  <a:cs typeface="Gill Sans"/>
                </a:rPr>
              </a:br>
              <a:r>
                <a:rPr kumimoji="0" lang="en-US" sz="2400" b="0" i="0" u="none" strike="noStrike" kern="1100" cap="none" spc="30" normalizeH="0" baseline="0" noProof="0" dirty="0" smtClean="0">
                  <a:ln>
                    <a:noFill/>
                  </a:ln>
                  <a:solidFill>
                    <a:sysClr val="window" lastClr="FFFFFF"/>
                  </a:solidFill>
                  <a:effectLst/>
                  <a:uLnTx/>
                  <a:uFillTx/>
                  <a:latin typeface="Gill Sans"/>
                  <a:cs typeface="Gill Sans"/>
                </a:rPr>
                <a:t>Monthly Benefit</a:t>
              </a:r>
              <a:endParaRPr kumimoji="0" lang="en-US" sz="2400" b="0" i="0" u="none" strike="noStrike" kern="1100" cap="none" spc="30" normalizeH="0" baseline="0" noProof="0" dirty="0">
                <a:ln>
                  <a:noFill/>
                </a:ln>
                <a:solidFill>
                  <a:sysClr val="window" lastClr="FFFFFF"/>
                </a:solidFill>
                <a:effectLst/>
                <a:uLnTx/>
                <a:uFillTx/>
                <a:latin typeface="Gill Sans"/>
                <a:cs typeface="Gill Sans"/>
              </a:endParaRPr>
            </a:p>
          </p:txBody>
        </p:sp>
      </p:grpSp>
      <p:grpSp>
        <p:nvGrpSpPr>
          <p:cNvPr id="35" name="Group 34"/>
          <p:cNvGrpSpPr/>
          <p:nvPr/>
        </p:nvGrpSpPr>
        <p:grpSpPr>
          <a:xfrm>
            <a:off x="6466129" y="2577483"/>
            <a:ext cx="1906247" cy="762716"/>
            <a:chOff x="6466129" y="1875973"/>
            <a:chExt cx="1906247" cy="762716"/>
          </a:xfrm>
        </p:grpSpPr>
        <p:sp>
          <p:nvSpPr>
            <p:cNvPr id="36" name="TextBox 35"/>
            <p:cNvSpPr txBox="1"/>
            <p:nvPr/>
          </p:nvSpPr>
          <p:spPr>
            <a:xfrm>
              <a:off x="6466129" y="2238579"/>
              <a:ext cx="1906247" cy="400110"/>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50" normalizeH="0" baseline="0" noProof="0" dirty="0" smtClean="0">
                  <a:ln>
                    <a:noFill/>
                  </a:ln>
                  <a:solidFill>
                    <a:srgbClr val="FFFFFF"/>
                  </a:solidFill>
                  <a:effectLst/>
                  <a:uLnTx/>
                  <a:uFillTx/>
                  <a:latin typeface="Gill Sans"/>
                  <a:cs typeface="Gill Sans"/>
                </a:rPr>
                <a:t>AGE</a:t>
              </a:r>
              <a:endParaRPr kumimoji="0" lang="en-US" sz="2000" b="0" i="0" u="none" strike="noStrike" kern="0" cap="none" spc="50" normalizeH="0" baseline="0" noProof="0" dirty="0">
                <a:ln>
                  <a:noFill/>
                </a:ln>
                <a:solidFill>
                  <a:srgbClr val="FFFFFF"/>
                </a:solidFill>
                <a:effectLst/>
                <a:uLnTx/>
                <a:uFillTx/>
                <a:latin typeface="Gill Sans"/>
                <a:cs typeface="Gill Sans"/>
              </a:endParaRPr>
            </a:p>
          </p:txBody>
        </p:sp>
        <p:pic>
          <p:nvPicPr>
            <p:cNvPr id="37" name="Picture 36" descr="TCDRS_Calendar.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91989" y="1875973"/>
              <a:ext cx="444338" cy="382814"/>
            </a:xfrm>
            <a:prstGeom prst="rect">
              <a:avLst/>
            </a:prstGeom>
          </p:spPr>
        </p:pic>
      </p:grpSp>
      <p:grpSp>
        <p:nvGrpSpPr>
          <p:cNvPr id="41" name="Group 40"/>
          <p:cNvGrpSpPr/>
          <p:nvPr/>
        </p:nvGrpSpPr>
        <p:grpSpPr>
          <a:xfrm>
            <a:off x="2361776" y="3012603"/>
            <a:ext cx="2521487" cy="1700064"/>
            <a:chOff x="2497841" y="1901385"/>
            <a:chExt cx="2521487" cy="1700064"/>
          </a:xfrm>
        </p:grpSpPr>
        <p:sp>
          <p:nvSpPr>
            <p:cNvPr id="42" name="TextBox 41"/>
            <p:cNvSpPr txBox="1"/>
            <p:nvPr/>
          </p:nvSpPr>
          <p:spPr>
            <a:xfrm>
              <a:off x="2497841" y="2422071"/>
              <a:ext cx="68248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srgbClr val="FFFFFF"/>
                  </a:solidFill>
                  <a:effectLst/>
                  <a:uLnTx/>
                  <a:uFillTx/>
                  <a:latin typeface="Gill Sans"/>
                  <a:cs typeface="Gill Sans"/>
                </a:rPr>
                <a:t>+</a:t>
              </a:r>
              <a:endParaRPr kumimoji="0" lang="en-US" sz="4000" b="0" i="0" u="none" strike="noStrike" kern="0" cap="none" spc="0" normalizeH="0" baseline="0" noProof="0" dirty="0">
                <a:ln>
                  <a:noFill/>
                </a:ln>
                <a:solidFill>
                  <a:srgbClr val="FFFFFF"/>
                </a:solidFill>
                <a:effectLst/>
                <a:uLnTx/>
                <a:uFillTx/>
                <a:latin typeface="Gill Sans"/>
                <a:cs typeface="Gill Sans"/>
              </a:endParaRPr>
            </a:p>
          </p:txBody>
        </p:sp>
        <p:sp>
          <p:nvSpPr>
            <p:cNvPr id="43" name="TextBox 42"/>
            <p:cNvSpPr txBox="1"/>
            <p:nvPr/>
          </p:nvSpPr>
          <p:spPr>
            <a:xfrm>
              <a:off x="3109693" y="2893563"/>
              <a:ext cx="1909635" cy="707886"/>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50" normalizeH="0" baseline="0" noProof="0" dirty="0" smtClean="0">
                  <a:ln>
                    <a:noFill/>
                  </a:ln>
                  <a:solidFill>
                    <a:srgbClr val="FFFFFF"/>
                  </a:solidFill>
                  <a:effectLst/>
                  <a:uLnTx/>
                  <a:uFillTx/>
                  <a:latin typeface="Gill Sans"/>
                  <a:cs typeface="Gill Sans"/>
                </a:rPr>
                <a:t>EMPLOYER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50" normalizeH="0" baseline="0" noProof="0" dirty="0" smtClean="0">
                  <a:ln>
                    <a:noFill/>
                  </a:ln>
                  <a:solidFill>
                    <a:srgbClr val="FFFFFF"/>
                  </a:solidFill>
                  <a:effectLst/>
                  <a:uLnTx/>
                  <a:uFillTx/>
                  <a:latin typeface="Gill Sans"/>
                  <a:cs typeface="Gill Sans"/>
                </a:rPr>
                <a:t>MATCHING</a:t>
              </a:r>
              <a:endParaRPr kumimoji="0" lang="en-US" sz="2000" b="0" i="0" u="none" strike="noStrike" kern="0" cap="none" spc="50" normalizeH="0" baseline="0" noProof="0" dirty="0">
                <a:ln>
                  <a:noFill/>
                </a:ln>
                <a:solidFill>
                  <a:srgbClr val="FFFFFF"/>
                </a:solidFill>
                <a:effectLst/>
                <a:uLnTx/>
                <a:uFillTx/>
                <a:latin typeface="Gill Sans"/>
                <a:cs typeface="Gill Sans"/>
              </a:endParaRPr>
            </a:p>
          </p:txBody>
        </p:sp>
        <p:grpSp>
          <p:nvGrpSpPr>
            <p:cNvPr id="44" name="Group 43"/>
            <p:cNvGrpSpPr/>
            <p:nvPr/>
          </p:nvGrpSpPr>
          <p:grpSpPr>
            <a:xfrm>
              <a:off x="3530599" y="1901385"/>
              <a:ext cx="1027520" cy="1099033"/>
              <a:chOff x="3494314" y="749300"/>
              <a:chExt cx="792140" cy="847271"/>
            </a:xfrm>
          </p:grpSpPr>
          <p:pic>
            <p:nvPicPr>
              <p:cNvPr id="45" name="Picture 44" descr="gr_gears (1) [Converted].eps.a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314" y="749300"/>
                <a:ext cx="792140" cy="847271"/>
              </a:xfrm>
              <a:prstGeom prst="rect">
                <a:avLst/>
              </a:prstGeom>
            </p:spPr>
          </p:pic>
          <p:sp>
            <p:nvSpPr>
              <p:cNvPr id="46" name="TextBox 45"/>
              <p:cNvSpPr txBox="1"/>
              <p:nvPr/>
            </p:nvSpPr>
            <p:spPr>
              <a:xfrm>
                <a:off x="3508831" y="774169"/>
                <a:ext cx="526141" cy="4982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205971"/>
                    </a:solidFill>
                    <a:effectLst/>
                    <a:uLnTx/>
                    <a:uFillTx/>
                    <a:latin typeface="Gill Sans"/>
                    <a:cs typeface="Gill Sans"/>
                  </a:rPr>
                  <a:t>$</a:t>
                </a:r>
                <a:endParaRPr kumimoji="0" lang="en-US" sz="3600" b="0" i="0" u="none" strike="noStrike" kern="0" cap="none" spc="0" normalizeH="0" baseline="0" noProof="0" dirty="0">
                  <a:ln>
                    <a:noFill/>
                  </a:ln>
                  <a:solidFill>
                    <a:srgbClr val="205971"/>
                  </a:solidFill>
                  <a:effectLst/>
                  <a:uLnTx/>
                  <a:uFillTx/>
                  <a:latin typeface="Gill Sans"/>
                  <a:cs typeface="Gill Sans"/>
                </a:endParaRPr>
              </a:p>
            </p:txBody>
          </p:sp>
        </p:grpSp>
      </p:grpSp>
      <p:sp>
        <p:nvSpPr>
          <p:cNvPr id="47" name="Rounded Rectangle 46"/>
          <p:cNvSpPr/>
          <p:nvPr/>
        </p:nvSpPr>
        <p:spPr>
          <a:xfrm>
            <a:off x="390078" y="2443216"/>
            <a:ext cx="4617357" cy="2403929"/>
          </a:xfrm>
          <a:prstGeom prst="roundRect">
            <a:avLst>
              <a:gd name="adj" fmla="val 6478"/>
            </a:avLst>
          </a:prstGeom>
          <a:noFill/>
          <a:ln w="25400" cap="flat" cmpd="sng" algn="ctr">
            <a:solidFill>
              <a:srgbClr val="EEECE1"/>
            </a:solidFill>
            <a:prstDash val="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EEECE1"/>
                </a:solidFill>
              </a:ln>
              <a:noFill/>
              <a:effectLst/>
              <a:uLnTx/>
              <a:uFillTx/>
              <a:latin typeface="Gill Sans"/>
              <a:ea typeface="+mn-ea"/>
              <a:cs typeface="Gill Sans"/>
            </a:endParaRPr>
          </a:p>
        </p:txBody>
      </p:sp>
      <p:sp>
        <p:nvSpPr>
          <p:cNvPr id="48" name="TextBox 47"/>
          <p:cNvSpPr txBox="1"/>
          <p:nvPr/>
        </p:nvSpPr>
        <p:spPr>
          <a:xfrm>
            <a:off x="435435" y="1577667"/>
            <a:ext cx="4535714"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100" cap="none" spc="30" normalizeH="0" baseline="0" noProof="0" dirty="0" smtClean="0">
                <a:ln>
                  <a:noFill/>
                </a:ln>
                <a:solidFill>
                  <a:sysClr val="window" lastClr="FFFFFF"/>
                </a:solidFill>
                <a:effectLst/>
                <a:uLnTx/>
                <a:uFillTx/>
                <a:latin typeface="Gill Sans"/>
                <a:cs typeface="Gill Sans"/>
              </a:rPr>
              <a:t>Total </a:t>
            </a:r>
            <a:br>
              <a:rPr kumimoji="0" lang="en-US" sz="2400" b="0" i="0" u="none" strike="noStrike" kern="1100" cap="none" spc="30" normalizeH="0" baseline="0" noProof="0" dirty="0" smtClean="0">
                <a:ln>
                  <a:noFill/>
                </a:ln>
                <a:solidFill>
                  <a:sysClr val="window" lastClr="FFFFFF"/>
                </a:solidFill>
                <a:effectLst/>
                <a:uLnTx/>
                <a:uFillTx/>
                <a:latin typeface="Gill Sans"/>
                <a:cs typeface="Gill Sans"/>
              </a:rPr>
            </a:br>
            <a:r>
              <a:rPr kumimoji="0" lang="en-US" sz="2400" b="0" i="0" u="none" strike="noStrike" kern="1100" cap="none" spc="30" normalizeH="0" baseline="0" noProof="0" dirty="0" smtClean="0">
                <a:ln>
                  <a:noFill/>
                </a:ln>
                <a:solidFill>
                  <a:sysClr val="window" lastClr="FFFFFF"/>
                </a:solidFill>
                <a:effectLst/>
                <a:uLnTx/>
                <a:uFillTx/>
                <a:latin typeface="Gill Sans"/>
                <a:cs typeface="Gill Sans"/>
              </a:rPr>
              <a:t>Retirement Funds</a:t>
            </a:r>
            <a:endParaRPr kumimoji="0" lang="en-US" sz="2400" b="0" i="0" u="none" strike="noStrike" kern="1100" cap="none" spc="30" normalizeH="0" baseline="0" noProof="0" dirty="0">
              <a:ln>
                <a:noFill/>
              </a:ln>
              <a:solidFill>
                <a:sysClr val="window" lastClr="FFFFFF"/>
              </a:solidFill>
              <a:effectLst/>
              <a:uLnTx/>
              <a:uFillTx/>
              <a:latin typeface="Gill Sans"/>
              <a:cs typeface="Gill Sans"/>
            </a:endParaRPr>
          </a:p>
        </p:txBody>
      </p:sp>
      <p:grpSp>
        <p:nvGrpSpPr>
          <p:cNvPr id="2" name="Group 1"/>
          <p:cNvGrpSpPr/>
          <p:nvPr/>
        </p:nvGrpSpPr>
        <p:grpSpPr>
          <a:xfrm>
            <a:off x="526158" y="3077701"/>
            <a:ext cx="1906247" cy="1636779"/>
            <a:chOff x="526158" y="3003620"/>
            <a:chExt cx="1906247" cy="1636779"/>
          </a:xfrm>
        </p:grpSpPr>
        <p:sp>
          <p:nvSpPr>
            <p:cNvPr id="50" name="TextBox 49"/>
            <p:cNvSpPr txBox="1"/>
            <p:nvPr/>
          </p:nvSpPr>
          <p:spPr>
            <a:xfrm>
              <a:off x="526158" y="3932513"/>
              <a:ext cx="1906247" cy="707886"/>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50" normalizeH="0" baseline="0" noProof="0" dirty="0" smtClean="0">
                  <a:ln>
                    <a:noFill/>
                  </a:ln>
                  <a:solidFill>
                    <a:srgbClr val="FFFFFF"/>
                  </a:solidFill>
                  <a:effectLst/>
                  <a:uLnTx/>
                  <a:uFillTx/>
                  <a:latin typeface="Gill Sans"/>
                  <a:cs typeface="Gill Sans"/>
                </a:rPr>
                <a:t>ACCOUNT </a:t>
              </a:r>
              <a:br>
                <a:rPr kumimoji="0" lang="en-US" sz="2000" b="0" i="0" u="none" strike="noStrike" kern="0" cap="none" spc="50" normalizeH="0" baseline="0" noProof="0" dirty="0" smtClean="0">
                  <a:ln>
                    <a:noFill/>
                  </a:ln>
                  <a:solidFill>
                    <a:srgbClr val="FFFFFF"/>
                  </a:solidFill>
                  <a:effectLst/>
                  <a:uLnTx/>
                  <a:uFillTx/>
                  <a:latin typeface="Gill Sans"/>
                  <a:cs typeface="Gill Sans"/>
                </a:rPr>
              </a:br>
              <a:r>
                <a:rPr kumimoji="0" lang="en-US" sz="2000" b="0" i="0" u="none" strike="noStrike" kern="0" cap="none" spc="50" normalizeH="0" baseline="0" noProof="0" dirty="0" smtClean="0">
                  <a:ln>
                    <a:noFill/>
                  </a:ln>
                  <a:solidFill>
                    <a:srgbClr val="FFFFFF"/>
                  </a:solidFill>
                  <a:effectLst/>
                  <a:uLnTx/>
                  <a:uFillTx/>
                  <a:latin typeface="Gill Sans"/>
                  <a:cs typeface="Gill Sans"/>
                </a:rPr>
                <a:t>BALANCE</a:t>
              </a:r>
              <a:endParaRPr kumimoji="0" lang="en-US" sz="2000" b="0" i="0" u="none" strike="noStrike" kern="0" cap="none" spc="50" normalizeH="0" baseline="0" noProof="0" dirty="0">
                <a:ln>
                  <a:noFill/>
                </a:ln>
                <a:solidFill>
                  <a:srgbClr val="FFFFFF"/>
                </a:solidFill>
                <a:effectLst/>
                <a:uLnTx/>
                <a:uFillTx/>
                <a:latin typeface="Gill Sans"/>
                <a:cs typeface="Gill Sans"/>
              </a:endParaRPr>
            </a:p>
          </p:txBody>
        </p:sp>
        <p:pic>
          <p:nvPicPr>
            <p:cNvPr id="24" name="Picture 23" descr="TCDRS_SavingsBank_White_TCDRSstar.ai"/>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0083" y="3003620"/>
              <a:ext cx="1024012" cy="933277"/>
            </a:xfrm>
            <a:prstGeom prst="rect">
              <a:avLst/>
            </a:prstGeom>
          </p:spPr>
        </p:pic>
      </p:grpSp>
      <p:grpSp>
        <p:nvGrpSpPr>
          <p:cNvPr id="4" name="Group 3"/>
          <p:cNvGrpSpPr/>
          <p:nvPr/>
        </p:nvGrpSpPr>
        <p:grpSpPr>
          <a:xfrm>
            <a:off x="6098800" y="3340199"/>
            <a:ext cx="2630715" cy="1380986"/>
            <a:chOff x="6098800" y="3266118"/>
            <a:chExt cx="2630715" cy="1380986"/>
          </a:xfrm>
        </p:grpSpPr>
        <p:sp>
          <p:nvSpPr>
            <p:cNvPr id="40" name="TextBox 39"/>
            <p:cNvSpPr txBox="1"/>
            <p:nvPr/>
          </p:nvSpPr>
          <p:spPr>
            <a:xfrm>
              <a:off x="6098800" y="3939218"/>
              <a:ext cx="2630715" cy="707886"/>
            </a:xfrm>
            <a:prstGeom prst="rect">
              <a:avLst/>
            </a:prstGeom>
            <a:noFill/>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50" normalizeH="0" baseline="0" noProof="0" dirty="0" smtClean="0">
                  <a:ln>
                    <a:noFill/>
                  </a:ln>
                  <a:solidFill>
                    <a:srgbClr val="FFFFFF"/>
                  </a:solidFill>
                  <a:effectLst/>
                  <a:uLnTx/>
                  <a:uFillTx/>
                  <a:latin typeface="Gill Sans"/>
                  <a:cs typeface="Gill Sans"/>
                </a:rPr>
                <a:t>BENEFIT </a:t>
              </a:r>
              <a:br>
                <a:rPr kumimoji="0" lang="en-US" sz="2000" b="0" i="0" u="none" strike="noStrike" kern="0" cap="none" spc="50" normalizeH="0" baseline="0" noProof="0" dirty="0" smtClean="0">
                  <a:ln>
                    <a:noFill/>
                  </a:ln>
                  <a:solidFill>
                    <a:srgbClr val="FFFFFF"/>
                  </a:solidFill>
                  <a:effectLst/>
                  <a:uLnTx/>
                  <a:uFillTx/>
                  <a:latin typeface="Gill Sans"/>
                  <a:cs typeface="Gill Sans"/>
                </a:rPr>
              </a:br>
              <a:r>
                <a:rPr kumimoji="0" lang="en-US" sz="2000" b="0" i="0" u="none" strike="noStrike" kern="0" cap="none" spc="50" normalizeH="0" baseline="0" noProof="0" dirty="0" smtClean="0">
                  <a:ln>
                    <a:noFill/>
                  </a:ln>
                  <a:solidFill>
                    <a:srgbClr val="FFFFFF"/>
                  </a:solidFill>
                  <a:effectLst/>
                  <a:uLnTx/>
                  <a:uFillTx/>
                  <a:latin typeface="Gill Sans"/>
                  <a:cs typeface="Gill Sans"/>
                </a:rPr>
                <a:t>PAYMENT OPTION</a:t>
              </a:r>
              <a:endParaRPr kumimoji="0" lang="en-US" sz="2000" b="0" i="0" u="none" strike="noStrike" kern="0" cap="none" spc="50" normalizeH="0" baseline="0" noProof="0" dirty="0">
                <a:ln>
                  <a:noFill/>
                </a:ln>
                <a:solidFill>
                  <a:srgbClr val="FFFFFF"/>
                </a:solidFill>
                <a:effectLst/>
                <a:uLnTx/>
                <a:uFillTx/>
                <a:latin typeface="Gill Sans"/>
                <a:cs typeface="Gill Sans"/>
              </a:endParaRPr>
            </a:p>
          </p:txBody>
        </p:sp>
        <p:pic>
          <p:nvPicPr>
            <p:cNvPr id="3" name="Picture 2" descr="TCDRS_CheckOption.ai"/>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05650" y="3266118"/>
              <a:ext cx="762000" cy="673100"/>
            </a:xfrm>
            <a:prstGeom prst="rect">
              <a:avLst/>
            </a:prstGeom>
          </p:spPr>
        </p:pic>
      </p:grpSp>
      <p:sp>
        <p:nvSpPr>
          <p:cNvPr id="23"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solidFill>
                  <a:srgbClr val="FFFFFF"/>
                </a:solidFill>
              </a:rPr>
              <a:pPr/>
              <a:t>7</a:t>
            </a:fld>
            <a:endParaRPr lang="en-US" dirty="0">
              <a:solidFill>
                <a:srgbClr val="FFFFFF"/>
              </a:solidFill>
            </a:endParaRPr>
          </a:p>
        </p:txBody>
      </p:sp>
    </p:spTree>
    <p:extLst>
      <p:ext uri="{BB962C8B-B14F-4D97-AF65-F5344CB8AC3E}">
        <p14:creationId xmlns:p14="http://schemas.microsoft.com/office/powerpoint/2010/main" val="171265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1" name="Group 10"/>
          <p:cNvGrpSpPr/>
          <p:nvPr/>
        </p:nvGrpSpPr>
        <p:grpSpPr>
          <a:xfrm>
            <a:off x="909423" y="1092200"/>
            <a:ext cx="3724193" cy="3592627"/>
            <a:chOff x="508497" y="1097768"/>
            <a:chExt cx="2843659" cy="2743200"/>
          </a:xfrm>
        </p:grpSpPr>
        <p:sp>
          <p:nvSpPr>
            <p:cNvPr id="12" name="Round Same Side Corner Rectangle 11"/>
            <p:cNvSpPr/>
            <p:nvPr/>
          </p:nvSpPr>
          <p:spPr>
            <a:xfrm>
              <a:off x="508497" y="1097768"/>
              <a:ext cx="2843659" cy="2743200"/>
            </a:xfrm>
            <a:prstGeom prst="round2SameRect">
              <a:avLst>
                <a:gd name="adj1" fmla="val 0"/>
                <a:gd name="adj2" fmla="val 0"/>
              </a:avLst>
            </a:prstGeom>
            <a:solidFill>
              <a:srgbClr val="FFFFFF">
                <a:alpha val="83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a:cs typeface="Arial"/>
              </a:endParaRPr>
            </a:p>
          </p:txBody>
        </p:sp>
        <p:sp>
          <p:nvSpPr>
            <p:cNvPr id="13" name="Title 1"/>
            <p:cNvSpPr txBox="1">
              <a:spLocks/>
            </p:cNvSpPr>
            <p:nvPr/>
          </p:nvSpPr>
          <p:spPr>
            <a:xfrm>
              <a:off x="679561" y="1442861"/>
              <a:ext cx="2672595" cy="800024"/>
            </a:xfrm>
            <a:prstGeom prst="rect">
              <a:avLst/>
            </a:prstGeom>
          </p:spPr>
          <p:txBody>
            <a:bodyPr vert="horz" lIns="0" tIns="0" rIns="0" bIns="0" rtlCol="0" anchor="ctr">
              <a:noAutofit/>
            </a:bodyPr>
            <a:lstStyle>
              <a:lvl1pPr algn="l" defTabSz="914400" rtl="0" eaLnBrk="1" latinLnBrk="0" hangingPunct="1">
                <a:spcBef>
                  <a:spcPct val="0"/>
                </a:spcBef>
                <a:buNone/>
                <a:defRPr sz="3600" kern="1200" spc="0">
                  <a:solidFill>
                    <a:srgbClr val="000000"/>
                  </a:solidFill>
                  <a:latin typeface="Interstate-Light Condensed"/>
                  <a:ea typeface="+mj-ea"/>
                  <a:cs typeface="Interstate-Light Condensed"/>
                </a:defRPr>
              </a:lvl1pPr>
            </a:lstStyle>
            <a:p>
              <a:pPr>
                <a:lnSpc>
                  <a:spcPts val="3800"/>
                </a:lnSpc>
              </a:pPr>
              <a:r>
                <a:rPr lang="en-US" sz="4000" spc="100" dirty="0" smtClean="0">
                  <a:solidFill>
                    <a:schemeClr val="accent1"/>
                  </a:solidFill>
                  <a:latin typeface="Gill Sans"/>
                  <a:cs typeface="Gill Sans"/>
                </a:rPr>
                <a:t>YOUR ELIGIBILITY</a:t>
              </a:r>
              <a:endParaRPr lang="en-US" sz="4000" spc="100" dirty="0">
                <a:solidFill>
                  <a:schemeClr val="accent1"/>
                </a:solidFill>
                <a:latin typeface="Gill Sans"/>
                <a:cs typeface="Gill Sans"/>
              </a:endParaRPr>
            </a:p>
          </p:txBody>
        </p:sp>
        <p:sp>
          <p:nvSpPr>
            <p:cNvPr id="19" name="Rectangle 18"/>
            <p:cNvSpPr/>
            <p:nvPr/>
          </p:nvSpPr>
          <p:spPr>
            <a:xfrm>
              <a:off x="679562" y="2352511"/>
              <a:ext cx="2422831" cy="10218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a:lnSpc>
                  <a:spcPts val="1980"/>
                </a:lnSpc>
                <a:spcAft>
                  <a:spcPts val="1200"/>
                </a:spcAft>
              </a:pPr>
              <a:endParaRPr lang="en-US" sz="1400" dirty="0">
                <a:solidFill>
                  <a:srgbClr val="616265"/>
                </a:solidFill>
                <a:latin typeface="Garamond"/>
                <a:cs typeface="Garamond"/>
              </a:endParaRPr>
            </a:p>
            <a:p>
              <a:pPr>
                <a:lnSpc>
                  <a:spcPts val="1980"/>
                </a:lnSpc>
                <a:spcAft>
                  <a:spcPts val="1200"/>
                </a:spcAft>
              </a:pPr>
              <a:endParaRPr lang="en-US" sz="1400" dirty="0">
                <a:solidFill>
                  <a:srgbClr val="616265"/>
                </a:solidFill>
                <a:latin typeface="Adobe Caslon Pro"/>
                <a:cs typeface="Adobe Caslon Pro"/>
              </a:endParaRPr>
            </a:p>
          </p:txBody>
        </p:sp>
      </p:grpSp>
    </p:spTree>
    <p:extLst>
      <p:ext uri="{BB962C8B-B14F-4D97-AF65-F5344CB8AC3E}">
        <p14:creationId xmlns:p14="http://schemas.microsoft.com/office/powerpoint/2010/main" val="205499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 y="2667253"/>
            <a:ext cx="5486400" cy="1523494"/>
          </a:xfrm>
          <a:prstGeom prst="rect">
            <a:avLst/>
          </a:prstGeom>
          <a:noFill/>
        </p:spPr>
        <p:txBody>
          <a:bodyPr wrap="square" rtlCol="0">
            <a:spAutoFit/>
          </a:bodyPr>
          <a:lstStyle/>
          <a:p>
            <a:pPr algn="ctr">
              <a:spcAft>
                <a:spcPts val="600"/>
              </a:spcAft>
            </a:pPr>
            <a:r>
              <a:rPr lang="en-US" sz="4000" dirty="0" smtClean="0">
                <a:solidFill>
                  <a:schemeClr val="accent1"/>
                </a:solidFill>
                <a:latin typeface="Gill Sans"/>
                <a:cs typeface="Gill Sans"/>
              </a:rPr>
              <a:t>Vesting Level</a:t>
            </a:r>
            <a:endParaRPr lang="en-US" sz="4000" dirty="0">
              <a:solidFill>
                <a:schemeClr val="accent1"/>
              </a:solidFill>
              <a:latin typeface="Gill Sans"/>
              <a:cs typeface="Gill Sans"/>
            </a:endParaRPr>
          </a:p>
          <a:p>
            <a:pPr algn="ctr"/>
            <a:r>
              <a:rPr lang="en-US" sz="2400" kern="1100" spc="30" dirty="0" smtClean="0">
                <a:solidFill>
                  <a:schemeClr val="tx1">
                    <a:lumMod val="90000"/>
                    <a:lumOff val="10000"/>
                  </a:schemeClr>
                </a:solidFill>
                <a:latin typeface="Gill Sans"/>
                <a:cs typeface="Gill Sans"/>
              </a:rPr>
              <a:t>CHOSEN BY EMPLOYER</a:t>
            </a:r>
          </a:p>
          <a:p>
            <a:pPr algn="ctr"/>
            <a:r>
              <a:rPr lang="en-US" sz="2400" kern="1100" spc="30" dirty="0" smtClean="0">
                <a:solidFill>
                  <a:srgbClr val="0070C0"/>
                </a:solidFill>
                <a:latin typeface="Gill Sans"/>
                <a:cs typeface="Gill Sans"/>
              </a:rPr>
              <a:t>5, 8, or 10 </a:t>
            </a:r>
            <a:r>
              <a:rPr lang="en-US" sz="2400" kern="1100" spc="30" dirty="0" smtClean="0">
                <a:solidFill>
                  <a:schemeClr val="tx1">
                    <a:lumMod val="90000"/>
                    <a:lumOff val="10000"/>
                  </a:schemeClr>
                </a:solidFill>
                <a:latin typeface="Gill Sans"/>
                <a:cs typeface="Gill Sans"/>
              </a:rPr>
              <a:t>YEARS OF SERVICE</a:t>
            </a:r>
            <a:endParaRPr lang="en-US" sz="2400" kern="1100" spc="30" dirty="0">
              <a:solidFill>
                <a:schemeClr val="tx1">
                  <a:lumMod val="90000"/>
                  <a:lumOff val="10000"/>
                </a:schemeClr>
              </a:solidFill>
              <a:latin typeface="Gill Sans"/>
              <a:cs typeface="Gill Sans"/>
            </a:endParaRPr>
          </a:p>
        </p:txBody>
      </p:sp>
      <p:cxnSp>
        <p:nvCxnSpPr>
          <p:cNvPr id="21" name="Straight Connector 20"/>
          <p:cNvCxnSpPr/>
          <p:nvPr/>
        </p:nvCxnSpPr>
        <p:spPr>
          <a:xfrm>
            <a:off x="1807457" y="2532284"/>
            <a:ext cx="1908092" cy="0"/>
          </a:xfrm>
          <a:prstGeom prst="line">
            <a:avLst/>
          </a:prstGeom>
          <a:ln>
            <a:solidFill>
              <a:srgbClr val="81613D"/>
            </a:solidFill>
            <a:prstDash val="dot"/>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 y="4460570"/>
            <a:ext cx="5486401" cy="1817132"/>
            <a:chOff x="-1" y="4460570"/>
            <a:chExt cx="6081713" cy="1817132"/>
          </a:xfrm>
        </p:grpSpPr>
        <p:sp>
          <p:nvSpPr>
            <p:cNvPr id="20" name="TextBox 19"/>
            <p:cNvSpPr txBox="1"/>
            <p:nvPr/>
          </p:nvSpPr>
          <p:spPr>
            <a:xfrm>
              <a:off x="-1" y="4584931"/>
              <a:ext cx="6081713" cy="1692771"/>
            </a:xfrm>
            <a:prstGeom prst="rect">
              <a:avLst/>
            </a:prstGeom>
            <a:noFill/>
          </p:spPr>
          <p:txBody>
            <a:bodyPr wrap="square" rtlCol="0">
              <a:spAutoFit/>
            </a:bodyPr>
            <a:lstStyle/>
            <a:p>
              <a:pPr algn="ctr"/>
              <a:r>
                <a:rPr lang="en-US" sz="4000" dirty="0" smtClean="0">
                  <a:solidFill>
                    <a:srgbClr val="1C5962"/>
                  </a:solidFill>
                  <a:latin typeface="Gill Sans"/>
                  <a:cs typeface="Gill Sans"/>
                </a:rPr>
                <a:t>Vesting + Eligibility</a:t>
              </a:r>
              <a:endParaRPr lang="en-US" sz="1600" kern="1100" spc="40" dirty="0">
                <a:solidFill>
                  <a:schemeClr val="tx1">
                    <a:lumMod val="90000"/>
                    <a:lumOff val="10000"/>
                  </a:schemeClr>
                </a:solidFill>
                <a:latin typeface="Gill Sans"/>
                <a:cs typeface="Gill Sans"/>
              </a:endParaRPr>
            </a:p>
            <a:p>
              <a:pPr algn="ctr"/>
              <a:r>
                <a:rPr lang="en-US" sz="2400" kern="1100" spc="40" dirty="0" smtClean="0">
                  <a:solidFill>
                    <a:schemeClr val="tx1">
                      <a:lumMod val="90000"/>
                      <a:lumOff val="10000"/>
                    </a:schemeClr>
                  </a:solidFill>
                  <a:latin typeface="Gill Sans"/>
                  <a:cs typeface="Gill Sans"/>
                </a:rPr>
                <a:t>LIFETIME MONTHLY BENEFIT</a:t>
              </a:r>
              <a:endParaRPr lang="en-US" sz="2400" kern="1100" spc="40" dirty="0">
                <a:solidFill>
                  <a:schemeClr val="tx1">
                    <a:lumMod val="90000"/>
                    <a:lumOff val="10000"/>
                  </a:schemeClr>
                </a:solidFill>
                <a:latin typeface="Gill Sans"/>
                <a:cs typeface="Gill Sans"/>
              </a:endParaRPr>
            </a:p>
            <a:p>
              <a:pPr algn="ctr"/>
              <a:endParaRPr lang="en-US" sz="4000" dirty="0">
                <a:solidFill>
                  <a:srgbClr val="1C5962"/>
                </a:solidFill>
                <a:latin typeface="Gill Sans"/>
                <a:cs typeface="Gill Sans"/>
              </a:endParaRPr>
            </a:p>
          </p:txBody>
        </p:sp>
        <p:cxnSp>
          <p:nvCxnSpPr>
            <p:cNvPr id="22" name="Straight Connector 21"/>
            <p:cNvCxnSpPr/>
            <p:nvPr/>
          </p:nvCxnSpPr>
          <p:spPr>
            <a:xfrm>
              <a:off x="1983288" y="4460570"/>
              <a:ext cx="2115133" cy="0"/>
            </a:xfrm>
            <a:prstGeom prst="line">
              <a:avLst/>
            </a:prstGeom>
            <a:ln>
              <a:solidFill>
                <a:schemeClr val="accent4"/>
              </a:solidFill>
              <a:prstDash val="dot"/>
            </a:ln>
            <a:effectLst/>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10" name="TextBox 9"/>
          <p:cNvSpPr txBox="1"/>
          <p:nvPr/>
        </p:nvSpPr>
        <p:spPr>
          <a:xfrm>
            <a:off x="0" y="918343"/>
            <a:ext cx="5486400" cy="1446550"/>
          </a:xfrm>
          <a:prstGeom prst="rect">
            <a:avLst/>
          </a:prstGeom>
          <a:noFill/>
        </p:spPr>
        <p:txBody>
          <a:bodyPr wrap="square" rtlCol="0">
            <a:spAutoFit/>
          </a:bodyPr>
          <a:lstStyle/>
          <a:p>
            <a:pPr algn="ctr"/>
            <a:r>
              <a:rPr lang="en-US" sz="4000" dirty="0" smtClean="0">
                <a:solidFill>
                  <a:srgbClr val="1C5962"/>
                </a:solidFill>
                <a:latin typeface="Gill Sans"/>
                <a:cs typeface="Gill Sans"/>
              </a:rPr>
              <a:t>Service Time</a:t>
            </a:r>
            <a:endParaRPr lang="en-US" sz="4000" spc="30" dirty="0">
              <a:solidFill>
                <a:srgbClr val="1C5962"/>
              </a:solidFill>
              <a:latin typeface="Gill Sans"/>
              <a:cs typeface="Gill Sans"/>
            </a:endParaRPr>
          </a:p>
          <a:p>
            <a:pPr algn="ctr"/>
            <a:r>
              <a:rPr lang="en-US" sz="2400" kern="1100" spc="40" dirty="0" smtClean="0">
                <a:solidFill>
                  <a:schemeClr val="tx1">
                    <a:lumMod val="90000"/>
                    <a:lumOff val="10000"/>
                  </a:schemeClr>
                </a:solidFill>
                <a:latin typeface="Gill Sans"/>
                <a:cs typeface="Gill Sans"/>
              </a:rPr>
              <a:t>1 MONTH TCDRS DEPOSIT = </a:t>
            </a:r>
            <a:br>
              <a:rPr lang="en-US" sz="2400" kern="1100" spc="40" dirty="0" smtClean="0">
                <a:solidFill>
                  <a:schemeClr val="tx1">
                    <a:lumMod val="90000"/>
                    <a:lumOff val="10000"/>
                  </a:schemeClr>
                </a:solidFill>
                <a:latin typeface="Gill Sans"/>
                <a:cs typeface="Gill Sans"/>
              </a:rPr>
            </a:br>
            <a:r>
              <a:rPr lang="en-US" sz="2400" kern="1100" spc="40" dirty="0" smtClean="0">
                <a:solidFill>
                  <a:schemeClr val="tx1">
                    <a:lumMod val="90000"/>
                    <a:lumOff val="10000"/>
                  </a:schemeClr>
                </a:solidFill>
                <a:latin typeface="Gill Sans"/>
                <a:cs typeface="Gill Sans"/>
              </a:rPr>
              <a:t>1 MONTH SERVICE TIME</a:t>
            </a:r>
            <a:endParaRPr lang="en-US" sz="2400" kern="1100" spc="40" dirty="0">
              <a:solidFill>
                <a:schemeClr val="tx1">
                  <a:lumMod val="90000"/>
                  <a:lumOff val="10000"/>
                </a:schemeClr>
              </a:solidFill>
              <a:latin typeface="Gill Sans"/>
              <a:cs typeface="Gill Sans"/>
            </a:endParaRPr>
          </a:p>
        </p:txBody>
      </p:sp>
      <p:sp>
        <p:nvSpPr>
          <p:cNvPr id="9" name="Slide Number Placeholder 3"/>
          <p:cNvSpPr txBox="1">
            <a:spLocks/>
          </p:cNvSpPr>
          <p:nvPr/>
        </p:nvSpPr>
        <p:spPr>
          <a:xfrm>
            <a:off x="6891856" y="648334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ABB00-EB3D-F741-BC14-7DA7C4C11C44}" type="slidenum">
              <a:rPr lang="en-US" smtClean="0"/>
              <a:pPr/>
              <a:t>9</a:t>
            </a:fld>
            <a:endParaRPr lang="en-US" dirty="0"/>
          </a:p>
        </p:txBody>
      </p:sp>
    </p:spTree>
    <p:extLst>
      <p:ext uri="{BB962C8B-B14F-4D97-AF65-F5344CB8AC3E}">
        <p14:creationId xmlns:p14="http://schemas.microsoft.com/office/powerpoint/2010/main" val="308803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TCDRS Conference 2015">
      <a:dk1>
        <a:srgbClr val="313231"/>
      </a:dk1>
      <a:lt1>
        <a:sysClr val="window" lastClr="FFFFFF"/>
      </a:lt1>
      <a:dk2>
        <a:srgbClr val="20293A"/>
      </a:dk2>
      <a:lt2>
        <a:srgbClr val="EEECE1"/>
      </a:lt2>
      <a:accent1>
        <a:srgbClr val="1C5962"/>
      </a:accent1>
      <a:accent2>
        <a:srgbClr val="4E607F"/>
      </a:accent2>
      <a:accent3>
        <a:srgbClr val="A38A65"/>
      </a:accent3>
      <a:accent4>
        <a:srgbClr val="81613D"/>
      </a:accent4>
      <a:accent5>
        <a:srgbClr val="A6B0C6"/>
      </a:accent5>
      <a:accent6>
        <a:srgbClr val="302722"/>
      </a:accent6>
      <a:hlink>
        <a:srgbClr val="20293A"/>
      </a:hlink>
      <a:folHlink>
        <a:srgbClr val="A6B0C6"/>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4601</TotalTime>
  <Words>783</Words>
  <Application>Microsoft Office PowerPoint</Application>
  <PresentationFormat>On-screen Show (4:3)</PresentationFormat>
  <Paragraphs>210</Paragraphs>
  <Slides>26</Slides>
  <Notes>11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Clarity</vt:lpstr>
      <vt:lpstr>PowerPoint Presentation</vt:lpstr>
      <vt:lpstr>TCDRS DOES  RETIREMENT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SURVIVOR BENEFIT</vt:lpstr>
      <vt:lpstr>GROUP TERM LIFE</vt:lpstr>
      <vt:lpstr>LEAVING EMPLOYMENT</vt:lpstr>
      <vt:lpstr>PowerPoint Presentation</vt:lpstr>
      <vt:lpstr>BENEFIT PAYMENT OPTIONS</vt:lpstr>
      <vt:lpstr>PowerPoint Presentation</vt:lpstr>
      <vt:lpstr>PARTIAL  LUMP-SUM PAYMENT</vt:lpstr>
      <vt:lpstr>PowerPoint Presentation</vt:lpstr>
      <vt:lpstr>PowerPoint Presentation</vt:lpstr>
      <vt:lpstr>TO INCREASE  YOUR BENEFIT</vt:lpstr>
      <vt:lpstr>RULES AGAINST  RETURNING TO WORK</vt:lpstr>
      <vt:lpstr>PowerPoint Presentation</vt:lpstr>
      <vt:lpstr>PowerPoint Presentation</vt:lpstr>
    </vt:vector>
  </TitlesOfParts>
  <Company>Squirrel And Nut Creative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Turner</dc:creator>
  <cp:lastModifiedBy>Charlie Hastings</cp:lastModifiedBy>
  <cp:revision>557</cp:revision>
  <cp:lastPrinted>2015-06-02T18:04:15Z</cp:lastPrinted>
  <dcterms:created xsi:type="dcterms:W3CDTF">2015-02-08T20:02:44Z</dcterms:created>
  <dcterms:modified xsi:type="dcterms:W3CDTF">2018-06-26T15:54:36Z</dcterms:modified>
</cp:coreProperties>
</file>