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xlsx" ContentType="application/vnd.openxmlformats-officedocument.spreadsheetml.sheet"/>
  <Default Extension="jpg" ContentType="image/jpeg"/>
  <Default Extension="mp4" ContentType="video/unknown"/>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8.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9.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2"/>
    <p:sldMasterId id="2147483674" r:id="rId3"/>
    <p:sldMasterId id="2147483724" r:id="rId4"/>
    <p:sldMasterId id="2147483733" r:id="rId5"/>
    <p:sldMasterId id="2147483779" r:id="rId6"/>
    <p:sldMasterId id="2147483825" r:id="rId7"/>
    <p:sldMasterId id="2147483917" r:id="rId8"/>
    <p:sldMasterId id="2147483963" r:id="rId9"/>
    <p:sldMasterId id="2147484009" r:id="rId10"/>
    <p:sldMasterId id="2147484021" r:id="rId11"/>
  </p:sldMasterIdLst>
  <p:notesMasterIdLst>
    <p:notesMasterId r:id="rId71"/>
  </p:notesMasterIdLst>
  <p:sldIdLst>
    <p:sldId id="352" r:id="rId12"/>
    <p:sldId id="339" r:id="rId13"/>
    <p:sldId id="340" r:id="rId14"/>
    <p:sldId id="341" r:id="rId15"/>
    <p:sldId id="344" r:id="rId16"/>
    <p:sldId id="345" r:id="rId17"/>
    <p:sldId id="346" r:id="rId18"/>
    <p:sldId id="347" r:id="rId19"/>
    <p:sldId id="349" r:id="rId20"/>
    <p:sldId id="350" r:id="rId21"/>
    <p:sldId id="270" r:id="rId22"/>
    <p:sldId id="290" r:id="rId23"/>
    <p:sldId id="271" r:id="rId24"/>
    <p:sldId id="269" r:id="rId25"/>
    <p:sldId id="272" r:id="rId26"/>
    <p:sldId id="281" r:id="rId27"/>
    <p:sldId id="273" r:id="rId28"/>
    <p:sldId id="312" r:id="rId29"/>
    <p:sldId id="313" r:id="rId30"/>
    <p:sldId id="359" r:id="rId31"/>
    <p:sldId id="358" r:id="rId32"/>
    <p:sldId id="360" r:id="rId33"/>
    <p:sldId id="314" r:id="rId34"/>
    <p:sldId id="354" r:id="rId35"/>
    <p:sldId id="315" r:id="rId36"/>
    <p:sldId id="275" r:id="rId37"/>
    <p:sldId id="291" r:id="rId38"/>
    <p:sldId id="289" r:id="rId39"/>
    <p:sldId id="294" r:id="rId40"/>
    <p:sldId id="353" r:id="rId41"/>
    <p:sldId id="320" r:id="rId42"/>
    <p:sldId id="321" r:id="rId43"/>
    <p:sldId id="363" r:id="rId44"/>
    <p:sldId id="361" r:id="rId45"/>
    <p:sldId id="364" r:id="rId46"/>
    <p:sldId id="278" r:id="rId47"/>
    <p:sldId id="322" r:id="rId48"/>
    <p:sldId id="277" r:id="rId49"/>
    <p:sldId id="292" r:id="rId50"/>
    <p:sldId id="367" r:id="rId51"/>
    <p:sldId id="279" r:id="rId52"/>
    <p:sldId id="366" r:id="rId53"/>
    <p:sldId id="323" r:id="rId54"/>
    <p:sldId id="365" r:id="rId55"/>
    <p:sldId id="293" r:id="rId56"/>
    <p:sldId id="355" r:id="rId57"/>
    <p:sldId id="283" r:id="rId58"/>
    <p:sldId id="295" r:id="rId59"/>
    <p:sldId id="324" r:id="rId60"/>
    <p:sldId id="368" r:id="rId61"/>
    <p:sldId id="282" r:id="rId62"/>
    <p:sldId id="300" r:id="rId63"/>
    <p:sldId id="318" r:id="rId64"/>
    <p:sldId id="369" r:id="rId65"/>
    <p:sldId id="299" r:id="rId66"/>
    <p:sldId id="311" r:id="rId67"/>
    <p:sldId id="305" r:id="rId68"/>
    <p:sldId id="351" r:id="rId69"/>
    <p:sldId id="357" r:id="rId70"/>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uck" initials="C"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662" autoAdjust="0"/>
    <p:restoredTop sz="94434" autoAdjust="0"/>
  </p:normalViewPr>
  <p:slideViewPr>
    <p:cSldViewPr>
      <p:cViewPr>
        <p:scale>
          <a:sx n="47" d="100"/>
          <a:sy n="47" d="100"/>
        </p:scale>
        <p:origin x="-120" y="-510"/>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tableStyles" Target="tableStyles.xml"/><Relationship Id="rId7" Type="http://schemas.openxmlformats.org/officeDocument/2006/relationships/slideMaster" Target="slideMasters/slideMaster6.xml"/><Relationship Id="rId71" Type="http://schemas.openxmlformats.org/officeDocument/2006/relationships/notesMaster" Target="notesMasters/notesMaster1.xml"/><Relationship Id="rId2" Type="http://schemas.openxmlformats.org/officeDocument/2006/relationships/slideMaster" Target="slideMasters/slideMaster1.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0.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viewProps" Target="viewProps.xml"/><Relationship Id="rId5" Type="http://schemas.openxmlformats.org/officeDocument/2006/relationships/slideMaster" Target="slideMasters/slideMaster4.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slide" Target="slides/slide50.xml"/><Relationship Id="rId10" Type="http://schemas.openxmlformats.org/officeDocument/2006/relationships/slideMaster" Target="slideMasters/slideMaster9.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presProps" Target="presProps.xml"/><Relationship Id="rId4" Type="http://schemas.openxmlformats.org/officeDocument/2006/relationships/slideMaster" Target="slideMasters/slideMaster3.xml"/><Relationship Id="rId9" Type="http://schemas.openxmlformats.org/officeDocument/2006/relationships/slideMaster" Target="slideMasters/slideMaster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8" Type="http://schemas.openxmlformats.org/officeDocument/2006/relationships/slideMaster" Target="slideMasters/slideMaster7.xml"/><Relationship Id="rId51" Type="http://schemas.openxmlformats.org/officeDocument/2006/relationships/slide" Target="slides/slide40.xml"/><Relationship Id="rId72" Type="http://schemas.openxmlformats.org/officeDocument/2006/relationships/commentAuthors" Target="commentAuthors.xml"/><Relationship Id="rId3" Type="http://schemas.openxmlformats.org/officeDocument/2006/relationships/slideMaster" Target="slideMasters/slideMaster2.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10602058523676276"/>
          <c:y val="8.38097371676855E-2"/>
          <c:w val="0.87882789961172214"/>
          <c:h val="0.82542383399712249"/>
        </c:manualLayout>
      </c:layout>
      <c:barChart>
        <c:barDir val="col"/>
        <c:grouping val="clustered"/>
        <c:varyColors val="0"/>
        <c:ser>
          <c:idx val="0"/>
          <c:order val="0"/>
          <c:tx>
            <c:strRef>
              <c:f>Sheet1!$B$1</c:f>
              <c:strCache>
                <c:ptCount val="1"/>
                <c:pt idx="0">
                  <c:v>Series 1</c:v>
                </c:pt>
              </c:strCache>
            </c:strRef>
          </c:tx>
          <c:spPr>
            <a:ln>
              <a:noFill/>
            </a:ln>
            <a:scene3d>
              <a:camera prst="orthographicFront"/>
              <a:lightRig rig="balanced" dir="tl">
                <a:rot lat="0" lon="0" rev="8700000"/>
              </a:lightRig>
            </a:scene3d>
            <a:sp3d>
              <a:bevelT w="190500" h="38100"/>
            </a:sp3d>
          </c:spPr>
          <c:invertIfNegative val="0"/>
          <c:dPt>
            <c:idx val="0"/>
            <c:invertIfNegative val="0"/>
            <c:bubble3D val="0"/>
            <c:spPr>
              <a:solidFill>
                <a:schemeClr val="bg1">
                  <a:lumMod val="75000"/>
                </a:schemeClr>
              </a:solidFill>
              <a:ln>
                <a:noFill/>
              </a:ln>
              <a:scene3d>
                <a:camera prst="orthographicFront"/>
                <a:lightRig rig="balanced" dir="tl">
                  <a:rot lat="0" lon="0" rev="8700000"/>
                </a:lightRig>
              </a:scene3d>
              <a:sp3d>
                <a:bevelT w="190500" h="38100"/>
              </a:sp3d>
            </c:spPr>
            <c:extLst xmlns:c16r2="http://schemas.microsoft.com/office/drawing/2015/06/chart">
              <c:ext xmlns:c16="http://schemas.microsoft.com/office/drawing/2014/chart" uri="{C3380CC4-5D6E-409C-BE32-E72D297353CC}">
                <c16:uniqueId val="{00000001-D1D0-4911-8D03-15264FB856F1}"/>
              </c:ext>
            </c:extLst>
          </c:dPt>
          <c:dPt>
            <c:idx val="1"/>
            <c:invertIfNegative val="0"/>
            <c:bubble3D val="0"/>
            <c:spPr>
              <a:solidFill>
                <a:schemeClr val="bg1">
                  <a:lumMod val="75000"/>
                </a:schemeClr>
              </a:solidFill>
              <a:ln>
                <a:noFill/>
              </a:ln>
              <a:scene3d>
                <a:camera prst="orthographicFront"/>
                <a:lightRig rig="balanced" dir="tl">
                  <a:rot lat="0" lon="0" rev="8700000"/>
                </a:lightRig>
              </a:scene3d>
              <a:sp3d>
                <a:bevelT w="190500" h="38100"/>
              </a:sp3d>
            </c:spPr>
            <c:extLst xmlns:c16r2="http://schemas.microsoft.com/office/drawing/2015/06/chart">
              <c:ext xmlns:c16="http://schemas.microsoft.com/office/drawing/2014/chart" uri="{C3380CC4-5D6E-409C-BE32-E72D297353CC}">
                <c16:uniqueId val="{00000003-D1D0-4911-8D03-15264FB856F1}"/>
              </c:ext>
            </c:extLst>
          </c:dPt>
          <c:dPt>
            <c:idx val="2"/>
            <c:invertIfNegative val="0"/>
            <c:bubble3D val="0"/>
            <c:spPr>
              <a:solidFill>
                <a:schemeClr val="bg1">
                  <a:lumMod val="75000"/>
                </a:schemeClr>
              </a:solidFill>
              <a:ln>
                <a:noFill/>
              </a:ln>
              <a:scene3d>
                <a:camera prst="orthographicFront"/>
                <a:lightRig rig="balanced" dir="tl">
                  <a:rot lat="0" lon="0" rev="8700000"/>
                </a:lightRig>
              </a:scene3d>
              <a:sp3d>
                <a:bevelT w="190500" h="38100"/>
              </a:sp3d>
            </c:spPr>
            <c:extLst xmlns:c16r2="http://schemas.microsoft.com/office/drawing/2015/06/chart">
              <c:ext xmlns:c16="http://schemas.microsoft.com/office/drawing/2014/chart" uri="{C3380CC4-5D6E-409C-BE32-E72D297353CC}">
                <c16:uniqueId val="{00000005-D1D0-4911-8D03-15264FB856F1}"/>
              </c:ext>
            </c:extLst>
          </c:dPt>
          <c:dPt>
            <c:idx val="3"/>
            <c:invertIfNegative val="0"/>
            <c:bubble3D val="0"/>
            <c:spPr>
              <a:solidFill>
                <a:schemeClr val="bg1">
                  <a:lumMod val="75000"/>
                </a:schemeClr>
              </a:solidFill>
              <a:ln>
                <a:noFill/>
              </a:ln>
              <a:scene3d>
                <a:camera prst="orthographicFront"/>
                <a:lightRig rig="balanced" dir="tl">
                  <a:rot lat="0" lon="0" rev="8700000"/>
                </a:lightRig>
              </a:scene3d>
              <a:sp3d>
                <a:bevelT w="190500" h="38100"/>
              </a:sp3d>
            </c:spPr>
            <c:extLst xmlns:c16r2="http://schemas.microsoft.com/office/drawing/2015/06/chart">
              <c:ext xmlns:c16="http://schemas.microsoft.com/office/drawing/2014/chart" uri="{C3380CC4-5D6E-409C-BE32-E72D297353CC}">
                <c16:uniqueId val="{00000007-D1D0-4911-8D03-15264FB856F1}"/>
              </c:ext>
            </c:extLst>
          </c:dPt>
          <c:dPt>
            <c:idx val="4"/>
            <c:invertIfNegative val="0"/>
            <c:bubble3D val="0"/>
            <c:spPr>
              <a:solidFill>
                <a:schemeClr val="bg1">
                  <a:lumMod val="75000"/>
                </a:schemeClr>
              </a:solidFill>
              <a:ln>
                <a:noFill/>
              </a:ln>
              <a:scene3d>
                <a:camera prst="orthographicFront"/>
                <a:lightRig rig="balanced" dir="tl">
                  <a:rot lat="0" lon="0" rev="8700000"/>
                </a:lightRig>
              </a:scene3d>
              <a:sp3d>
                <a:bevelT w="190500" h="38100"/>
              </a:sp3d>
            </c:spPr>
            <c:extLst xmlns:c16r2="http://schemas.microsoft.com/office/drawing/2015/06/chart">
              <c:ext xmlns:c16="http://schemas.microsoft.com/office/drawing/2014/chart" uri="{C3380CC4-5D6E-409C-BE32-E72D297353CC}">
                <c16:uniqueId val="{00000009-D1D0-4911-8D03-15264FB856F1}"/>
              </c:ext>
            </c:extLst>
          </c:dPt>
          <c:dPt>
            <c:idx val="5"/>
            <c:invertIfNegative val="0"/>
            <c:bubble3D val="0"/>
            <c:spPr>
              <a:solidFill>
                <a:schemeClr val="accent2"/>
              </a:solidFill>
              <a:ln>
                <a:noFill/>
              </a:ln>
              <a:scene3d>
                <a:camera prst="orthographicFront"/>
                <a:lightRig rig="balanced" dir="tl">
                  <a:rot lat="0" lon="0" rev="8700000"/>
                </a:lightRig>
              </a:scene3d>
              <a:sp3d>
                <a:bevelT w="190500" h="38100"/>
              </a:sp3d>
            </c:spPr>
            <c:extLst xmlns:c16r2="http://schemas.microsoft.com/office/drawing/2015/06/chart">
              <c:ext xmlns:c16="http://schemas.microsoft.com/office/drawing/2014/chart" uri="{C3380CC4-5D6E-409C-BE32-E72D297353CC}">
                <c16:uniqueId val="{0000000B-D1D0-4911-8D03-15264FB856F1}"/>
              </c:ext>
            </c:extLst>
          </c:dPt>
          <c:dPt>
            <c:idx val="6"/>
            <c:invertIfNegative val="0"/>
            <c:bubble3D val="0"/>
            <c:spPr>
              <a:solidFill>
                <a:schemeClr val="accent2"/>
              </a:solidFill>
              <a:ln>
                <a:noFill/>
              </a:ln>
              <a:scene3d>
                <a:camera prst="orthographicFront"/>
                <a:lightRig rig="balanced" dir="tl">
                  <a:rot lat="0" lon="0" rev="8700000"/>
                </a:lightRig>
              </a:scene3d>
              <a:sp3d>
                <a:bevelT w="190500" h="38100"/>
              </a:sp3d>
            </c:spPr>
            <c:extLst xmlns:c16r2="http://schemas.microsoft.com/office/drawing/2015/06/chart">
              <c:ext xmlns:c16="http://schemas.microsoft.com/office/drawing/2014/chart" uri="{C3380CC4-5D6E-409C-BE32-E72D297353CC}">
                <c16:uniqueId val="{0000000D-D1D0-4911-8D03-15264FB856F1}"/>
              </c:ext>
            </c:extLst>
          </c:dPt>
          <c:dPt>
            <c:idx val="7"/>
            <c:invertIfNegative val="0"/>
            <c:bubble3D val="0"/>
            <c:spPr>
              <a:solidFill>
                <a:schemeClr val="accent2"/>
              </a:solidFill>
              <a:ln>
                <a:noFill/>
              </a:ln>
              <a:scene3d>
                <a:camera prst="orthographicFront"/>
                <a:lightRig rig="balanced" dir="tl">
                  <a:rot lat="0" lon="0" rev="8700000"/>
                </a:lightRig>
              </a:scene3d>
              <a:sp3d>
                <a:bevelT w="190500" h="38100"/>
              </a:sp3d>
            </c:spPr>
            <c:extLst xmlns:c16r2="http://schemas.microsoft.com/office/drawing/2015/06/chart">
              <c:ext xmlns:c16="http://schemas.microsoft.com/office/drawing/2014/chart" uri="{C3380CC4-5D6E-409C-BE32-E72D297353CC}">
                <c16:uniqueId val="{0000000F-D1D0-4911-8D03-15264FB856F1}"/>
              </c:ext>
            </c:extLst>
          </c:dPt>
          <c:dPt>
            <c:idx val="8"/>
            <c:invertIfNegative val="0"/>
            <c:bubble3D val="0"/>
            <c:spPr>
              <a:solidFill>
                <a:schemeClr val="accent2"/>
              </a:solidFill>
              <a:ln>
                <a:noFill/>
              </a:ln>
              <a:scene3d>
                <a:camera prst="orthographicFront"/>
                <a:lightRig rig="balanced" dir="tl">
                  <a:rot lat="0" lon="0" rev="8700000"/>
                </a:lightRig>
              </a:scene3d>
              <a:sp3d>
                <a:bevelT w="190500" h="38100"/>
              </a:sp3d>
            </c:spPr>
            <c:extLst xmlns:c16r2="http://schemas.microsoft.com/office/drawing/2015/06/chart">
              <c:ext xmlns:c16="http://schemas.microsoft.com/office/drawing/2014/chart" uri="{C3380CC4-5D6E-409C-BE32-E72D297353CC}">
                <c16:uniqueId val="{00000011-D1D0-4911-8D03-15264FB856F1}"/>
              </c:ext>
            </c:extLst>
          </c:dPt>
          <c:dPt>
            <c:idx val="13"/>
            <c:invertIfNegative val="0"/>
            <c:bubble3D val="0"/>
            <c:spPr>
              <a:solidFill>
                <a:schemeClr val="accent6"/>
              </a:solidFill>
              <a:ln>
                <a:noFill/>
              </a:ln>
              <a:scene3d>
                <a:camera prst="orthographicFront"/>
                <a:lightRig rig="balanced" dir="tl">
                  <a:rot lat="0" lon="0" rev="8700000"/>
                </a:lightRig>
              </a:scene3d>
              <a:sp3d>
                <a:bevelT w="190500" h="38100"/>
              </a:sp3d>
            </c:spPr>
            <c:extLst xmlns:c16r2="http://schemas.microsoft.com/office/drawing/2015/06/chart">
              <c:ext xmlns:c16="http://schemas.microsoft.com/office/drawing/2014/chart" uri="{C3380CC4-5D6E-409C-BE32-E72D297353CC}">
                <c16:uniqueId val="{00000013-D1D0-4911-8D03-15264FB856F1}"/>
              </c:ext>
            </c:extLst>
          </c:dPt>
          <c:dPt>
            <c:idx val="14"/>
            <c:invertIfNegative val="0"/>
            <c:bubble3D val="0"/>
            <c:spPr>
              <a:solidFill>
                <a:schemeClr val="accent6"/>
              </a:solidFill>
              <a:ln>
                <a:noFill/>
              </a:ln>
              <a:scene3d>
                <a:camera prst="orthographicFront"/>
                <a:lightRig rig="balanced" dir="tl">
                  <a:rot lat="0" lon="0" rev="8700000"/>
                </a:lightRig>
              </a:scene3d>
              <a:sp3d>
                <a:bevelT w="190500" h="38100"/>
              </a:sp3d>
            </c:spPr>
            <c:extLst xmlns:c16r2="http://schemas.microsoft.com/office/drawing/2015/06/chart">
              <c:ext xmlns:c16="http://schemas.microsoft.com/office/drawing/2014/chart" uri="{C3380CC4-5D6E-409C-BE32-E72D297353CC}">
                <c16:uniqueId val="{00000015-D1D0-4911-8D03-15264FB856F1}"/>
              </c:ext>
            </c:extLst>
          </c:dPt>
          <c:dPt>
            <c:idx val="15"/>
            <c:invertIfNegative val="0"/>
            <c:bubble3D val="0"/>
            <c:spPr>
              <a:solidFill>
                <a:schemeClr val="accent6"/>
              </a:solidFill>
              <a:ln>
                <a:noFill/>
              </a:ln>
              <a:scene3d>
                <a:camera prst="orthographicFront"/>
                <a:lightRig rig="balanced" dir="tl">
                  <a:rot lat="0" lon="0" rev="8700000"/>
                </a:lightRig>
              </a:scene3d>
              <a:sp3d>
                <a:bevelT w="190500" h="38100"/>
              </a:sp3d>
            </c:spPr>
            <c:extLst xmlns:c16r2="http://schemas.microsoft.com/office/drawing/2015/06/chart">
              <c:ext xmlns:c16="http://schemas.microsoft.com/office/drawing/2014/chart" uri="{C3380CC4-5D6E-409C-BE32-E72D297353CC}">
                <c16:uniqueId val="{00000017-D1D0-4911-8D03-15264FB856F1}"/>
              </c:ext>
            </c:extLst>
          </c:dPt>
          <c:dPt>
            <c:idx val="16"/>
            <c:invertIfNegative val="0"/>
            <c:bubble3D val="0"/>
            <c:spPr>
              <a:solidFill>
                <a:schemeClr val="tx1"/>
              </a:solidFill>
              <a:ln>
                <a:noFill/>
              </a:ln>
              <a:scene3d>
                <a:camera prst="orthographicFront"/>
                <a:lightRig rig="balanced" dir="tl">
                  <a:rot lat="0" lon="0" rev="8700000"/>
                </a:lightRig>
              </a:scene3d>
              <a:sp3d>
                <a:bevelT w="190500" h="38100"/>
              </a:sp3d>
            </c:spPr>
            <c:extLst xmlns:c16r2="http://schemas.microsoft.com/office/drawing/2015/06/chart">
              <c:ext xmlns:c16="http://schemas.microsoft.com/office/drawing/2014/chart" uri="{C3380CC4-5D6E-409C-BE32-E72D297353CC}">
                <c16:uniqueId val="{00000019-D1D0-4911-8D03-15264FB856F1}"/>
              </c:ext>
            </c:extLst>
          </c:dPt>
          <c:dLbls>
            <c:dLbl>
              <c:idx val="6"/>
              <c:tx>
                <c:rich>
                  <a:bodyPr/>
                  <a:lstStyle/>
                  <a:p>
                    <a:r>
                      <a:rPr lang="en-US" dirty="0"/>
                      <a:t>4.9</a:t>
                    </a:r>
                  </a:p>
                </c:rich>
              </c:tx>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D1D0-4911-8D03-15264FB856F1}"/>
                </c:ext>
              </c:extLst>
            </c:dLbl>
            <c:spPr>
              <a:noFill/>
              <a:ln>
                <a:noFill/>
              </a:ln>
              <a:effectLst/>
            </c:spPr>
            <c:txPr>
              <a:bodyPr wrap="square" lIns="38100" tIns="19050" rIns="38100" bIns="19050" anchor="ctr">
                <a:spAutoFit/>
              </a:bodyPr>
              <a:lstStyle/>
              <a:p>
                <a:pPr>
                  <a:defRPr>
                    <a:solidFill>
                      <a:schemeClr val="accent3"/>
                    </a:solidFill>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Sheet1!$A$2:$A$20</c:f>
              <c:strCache>
                <c:ptCount val="19"/>
                <c:pt idx="0">
                  <c:v>A</c:v>
                </c:pt>
                <c:pt idx="1">
                  <c:v>B</c:v>
                </c:pt>
                <c:pt idx="2">
                  <c:v>C</c:v>
                </c:pt>
                <c:pt idx="3">
                  <c:v>D</c:v>
                </c:pt>
                <c:pt idx="4">
                  <c:v>F</c:v>
                </c:pt>
                <c:pt idx="5">
                  <c:v>A</c:v>
                </c:pt>
                <c:pt idx="6">
                  <c:v>B</c:v>
                </c:pt>
                <c:pt idx="7">
                  <c:v>C</c:v>
                </c:pt>
                <c:pt idx="8">
                  <c:v>D</c:v>
                </c:pt>
                <c:pt idx="9">
                  <c:v>C</c:v>
                </c:pt>
                <c:pt idx="10">
                  <c:v>D</c:v>
                </c:pt>
                <c:pt idx="11">
                  <c:v>F</c:v>
                </c:pt>
                <c:pt idx="12">
                  <c:v>AR F</c:v>
                </c:pt>
                <c:pt idx="13">
                  <c:v>PG76</c:v>
                </c:pt>
                <c:pt idx="14">
                  <c:v>AR</c:v>
                </c:pt>
                <c:pt idx="15">
                  <c:v>TB</c:v>
                </c:pt>
                <c:pt idx="16">
                  <c:v>CAM</c:v>
                </c:pt>
                <c:pt idx="17">
                  <c:v>C</c:v>
                </c:pt>
                <c:pt idx="18">
                  <c:v>F</c:v>
                </c:pt>
              </c:strCache>
            </c:strRef>
          </c:cat>
          <c:val>
            <c:numRef>
              <c:f>Sheet1!$B$2:$B$20</c:f>
              <c:numCache>
                <c:formatCode>0.0</c:formatCode>
                <c:ptCount val="19"/>
                <c:pt idx="0">
                  <c:v>4.2</c:v>
                </c:pt>
                <c:pt idx="1">
                  <c:v>4.5</c:v>
                </c:pt>
                <c:pt idx="2">
                  <c:v>4.7</c:v>
                </c:pt>
                <c:pt idx="3">
                  <c:v>5.0999999999999996</c:v>
                </c:pt>
                <c:pt idx="4">
                  <c:v>5.6</c:v>
                </c:pt>
                <c:pt idx="5">
                  <c:v>4.7</c:v>
                </c:pt>
                <c:pt idx="6">
                  <c:v>4.9000000000000004</c:v>
                </c:pt>
                <c:pt idx="7">
                  <c:v>5.4</c:v>
                </c:pt>
                <c:pt idx="8">
                  <c:v>5.8</c:v>
                </c:pt>
                <c:pt idx="9">
                  <c:v>6.1</c:v>
                </c:pt>
                <c:pt idx="10">
                  <c:v>6.1</c:v>
                </c:pt>
                <c:pt idx="11">
                  <c:v>6.1</c:v>
                </c:pt>
                <c:pt idx="12">
                  <c:v>8</c:v>
                </c:pt>
                <c:pt idx="13">
                  <c:v>6.3</c:v>
                </c:pt>
                <c:pt idx="14">
                  <c:v>8.4</c:v>
                </c:pt>
                <c:pt idx="15">
                  <c:v>6.1</c:v>
                </c:pt>
                <c:pt idx="16">
                  <c:v>7.2</c:v>
                </c:pt>
                <c:pt idx="17">
                  <c:v>6.5</c:v>
                </c:pt>
                <c:pt idx="18">
                  <c:v>7.2</c:v>
                </c:pt>
              </c:numCache>
            </c:numRef>
          </c:val>
          <c:extLst xmlns:c16r2="http://schemas.microsoft.com/office/drawing/2015/06/chart">
            <c:ext xmlns:c16="http://schemas.microsoft.com/office/drawing/2014/chart" uri="{C3380CC4-5D6E-409C-BE32-E72D297353CC}">
              <c16:uniqueId val="{0000001A-D1D0-4911-8D03-15264FB856F1}"/>
            </c:ext>
          </c:extLst>
        </c:ser>
        <c:dLbls>
          <c:dLblPos val="outEnd"/>
          <c:showLegendKey val="0"/>
          <c:showVal val="1"/>
          <c:showCatName val="0"/>
          <c:showSerName val="0"/>
          <c:showPercent val="0"/>
          <c:showBubbleSize val="0"/>
        </c:dLbls>
        <c:gapWidth val="150"/>
        <c:axId val="144421248"/>
        <c:axId val="148242816"/>
      </c:barChart>
      <c:catAx>
        <c:axId val="144421248"/>
        <c:scaling>
          <c:orientation val="minMax"/>
        </c:scaling>
        <c:delete val="0"/>
        <c:axPos val="b"/>
        <c:numFmt formatCode="General" sourceLinked="1"/>
        <c:majorTickMark val="out"/>
        <c:minorTickMark val="none"/>
        <c:tickLblPos val="nextTo"/>
        <c:txPr>
          <a:bodyPr/>
          <a:lstStyle/>
          <a:p>
            <a:pPr>
              <a:defRPr sz="1400">
                <a:solidFill>
                  <a:schemeClr val="accent3"/>
                </a:solidFill>
              </a:defRPr>
            </a:pPr>
            <a:endParaRPr lang="en-US"/>
          </a:p>
        </c:txPr>
        <c:crossAx val="148242816"/>
        <c:crosses val="autoZero"/>
        <c:auto val="1"/>
        <c:lblAlgn val="ctr"/>
        <c:lblOffset val="100"/>
        <c:noMultiLvlLbl val="0"/>
      </c:catAx>
      <c:valAx>
        <c:axId val="148242816"/>
        <c:scaling>
          <c:orientation val="minMax"/>
        </c:scaling>
        <c:delete val="0"/>
        <c:axPos val="l"/>
        <c:majorGridlines/>
        <c:title>
          <c:tx>
            <c:rich>
              <a:bodyPr rot="-5400000" vert="horz"/>
              <a:lstStyle/>
              <a:p>
                <a:pPr>
                  <a:defRPr>
                    <a:solidFill>
                      <a:schemeClr val="accent3"/>
                    </a:solidFill>
                  </a:defRPr>
                </a:pPr>
                <a:r>
                  <a:rPr lang="en-US" dirty="0">
                    <a:solidFill>
                      <a:schemeClr val="accent3"/>
                    </a:solidFill>
                  </a:rPr>
                  <a:t>AC%</a:t>
                </a:r>
              </a:p>
            </c:rich>
          </c:tx>
          <c:overlay val="0"/>
        </c:title>
        <c:numFmt formatCode="0.0" sourceLinked="1"/>
        <c:majorTickMark val="out"/>
        <c:minorTickMark val="none"/>
        <c:tickLblPos val="nextTo"/>
        <c:txPr>
          <a:bodyPr/>
          <a:lstStyle/>
          <a:p>
            <a:pPr>
              <a:defRPr>
                <a:solidFill>
                  <a:schemeClr val="accent3"/>
                </a:solidFill>
              </a:defRPr>
            </a:pPr>
            <a:endParaRPr lang="en-US"/>
          </a:p>
        </c:txPr>
        <c:crossAx val="14442124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970938" y="0"/>
            <a:ext cx="3037840" cy="461804"/>
          </a:xfrm>
          <a:prstGeom prst="rect">
            <a:avLst/>
          </a:prstGeom>
        </p:spPr>
        <p:txBody>
          <a:bodyPr vert="horz" lIns="92830" tIns="46415" rIns="92830" bIns="46415" rtlCol="0"/>
          <a:lstStyle>
            <a:lvl1pPr algn="r">
              <a:defRPr sz="1200"/>
            </a:lvl1pPr>
          </a:lstStyle>
          <a:p>
            <a:fld id="{CA7DF0B4-6C69-4610-BB13-433760956507}" type="datetimeFigureOut">
              <a:rPr lang="en-US" smtClean="0"/>
              <a:t>8/13/2018</a:t>
            </a:fld>
            <a:endParaRPr lang="en-US"/>
          </a:p>
        </p:txBody>
      </p:sp>
      <p:sp>
        <p:nvSpPr>
          <p:cNvPr id="4" name="Slide Image Placeholder 3"/>
          <p:cNvSpPr>
            <a:spLocks noGrp="1" noRot="1" noChangeAspect="1"/>
          </p:cNvSpPr>
          <p:nvPr>
            <p:ph type="sldImg" idx="2"/>
          </p:nvPr>
        </p:nvSpPr>
        <p:spPr>
          <a:xfrm>
            <a:off x="425450" y="692150"/>
            <a:ext cx="6159500" cy="3463925"/>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2830" tIns="46415" rIns="92830" bIns="464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3037840" cy="461804"/>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8"/>
            <a:ext cx="3037840" cy="461804"/>
          </a:xfrm>
          <a:prstGeom prst="rect">
            <a:avLst/>
          </a:prstGeom>
        </p:spPr>
        <p:txBody>
          <a:bodyPr vert="horz" lIns="92830" tIns="46415" rIns="92830" bIns="46415" rtlCol="0" anchor="b"/>
          <a:lstStyle>
            <a:lvl1pPr algn="r">
              <a:defRPr sz="1200"/>
            </a:lvl1pPr>
          </a:lstStyle>
          <a:p>
            <a:fld id="{A7AE2988-BC30-45CA-A967-C2226C709C41}" type="slidenum">
              <a:rPr lang="en-US" smtClean="0"/>
              <a:t>‹#›</a:t>
            </a:fld>
            <a:endParaRPr lang="en-US"/>
          </a:p>
        </p:txBody>
      </p:sp>
    </p:spTree>
    <p:extLst>
      <p:ext uri="{BB962C8B-B14F-4D97-AF65-F5344CB8AC3E}">
        <p14:creationId xmlns:p14="http://schemas.microsoft.com/office/powerpoint/2010/main" val="4277705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692150"/>
            <a:ext cx="6159500" cy="3463925"/>
          </a:xfrm>
        </p:spPr>
      </p:sp>
      <p:sp>
        <p:nvSpPr>
          <p:cNvPr id="3" name="Notes Placeholder 2"/>
          <p:cNvSpPr>
            <a:spLocks noGrp="1"/>
          </p:cNvSpPr>
          <p:nvPr>
            <p:ph type="body" idx="1"/>
          </p:nvPr>
        </p:nvSpPr>
        <p:spPr/>
        <p:txBody>
          <a:bodyPr>
            <a:normAutofit/>
          </a:bodyPr>
          <a:lstStyle/>
          <a:p>
            <a:r>
              <a:rPr lang="en-US" dirty="0"/>
              <a:t>Six go to mixes in </a:t>
            </a:r>
            <a:r>
              <a:rPr lang="en-US"/>
              <a:t>TxDOT’s</a:t>
            </a:r>
            <a:r>
              <a:rPr lang="en-US" dirty="0"/>
              <a:t> tool box.  This</a:t>
            </a:r>
            <a:r>
              <a:rPr lang="en-US" baseline="0" dirty="0"/>
              <a:t> guide will help facilitate when and where to use these different mixes.  All mixes used today have the same components – Aggregates – Asphalt Cement – Air – The take away from this presentation – WHERE TO USE ASPAHLT MIX TYPES</a:t>
            </a:r>
            <a:endParaRPr lang="en-US" dirty="0"/>
          </a:p>
        </p:txBody>
      </p:sp>
      <p:sp>
        <p:nvSpPr>
          <p:cNvPr id="4" name="Header Placeholder 3"/>
          <p:cNvSpPr>
            <a:spLocks noGrp="1"/>
          </p:cNvSpPr>
          <p:nvPr>
            <p:ph type="hdr" sz="quarter" idx="10"/>
          </p:nvPr>
        </p:nvSpPr>
        <p:spPr/>
        <p:txBody>
          <a:bodyPr/>
          <a:lstStyle/>
          <a:p>
            <a:pPr defTabSz="928299">
              <a:defRPr/>
            </a:pPr>
            <a:endParaRPr lang="en-US" dirty="0">
              <a:solidFill>
                <a:prstClr val="black"/>
              </a:solidFill>
              <a:latin typeface="Calibri"/>
            </a:endParaRPr>
          </a:p>
        </p:txBody>
      </p:sp>
      <p:sp>
        <p:nvSpPr>
          <p:cNvPr id="5" name="Date Placeholder 4"/>
          <p:cNvSpPr>
            <a:spLocks noGrp="1"/>
          </p:cNvSpPr>
          <p:nvPr>
            <p:ph type="dt" idx="11"/>
          </p:nvPr>
        </p:nvSpPr>
        <p:spPr/>
        <p:txBody>
          <a:bodyPr/>
          <a:lstStyle/>
          <a:p>
            <a:pPr defTabSz="928299">
              <a:defRPr/>
            </a:pPr>
            <a:fld id="{81331B57-0BE5-4F82-AA58-76F53EFF3ADA}" type="datetime8">
              <a:rPr lang="en-US">
                <a:solidFill>
                  <a:prstClr val="black"/>
                </a:solidFill>
                <a:latin typeface="Calibri"/>
              </a:rPr>
              <a:pPr defTabSz="928299">
                <a:defRPr/>
              </a:pPr>
              <a:t>8/13/2018 12:35 PM</a:t>
            </a:fld>
            <a:endParaRPr lang="en-US" dirty="0">
              <a:solidFill>
                <a:prstClr val="black"/>
              </a:solidFill>
              <a:latin typeface="Calibri"/>
            </a:endParaRPr>
          </a:p>
        </p:txBody>
      </p:sp>
      <p:sp>
        <p:nvSpPr>
          <p:cNvPr id="6" name="Footer Placeholder 5"/>
          <p:cNvSpPr>
            <a:spLocks noGrp="1"/>
          </p:cNvSpPr>
          <p:nvPr>
            <p:ph type="ftr" sz="quarter" idx="12"/>
          </p:nvPr>
        </p:nvSpPr>
        <p:spPr>
          <a:xfrm>
            <a:off x="0" y="8772668"/>
            <a:ext cx="6309360" cy="461804"/>
          </a:xfrm>
        </p:spPr>
        <p:txBody>
          <a:bodyPr/>
          <a:lstStyle/>
          <a:p>
            <a:pPr defTabSz="928299">
              <a:defRPr/>
            </a:pPr>
            <a:r>
              <a:rPr lang="en-US" sz="500" dirty="0">
                <a:solidFill>
                  <a:srgbClr val="000000"/>
                </a:solidFill>
                <a:latin typeface="Calibri"/>
              </a:rPr>
              <a:t>© 2007 Microsoft Corporation. All rights reserved. Microsoft, Windows, Windows Vista and other product names are or may be registered trademarks and/or trademarks in the U.S. and/or other countries.</a:t>
            </a:r>
          </a:p>
          <a:p>
            <a:pPr defTabSz="928299">
              <a:defRPr/>
            </a:pPr>
            <a:r>
              <a:rPr lang="en-US" sz="500" dirty="0">
                <a:solidFill>
                  <a:srgbClr val="000000"/>
                </a:solidFill>
                <a:latin typeface="Calibri"/>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Calibri"/>
              </a:rPr>
            </a:br>
            <a:r>
              <a:rPr lang="en-US" sz="500" dirty="0">
                <a:solidFill>
                  <a:srgbClr val="000000"/>
                </a:solidFill>
                <a:latin typeface="Calibri"/>
              </a:rPr>
              <a:t>MICROSOFT MAKES NO WARRANTIES, EXPRESS, IMPLIED OR STATUTORY, AS TO THE INFORMATION IN THIS PRESENTATION.</a:t>
            </a:r>
          </a:p>
          <a:p>
            <a:pPr defTabSz="928299">
              <a:defRPr/>
            </a:pPr>
            <a:endParaRPr lang="en-US" sz="500" dirty="0">
              <a:solidFill>
                <a:prstClr val="black"/>
              </a:solidFill>
              <a:latin typeface="Calibri"/>
            </a:endParaRPr>
          </a:p>
        </p:txBody>
      </p:sp>
      <p:sp>
        <p:nvSpPr>
          <p:cNvPr id="7" name="Slide Number Placeholder 6"/>
          <p:cNvSpPr>
            <a:spLocks noGrp="1"/>
          </p:cNvSpPr>
          <p:nvPr>
            <p:ph type="sldNum" sz="quarter" idx="13"/>
          </p:nvPr>
        </p:nvSpPr>
        <p:spPr>
          <a:xfrm>
            <a:off x="6309359" y="8772668"/>
            <a:ext cx="699418" cy="461804"/>
          </a:xfrm>
        </p:spPr>
        <p:txBody>
          <a:bodyPr/>
          <a:lstStyle/>
          <a:p>
            <a:pPr defTabSz="928299">
              <a:defRPr/>
            </a:pPr>
            <a:fld id="{EC87E0CF-87F6-4B58-B8B8-DCAB2DAAF3CA}" type="slidenum">
              <a:rPr lang="en-US">
                <a:solidFill>
                  <a:prstClr val="black"/>
                </a:solidFill>
                <a:latin typeface="Calibri"/>
              </a:rPr>
              <a:pPr defTabSz="928299">
                <a:defRPr/>
              </a:pPr>
              <a:t>1</a:t>
            </a:fld>
            <a:endParaRPr lang="en-US" dirty="0">
              <a:solidFill>
                <a:prstClr val="black"/>
              </a:solidFill>
              <a:latin typeface="Calibri"/>
            </a:endParaRPr>
          </a:p>
        </p:txBody>
      </p:sp>
    </p:spTree>
    <p:extLst>
      <p:ext uri="{BB962C8B-B14F-4D97-AF65-F5344CB8AC3E}">
        <p14:creationId xmlns:p14="http://schemas.microsoft.com/office/powerpoint/2010/main" val="2306040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692150"/>
            <a:ext cx="6159500" cy="3463925"/>
          </a:xfrm>
        </p:spPr>
      </p:sp>
      <p:sp>
        <p:nvSpPr>
          <p:cNvPr id="3" name="Notes Placeholder 2"/>
          <p:cNvSpPr>
            <a:spLocks noGrp="1"/>
          </p:cNvSpPr>
          <p:nvPr>
            <p:ph type="body" idx="1"/>
          </p:nvPr>
        </p:nvSpPr>
        <p:spPr/>
        <p:txBody>
          <a:bodyPr/>
          <a:lstStyle/>
          <a:p>
            <a:r>
              <a:rPr lang="en-US" dirty="0"/>
              <a:t>Mix Design Objective – Stability – Durability – Fatigue Resistant</a:t>
            </a:r>
            <a:r>
              <a:rPr lang="en-US" baseline="0" dirty="0"/>
              <a:t> - Flexibility</a:t>
            </a:r>
            <a:endParaRPr lang="en-US" dirty="0"/>
          </a:p>
        </p:txBody>
      </p:sp>
      <p:sp>
        <p:nvSpPr>
          <p:cNvPr id="4" name="Slide Number Placeholder 3"/>
          <p:cNvSpPr>
            <a:spLocks noGrp="1"/>
          </p:cNvSpPr>
          <p:nvPr>
            <p:ph type="sldNum" sz="quarter" idx="10"/>
          </p:nvPr>
        </p:nvSpPr>
        <p:spPr/>
        <p:txBody>
          <a:bodyPr/>
          <a:lstStyle/>
          <a:p>
            <a:fld id="{A7AE2988-BC30-45CA-A967-C2226C709C41}" type="slidenum">
              <a:rPr lang="en-US" smtClean="0"/>
              <a:t>26</a:t>
            </a:fld>
            <a:endParaRPr lang="en-US"/>
          </a:p>
        </p:txBody>
      </p:sp>
    </p:spTree>
    <p:extLst>
      <p:ext uri="{BB962C8B-B14F-4D97-AF65-F5344CB8AC3E}">
        <p14:creationId xmlns:p14="http://schemas.microsoft.com/office/powerpoint/2010/main" val="2513924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692150"/>
            <a:ext cx="6159500" cy="3463925"/>
          </a:xfrm>
        </p:spPr>
      </p:sp>
      <p:sp>
        <p:nvSpPr>
          <p:cNvPr id="3" name="Notes Placeholder 2"/>
          <p:cNvSpPr>
            <a:spLocks noGrp="1"/>
          </p:cNvSpPr>
          <p:nvPr>
            <p:ph type="body" idx="1"/>
          </p:nvPr>
        </p:nvSpPr>
        <p:spPr/>
        <p:txBody>
          <a:bodyPr/>
          <a:lstStyle/>
          <a:p>
            <a:r>
              <a:rPr lang="en-US" dirty="0"/>
              <a:t>SMA Aggregate</a:t>
            </a:r>
            <a:r>
              <a:rPr lang="en-US" baseline="0" dirty="0"/>
              <a:t> Interlock to provide low </a:t>
            </a:r>
            <a:r>
              <a:rPr lang="en-US" baseline="0" dirty="0" err="1"/>
              <a:t>permeablilty</a:t>
            </a:r>
            <a:endParaRPr lang="en-US" dirty="0"/>
          </a:p>
        </p:txBody>
      </p:sp>
      <p:sp>
        <p:nvSpPr>
          <p:cNvPr id="4" name="Slide Number Placeholder 3"/>
          <p:cNvSpPr>
            <a:spLocks noGrp="1"/>
          </p:cNvSpPr>
          <p:nvPr>
            <p:ph type="sldNum" sz="quarter" idx="10"/>
          </p:nvPr>
        </p:nvSpPr>
        <p:spPr/>
        <p:txBody>
          <a:bodyPr/>
          <a:lstStyle/>
          <a:p>
            <a:fld id="{A7AE2988-BC30-45CA-A967-C2226C709C41}" type="slidenum">
              <a:rPr lang="en-US" smtClean="0"/>
              <a:t>32</a:t>
            </a:fld>
            <a:endParaRPr lang="en-US"/>
          </a:p>
        </p:txBody>
      </p:sp>
    </p:spTree>
    <p:extLst>
      <p:ext uri="{BB962C8B-B14F-4D97-AF65-F5344CB8AC3E}">
        <p14:creationId xmlns:p14="http://schemas.microsoft.com/office/powerpoint/2010/main" val="898962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692150"/>
            <a:ext cx="6159500" cy="3463925"/>
          </a:xfrm>
        </p:spPr>
      </p:sp>
      <p:sp>
        <p:nvSpPr>
          <p:cNvPr id="3" name="Notes Placeholder 2"/>
          <p:cNvSpPr>
            <a:spLocks noGrp="1"/>
          </p:cNvSpPr>
          <p:nvPr>
            <p:ph type="body" idx="1"/>
          </p:nvPr>
        </p:nvSpPr>
        <p:spPr/>
        <p:txBody>
          <a:bodyPr/>
          <a:lstStyle/>
          <a:p>
            <a:r>
              <a:rPr lang="en-US" dirty="0"/>
              <a:t>TOM Core</a:t>
            </a:r>
          </a:p>
        </p:txBody>
      </p:sp>
      <p:sp>
        <p:nvSpPr>
          <p:cNvPr id="4" name="Slide Number Placeholder 3"/>
          <p:cNvSpPr>
            <a:spLocks noGrp="1"/>
          </p:cNvSpPr>
          <p:nvPr>
            <p:ph type="sldNum" sz="quarter" idx="10"/>
          </p:nvPr>
        </p:nvSpPr>
        <p:spPr/>
        <p:txBody>
          <a:bodyPr/>
          <a:lstStyle/>
          <a:p>
            <a:fld id="{A7AE2988-BC30-45CA-A967-C2226C709C41}" type="slidenum">
              <a:rPr lang="en-US" smtClean="0"/>
              <a:t>36</a:t>
            </a:fld>
            <a:endParaRPr lang="en-US"/>
          </a:p>
        </p:txBody>
      </p:sp>
    </p:spTree>
    <p:extLst>
      <p:ext uri="{BB962C8B-B14F-4D97-AF65-F5344CB8AC3E}">
        <p14:creationId xmlns:p14="http://schemas.microsoft.com/office/powerpoint/2010/main" val="3915678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692150"/>
            <a:ext cx="6159500" cy="3463925"/>
          </a:xfrm>
        </p:spPr>
      </p:sp>
      <p:sp>
        <p:nvSpPr>
          <p:cNvPr id="3" name="Notes Placeholder 2"/>
          <p:cNvSpPr>
            <a:spLocks noGrp="1"/>
          </p:cNvSpPr>
          <p:nvPr>
            <p:ph type="body" idx="1"/>
          </p:nvPr>
        </p:nvSpPr>
        <p:spPr/>
        <p:txBody>
          <a:bodyPr/>
          <a:lstStyle/>
          <a:p>
            <a:r>
              <a:rPr lang="en-US" dirty="0"/>
              <a:t>Pavement prep is most important</a:t>
            </a:r>
            <a:r>
              <a:rPr lang="en-US" baseline="0" dirty="0"/>
              <a:t> when selecting Thin Bonded Friction Course –Placement Testing includes </a:t>
            </a:r>
            <a:r>
              <a:rPr lang="en-US" baseline="0" dirty="0" err="1"/>
              <a:t>Tex</a:t>
            </a:r>
            <a:r>
              <a:rPr lang="en-US" baseline="0" dirty="0"/>
              <a:t> 246 Permeability – </a:t>
            </a:r>
            <a:r>
              <a:rPr lang="en-US" baseline="0" dirty="0" err="1"/>
              <a:t>Tex</a:t>
            </a:r>
            <a:r>
              <a:rPr lang="en-US" baseline="0" dirty="0"/>
              <a:t> 244 Thermal Profiling </a:t>
            </a:r>
            <a:endParaRPr lang="en-US" dirty="0"/>
          </a:p>
        </p:txBody>
      </p:sp>
      <p:sp>
        <p:nvSpPr>
          <p:cNvPr id="4" name="Slide Number Placeholder 3"/>
          <p:cNvSpPr>
            <a:spLocks noGrp="1"/>
          </p:cNvSpPr>
          <p:nvPr>
            <p:ph type="sldNum" sz="quarter" idx="10"/>
          </p:nvPr>
        </p:nvSpPr>
        <p:spPr/>
        <p:txBody>
          <a:bodyPr/>
          <a:lstStyle/>
          <a:p>
            <a:fld id="{A7AE2988-BC30-45CA-A967-C2226C709C41}" type="slidenum">
              <a:rPr lang="en-US" smtClean="0"/>
              <a:t>47</a:t>
            </a:fld>
            <a:endParaRPr lang="en-US"/>
          </a:p>
        </p:txBody>
      </p:sp>
    </p:spTree>
    <p:extLst>
      <p:ext uri="{BB962C8B-B14F-4D97-AF65-F5344CB8AC3E}">
        <p14:creationId xmlns:p14="http://schemas.microsoft.com/office/powerpoint/2010/main" val="4211064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692150"/>
            <a:ext cx="6159500" cy="3463925"/>
          </a:xfrm>
        </p:spPr>
      </p:sp>
      <p:sp>
        <p:nvSpPr>
          <p:cNvPr id="3" name="Notes Placeholder 2"/>
          <p:cNvSpPr>
            <a:spLocks noGrp="1"/>
          </p:cNvSpPr>
          <p:nvPr>
            <p:ph type="body" idx="1"/>
          </p:nvPr>
        </p:nvSpPr>
        <p:spPr/>
        <p:txBody>
          <a:bodyPr/>
          <a:lstStyle/>
          <a:p>
            <a:r>
              <a:rPr lang="en-US" dirty="0"/>
              <a:t>Specification</a:t>
            </a:r>
            <a:r>
              <a:rPr lang="en-US" baseline="0" dirty="0"/>
              <a:t> notes state that the paver must be equipped to apply membrane and mix in a single pass with no more than 5 second lag between the two – Also calls for static rolling only – no vibrating – no pneumatic.</a:t>
            </a:r>
            <a:endParaRPr lang="en-US" dirty="0"/>
          </a:p>
        </p:txBody>
      </p:sp>
      <p:sp>
        <p:nvSpPr>
          <p:cNvPr id="4" name="Slide Number Placeholder 3"/>
          <p:cNvSpPr>
            <a:spLocks noGrp="1"/>
          </p:cNvSpPr>
          <p:nvPr>
            <p:ph type="sldNum" sz="quarter" idx="10"/>
          </p:nvPr>
        </p:nvSpPr>
        <p:spPr/>
        <p:txBody>
          <a:bodyPr/>
          <a:lstStyle/>
          <a:p>
            <a:fld id="{A7AE2988-BC30-45CA-A967-C2226C709C41}" type="slidenum">
              <a:rPr lang="en-US" smtClean="0"/>
              <a:t>51</a:t>
            </a:fld>
            <a:endParaRPr lang="en-US"/>
          </a:p>
        </p:txBody>
      </p:sp>
    </p:spTree>
    <p:extLst>
      <p:ext uri="{BB962C8B-B14F-4D97-AF65-F5344CB8AC3E}">
        <p14:creationId xmlns:p14="http://schemas.microsoft.com/office/powerpoint/2010/main" val="1122679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425450" y="692150"/>
            <a:ext cx="6159500"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4243" indent="-290093">
              <a:spcBef>
                <a:spcPct val="30000"/>
              </a:spcBef>
              <a:defRPr sz="1200">
                <a:solidFill>
                  <a:schemeClr val="tx1"/>
                </a:solidFill>
                <a:latin typeface="Calibri" panose="020F0502020204030204" pitchFamily="34" charset="0"/>
              </a:defRPr>
            </a:lvl2pPr>
            <a:lvl3pPr marL="1160374" indent="-232075">
              <a:spcBef>
                <a:spcPct val="30000"/>
              </a:spcBef>
              <a:defRPr sz="1200">
                <a:solidFill>
                  <a:schemeClr val="tx1"/>
                </a:solidFill>
                <a:latin typeface="Calibri" panose="020F0502020204030204" pitchFamily="34" charset="0"/>
              </a:defRPr>
            </a:lvl3pPr>
            <a:lvl4pPr marL="1624523" indent="-232075">
              <a:spcBef>
                <a:spcPct val="30000"/>
              </a:spcBef>
              <a:defRPr sz="1200">
                <a:solidFill>
                  <a:schemeClr val="tx1"/>
                </a:solidFill>
                <a:latin typeface="Calibri" panose="020F0502020204030204" pitchFamily="34" charset="0"/>
              </a:defRPr>
            </a:lvl4pPr>
            <a:lvl5pPr marL="2088672" indent="-232075">
              <a:spcBef>
                <a:spcPct val="30000"/>
              </a:spcBef>
              <a:defRPr sz="1200">
                <a:solidFill>
                  <a:schemeClr val="tx1"/>
                </a:solidFill>
                <a:latin typeface="Calibri" panose="020F0502020204030204" pitchFamily="34" charset="0"/>
              </a:defRPr>
            </a:lvl5pPr>
            <a:lvl6pPr marL="2552822" indent="-232075" eaLnBrk="0" fontAlgn="base" hangingPunct="0">
              <a:spcBef>
                <a:spcPct val="30000"/>
              </a:spcBef>
              <a:spcAft>
                <a:spcPct val="0"/>
              </a:spcAft>
              <a:defRPr sz="1200">
                <a:solidFill>
                  <a:schemeClr val="tx1"/>
                </a:solidFill>
                <a:latin typeface="Calibri" panose="020F0502020204030204" pitchFamily="34" charset="0"/>
              </a:defRPr>
            </a:lvl6pPr>
            <a:lvl7pPr marL="3016971" indent="-232075" eaLnBrk="0" fontAlgn="base" hangingPunct="0">
              <a:spcBef>
                <a:spcPct val="30000"/>
              </a:spcBef>
              <a:spcAft>
                <a:spcPct val="0"/>
              </a:spcAft>
              <a:defRPr sz="1200">
                <a:solidFill>
                  <a:schemeClr val="tx1"/>
                </a:solidFill>
                <a:latin typeface="Calibri" panose="020F0502020204030204" pitchFamily="34" charset="0"/>
              </a:defRPr>
            </a:lvl7pPr>
            <a:lvl8pPr marL="3481121" indent="-232075" eaLnBrk="0" fontAlgn="base" hangingPunct="0">
              <a:spcBef>
                <a:spcPct val="30000"/>
              </a:spcBef>
              <a:spcAft>
                <a:spcPct val="0"/>
              </a:spcAft>
              <a:defRPr sz="1200">
                <a:solidFill>
                  <a:schemeClr val="tx1"/>
                </a:solidFill>
                <a:latin typeface="Calibri" panose="020F0502020204030204" pitchFamily="34" charset="0"/>
              </a:defRPr>
            </a:lvl8pPr>
            <a:lvl9pPr marL="3945270" indent="-2320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8414174-D1DF-4121-8BD6-2B419F2CD8ED}" type="slidenum">
              <a:rPr lang="en-US" altLang="en-US" sz="1300">
                <a:solidFill>
                  <a:prstClr val="black"/>
                </a:solidFill>
                <a:latin typeface="Arial" panose="020B0604020202020204" pitchFamily="34" charset="0"/>
              </a:rPr>
              <a:pPr>
                <a:spcBef>
                  <a:spcPct val="0"/>
                </a:spcBef>
              </a:pPr>
              <a:t>3</a:t>
            </a:fld>
            <a:endParaRPr lang="en-US" altLang="en-US" sz="1300">
              <a:solidFill>
                <a:prstClr val="black"/>
              </a:solidFill>
              <a:latin typeface="Arial" panose="020B0604020202020204" pitchFamily="34" charset="0"/>
            </a:endParaRPr>
          </a:p>
        </p:txBody>
      </p:sp>
    </p:spTree>
    <p:extLst>
      <p:ext uri="{BB962C8B-B14F-4D97-AF65-F5344CB8AC3E}">
        <p14:creationId xmlns:p14="http://schemas.microsoft.com/office/powerpoint/2010/main" val="2448971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xfrm>
            <a:off x="425450" y="692150"/>
            <a:ext cx="6159500"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4243" indent="-290093">
              <a:spcBef>
                <a:spcPct val="30000"/>
              </a:spcBef>
              <a:defRPr sz="1200">
                <a:solidFill>
                  <a:schemeClr val="tx1"/>
                </a:solidFill>
                <a:latin typeface="Calibri" panose="020F0502020204030204" pitchFamily="34" charset="0"/>
              </a:defRPr>
            </a:lvl2pPr>
            <a:lvl3pPr marL="1160374" indent="-232075">
              <a:spcBef>
                <a:spcPct val="30000"/>
              </a:spcBef>
              <a:defRPr sz="1200">
                <a:solidFill>
                  <a:schemeClr val="tx1"/>
                </a:solidFill>
                <a:latin typeface="Calibri" panose="020F0502020204030204" pitchFamily="34" charset="0"/>
              </a:defRPr>
            </a:lvl3pPr>
            <a:lvl4pPr marL="1624523" indent="-232075">
              <a:spcBef>
                <a:spcPct val="30000"/>
              </a:spcBef>
              <a:defRPr sz="1200">
                <a:solidFill>
                  <a:schemeClr val="tx1"/>
                </a:solidFill>
                <a:latin typeface="Calibri" panose="020F0502020204030204" pitchFamily="34" charset="0"/>
              </a:defRPr>
            </a:lvl4pPr>
            <a:lvl5pPr marL="2088672" indent="-232075">
              <a:spcBef>
                <a:spcPct val="30000"/>
              </a:spcBef>
              <a:defRPr sz="1200">
                <a:solidFill>
                  <a:schemeClr val="tx1"/>
                </a:solidFill>
                <a:latin typeface="Calibri" panose="020F0502020204030204" pitchFamily="34" charset="0"/>
              </a:defRPr>
            </a:lvl5pPr>
            <a:lvl6pPr marL="2552822" indent="-232075" eaLnBrk="0" fontAlgn="base" hangingPunct="0">
              <a:spcBef>
                <a:spcPct val="30000"/>
              </a:spcBef>
              <a:spcAft>
                <a:spcPct val="0"/>
              </a:spcAft>
              <a:defRPr sz="1200">
                <a:solidFill>
                  <a:schemeClr val="tx1"/>
                </a:solidFill>
                <a:latin typeface="Calibri" panose="020F0502020204030204" pitchFamily="34" charset="0"/>
              </a:defRPr>
            </a:lvl6pPr>
            <a:lvl7pPr marL="3016971" indent="-232075" eaLnBrk="0" fontAlgn="base" hangingPunct="0">
              <a:spcBef>
                <a:spcPct val="30000"/>
              </a:spcBef>
              <a:spcAft>
                <a:spcPct val="0"/>
              </a:spcAft>
              <a:defRPr sz="1200">
                <a:solidFill>
                  <a:schemeClr val="tx1"/>
                </a:solidFill>
                <a:latin typeface="Calibri" panose="020F0502020204030204" pitchFamily="34" charset="0"/>
              </a:defRPr>
            </a:lvl7pPr>
            <a:lvl8pPr marL="3481121" indent="-232075" eaLnBrk="0" fontAlgn="base" hangingPunct="0">
              <a:spcBef>
                <a:spcPct val="30000"/>
              </a:spcBef>
              <a:spcAft>
                <a:spcPct val="0"/>
              </a:spcAft>
              <a:defRPr sz="1200">
                <a:solidFill>
                  <a:schemeClr val="tx1"/>
                </a:solidFill>
                <a:latin typeface="Calibri" panose="020F0502020204030204" pitchFamily="34" charset="0"/>
              </a:defRPr>
            </a:lvl8pPr>
            <a:lvl9pPr marL="3945270" indent="-2320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AFF7547-18E6-4755-82DC-C0592E91B48D}" type="slidenum">
              <a:rPr lang="en-US" altLang="en-US" sz="1300">
                <a:solidFill>
                  <a:prstClr val="black"/>
                </a:solidFill>
                <a:latin typeface="Arial" panose="020B0604020202020204" pitchFamily="34" charset="0"/>
              </a:rPr>
              <a:pPr>
                <a:spcBef>
                  <a:spcPct val="0"/>
                </a:spcBef>
              </a:pPr>
              <a:t>4</a:t>
            </a:fld>
            <a:endParaRPr lang="en-US" altLang="en-US" sz="1300">
              <a:solidFill>
                <a:prstClr val="black"/>
              </a:solidFill>
              <a:latin typeface="Arial" panose="020B0604020202020204" pitchFamily="34" charset="0"/>
            </a:endParaRPr>
          </a:p>
        </p:txBody>
      </p:sp>
    </p:spTree>
    <p:extLst>
      <p:ext uri="{BB962C8B-B14F-4D97-AF65-F5344CB8AC3E}">
        <p14:creationId xmlns:p14="http://schemas.microsoft.com/office/powerpoint/2010/main" val="3987617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xfrm>
            <a:off x="425450" y="692150"/>
            <a:ext cx="6159500"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4243" indent="-290093">
              <a:spcBef>
                <a:spcPct val="30000"/>
              </a:spcBef>
              <a:defRPr sz="1200">
                <a:solidFill>
                  <a:schemeClr val="tx1"/>
                </a:solidFill>
                <a:latin typeface="Calibri" panose="020F0502020204030204" pitchFamily="34" charset="0"/>
              </a:defRPr>
            </a:lvl2pPr>
            <a:lvl3pPr marL="1160374" indent="-232075">
              <a:spcBef>
                <a:spcPct val="30000"/>
              </a:spcBef>
              <a:defRPr sz="1200">
                <a:solidFill>
                  <a:schemeClr val="tx1"/>
                </a:solidFill>
                <a:latin typeface="Calibri" panose="020F0502020204030204" pitchFamily="34" charset="0"/>
              </a:defRPr>
            </a:lvl3pPr>
            <a:lvl4pPr marL="1624523" indent="-232075">
              <a:spcBef>
                <a:spcPct val="30000"/>
              </a:spcBef>
              <a:defRPr sz="1200">
                <a:solidFill>
                  <a:schemeClr val="tx1"/>
                </a:solidFill>
                <a:latin typeface="Calibri" panose="020F0502020204030204" pitchFamily="34" charset="0"/>
              </a:defRPr>
            </a:lvl4pPr>
            <a:lvl5pPr marL="2088672" indent="-232075">
              <a:spcBef>
                <a:spcPct val="30000"/>
              </a:spcBef>
              <a:defRPr sz="1200">
                <a:solidFill>
                  <a:schemeClr val="tx1"/>
                </a:solidFill>
                <a:latin typeface="Calibri" panose="020F0502020204030204" pitchFamily="34" charset="0"/>
              </a:defRPr>
            </a:lvl5pPr>
            <a:lvl6pPr marL="2552822" indent="-232075" eaLnBrk="0" fontAlgn="base" hangingPunct="0">
              <a:spcBef>
                <a:spcPct val="30000"/>
              </a:spcBef>
              <a:spcAft>
                <a:spcPct val="0"/>
              </a:spcAft>
              <a:defRPr sz="1200">
                <a:solidFill>
                  <a:schemeClr val="tx1"/>
                </a:solidFill>
                <a:latin typeface="Calibri" panose="020F0502020204030204" pitchFamily="34" charset="0"/>
              </a:defRPr>
            </a:lvl6pPr>
            <a:lvl7pPr marL="3016971" indent="-232075" eaLnBrk="0" fontAlgn="base" hangingPunct="0">
              <a:spcBef>
                <a:spcPct val="30000"/>
              </a:spcBef>
              <a:spcAft>
                <a:spcPct val="0"/>
              </a:spcAft>
              <a:defRPr sz="1200">
                <a:solidFill>
                  <a:schemeClr val="tx1"/>
                </a:solidFill>
                <a:latin typeface="Calibri" panose="020F0502020204030204" pitchFamily="34" charset="0"/>
              </a:defRPr>
            </a:lvl7pPr>
            <a:lvl8pPr marL="3481121" indent="-232075" eaLnBrk="0" fontAlgn="base" hangingPunct="0">
              <a:spcBef>
                <a:spcPct val="30000"/>
              </a:spcBef>
              <a:spcAft>
                <a:spcPct val="0"/>
              </a:spcAft>
              <a:defRPr sz="1200">
                <a:solidFill>
                  <a:schemeClr val="tx1"/>
                </a:solidFill>
                <a:latin typeface="Calibri" panose="020F0502020204030204" pitchFamily="34" charset="0"/>
              </a:defRPr>
            </a:lvl8pPr>
            <a:lvl9pPr marL="3945270" indent="-2320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F2DC4E2-F9DA-4194-9DDC-400DA7A8CBBA}" type="slidenum">
              <a:rPr lang="en-US" altLang="en-US" sz="1300">
                <a:solidFill>
                  <a:prstClr val="black"/>
                </a:solidFill>
                <a:latin typeface="Arial" panose="020B0604020202020204" pitchFamily="34" charset="0"/>
              </a:rPr>
              <a:pPr>
                <a:spcBef>
                  <a:spcPct val="0"/>
                </a:spcBef>
              </a:pPr>
              <a:t>5</a:t>
            </a:fld>
            <a:endParaRPr lang="en-US" altLang="en-US" sz="1300">
              <a:solidFill>
                <a:prstClr val="black"/>
              </a:solidFill>
              <a:latin typeface="Arial" panose="020B0604020202020204" pitchFamily="34" charset="0"/>
            </a:endParaRPr>
          </a:p>
        </p:txBody>
      </p:sp>
    </p:spTree>
    <p:extLst>
      <p:ext uri="{BB962C8B-B14F-4D97-AF65-F5344CB8AC3E}">
        <p14:creationId xmlns:p14="http://schemas.microsoft.com/office/powerpoint/2010/main" val="930341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692150"/>
            <a:ext cx="6159500" cy="3463925"/>
          </a:xfrm>
        </p:spPr>
      </p:sp>
      <p:sp>
        <p:nvSpPr>
          <p:cNvPr id="3" name="Notes Placeholder 2"/>
          <p:cNvSpPr>
            <a:spLocks noGrp="1"/>
          </p:cNvSpPr>
          <p:nvPr>
            <p:ph type="body" idx="1"/>
          </p:nvPr>
        </p:nvSpPr>
        <p:spPr/>
        <p:txBody>
          <a:bodyPr/>
          <a:lstStyle/>
          <a:p>
            <a:r>
              <a:rPr lang="en-US" dirty="0"/>
              <a:t>Dense graded mixes</a:t>
            </a:r>
            <a:r>
              <a:rPr lang="en-US" baseline="0" dirty="0"/>
              <a:t> are the “GO TO” mixes when it comes to design.  Utilize these mixes when in doubt.  Dense Graded mixes can utilize higher quantities of recycle products and still preform well.  As cost continue to rise, utilize higher percentages of recycle products in Detours, Driveways, Cross overs, Mail box Turn outs, and Shoulders can </a:t>
            </a:r>
            <a:endParaRPr lang="en-US" dirty="0"/>
          </a:p>
        </p:txBody>
      </p:sp>
      <p:sp>
        <p:nvSpPr>
          <p:cNvPr id="4" name="Slide Number Placeholder 3"/>
          <p:cNvSpPr>
            <a:spLocks noGrp="1"/>
          </p:cNvSpPr>
          <p:nvPr>
            <p:ph type="sldNum" sz="quarter" idx="10"/>
          </p:nvPr>
        </p:nvSpPr>
        <p:spPr/>
        <p:txBody>
          <a:bodyPr/>
          <a:lstStyle/>
          <a:p>
            <a:fld id="{A7AE2988-BC30-45CA-A967-C2226C709C41}" type="slidenum">
              <a:rPr lang="en-US" smtClean="0"/>
              <a:t>11</a:t>
            </a:fld>
            <a:endParaRPr lang="en-US"/>
          </a:p>
        </p:txBody>
      </p:sp>
    </p:spTree>
    <p:extLst>
      <p:ext uri="{BB962C8B-B14F-4D97-AF65-F5344CB8AC3E}">
        <p14:creationId xmlns:p14="http://schemas.microsoft.com/office/powerpoint/2010/main" val="3559517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692150"/>
            <a:ext cx="6159500" cy="3463925"/>
          </a:xfrm>
        </p:spPr>
      </p:sp>
      <p:sp>
        <p:nvSpPr>
          <p:cNvPr id="3" name="Notes Placeholder 2"/>
          <p:cNvSpPr>
            <a:spLocks noGrp="1"/>
          </p:cNvSpPr>
          <p:nvPr>
            <p:ph type="body" idx="1"/>
          </p:nvPr>
        </p:nvSpPr>
        <p:spPr/>
        <p:txBody>
          <a:bodyPr/>
          <a:lstStyle/>
          <a:p>
            <a:r>
              <a:rPr lang="en-US" dirty="0"/>
              <a:t>Typical</a:t>
            </a:r>
            <a:r>
              <a:rPr lang="en-US" baseline="0" dirty="0"/>
              <a:t> Aggregate size for Dense Graded Type D surface mix.  </a:t>
            </a:r>
            <a:endParaRPr lang="en-US" dirty="0"/>
          </a:p>
        </p:txBody>
      </p:sp>
      <p:sp>
        <p:nvSpPr>
          <p:cNvPr id="4" name="Slide Number Placeholder 3"/>
          <p:cNvSpPr>
            <a:spLocks noGrp="1"/>
          </p:cNvSpPr>
          <p:nvPr>
            <p:ph type="sldNum" sz="quarter" idx="10"/>
          </p:nvPr>
        </p:nvSpPr>
        <p:spPr/>
        <p:txBody>
          <a:bodyPr/>
          <a:lstStyle/>
          <a:p>
            <a:fld id="{A7AE2988-BC30-45CA-A967-C2226C709C41}" type="slidenum">
              <a:rPr lang="en-US" smtClean="0"/>
              <a:t>13</a:t>
            </a:fld>
            <a:endParaRPr lang="en-US"/>
          </a:p>
        </p:txBody>
      </p:sp>
    </p:spTree>
    <p:extLst>
      <p:ext uri="{BB962C8B-B14F-4D97-AF65-F5344CB8AC3E}">
        <p14:creationId xmlns:p14="http://schemas.microsoft.com/office/powerpoint/2010/main" val="3902792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692150"/>
            <a:ext cx="6159500" cy="3463925"/>
          </a:xfrm>
        </p:spPr>
      </p:sp>
      <p:sp>
        <p:nvSpPr>
          <p:cNvPr id="3" name="Notes Placeholder 2"/>
          <p:cNvSpPr>
            <a:spLocks noGrp="1"/>
          </p:cNvSpPr>
          <p:nvPr>
            <p:ph type="body" idx="1"/>
          </p:nvPr>
        </p:nvSpPr>
        <p:spPr/>
        <p:txBody>
          <a:bodyPr/>
          <a:lstStyle/>
          <a:p>
            <a:r>
              <a:rPr lang="en-US" dirty="0"/>
              <a:t>Dense</a:t>
            </a:r>
            <a:r>
              <a:rPr lang="en-US" baseline="0" dirty="0"/>
              <a:t> Graded mixes work well with traditional mill – seal – overlay operations.  Utilize modified binders as warranted with traffic count, speed of traffic, intersection (stop &amp; start).  </a:t>
            </a:r>
            <a:endParaRPr lang="en-US" dirty="0"/>
          </a:p>
        </p:txBody>
      </p:sp>
      <p:sp>
        <p:nvSpPr>
          <p:cNvPr id="4" name="Slide Number Placeholder 3"/>
          <p:cNvSpPr>
            <a:spLocks noGrp="1"/>
          </p:cNvSpPr>
          <p:nvPr>
            <p:ph type="sldNum" sz="quarter" idx="10"/>
          </p:nvPr>
        </p:nvSpPr>
        <p:spPr/>
        <p:txBody>
          <a:bodyPr/>
          <a:lstStyle/>
          <a:p>
            <a:fld id="{A7AE2988-BC30-45CA-A967-C2226C709C41}" type="slidenum">
              <a:rPr lang="en-US" smtClean="0"/>
              <a:t>14</a:t>
            </a:fld>
            <a:endParaRPr lang="en-US"/>
          </a:p>
        </p:txBody>
      </p:sp>
    </p:spTree>
    <p:extLst>
      <p:ext uri="{BB962C8B-B14F-4D97-AF65-F5344CB8AC3E}">
        <p14:creationId xmlns:p14="http://schemas.microsoft.com/office/powerpoint/2010/main" val="3925743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692150"/>
            <a:ext cx="6159500" cy="3463925"/>
          </a:xfrm>
        </p:spPr>
      </p:sp>
      <p:sp>
        <p:nvSpPr>
          <p:cNvPr id="3" name="Notes Placeholder 2"/>
          <p:cNvSpPr>
            <a:spLocks noGrp="1"/>
          </p:cNvSpPr>
          <p:nvPr>
            <p:ph type="body" idx="1"/>
          </p:nvPr>
        </p:nvSpPr>
        <p:spPr/>
        <p:txBody>
          <a:bodyPr/>
          <a:lstStyle/>
          <a:p>
            <a:r>
              <a:rPr lang="en-US" dirty="0"/>
              <a:t>Utilize standard paving operations</a:t>
            </a:r>
            <a:r>
              <a:rPr lang="en-US" baseline="0" dirty="0"/>
              <a:t> for Dense Graded Mixes – Utilize </a:t>
            </a:r>
            <a:r>
              <a:rPr lang="en-US" baseline="0" dirty="0" err="1"/>
              <a:t>Ko-kal</a:t>
            </a:r>
            <a:r>
              <a:rPr lang="en-US" baseline="0" dirty="0"/>
              <a:t> or Shuttle Buggy as method of delivering mix into the paver.  Also utilize standard compaction operations (Break Down Roller – Pneumatic Roller – Finish or polishing Roller.</a:t>
            </a:r>
            <a:endParaRPr lang="en-US" dirty="0"/>
          </a:p>
        </p:txBody>
      </p:sp>
      <p:sp>
        <p:nvSpPr>
          <p:cNvPr id="4" name="Slide Number Placeholder 3"/>
          <p:cNvSpPr>
            <a:spLocks noGrp="1"/>
          </p:cNvSpPr>
          <p:nvPr>
            <p:ph type="sldNum" sz="quarter" idx="10"/>
          </p:nvPr>
        </p:nvSpPr>
        <p:spPr/>
        <p:txBody>
          <a:bodyPr/>
          <a:lstStyle/>
          <a:p>
            <a:fld id="{A7AE2988-BC30-45CA-A967-C2226C709C41}" type="slidenum">
              <a:rPr lang="en-US" smtClean="0"/>
              <a:t>15</a:t>
            </a:fld>
            <a:endParaRPr lang="en-US"/>
          </a:p>
        </p:txBody>
      </p:sp>
    </p:spTree>
    <p:extLst>
      <p:ext uri="{BB962C8B-B14F-4D97-AF65-F5344CB8AC3E}">
        <p14:creationId xmlns:p14="http://schemas.microsoft.com/office/powerpoint/2010/main" val="790088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692150"/>
            <a:ext cx="6159500" cy="3463925"/>
          </a:xfrm>
        </p:spPr>
      </p:sp>
      <p:sp>
        <p:nvSpPr>
          <p:cNvPr id="3" name="Notes Placeholder 2"/>
          <p:cNvSpPr>
            <a:spLocks noGrp="1"/>
          </p:cNvSpPr>
          <p:nvPr>
            <p:ph type="body" idx="1"/>
          </p:nvPr>
        </p:nvSpPr>
        <p:spPr/>
        <p:txBody>
          <a:bodyPr/>
          <a:lstStyle/>
          <a:p>
            <a:r>
              <a:rPr lang="en-US" dirty="0"/>
              <a:t>Super Pave</a:t>
            </a:r>
            <a:r>
              <a:rPr lang="en-US" baseline="0" dirty="0"/>
              <a:t> Mat – Higher AC content to help with fatigue cracking.  More structured for a stone on stone contact.  Material does cost more then dense graded mixes due to the higher asphalt content.  Can be used for all applications.</a:t>
            </a:r>
            <a:endParaRPr lang="en-US" dirty="0"/>
          </a:p>
        </p:txBody>
      </p:sp>
      <p:sp>
        <p:nvSpPr>
          <p:cNvPr id="4" name="Slide Number Placeholder 3"/>
          <p:cNvSpPr>
            <a:spLocks noGrp="1"/>
          </p:cNvSpPr>
          <p:nvPr>
            <p:ph type="sldNum" sz="quarter" idx="10"/>
          </p:nvPr>
        </p:nvSpPr>
        <p:spPr/>
        <p:txBody>
          <a:bodyPr/>
          <a:lstStyle/>
          <a:p>
            <a:fld id="{A7AE2988-BC30-45CA-A967-C2226C709C41}" type="slidenum">
              <a:rPr lang="en-US" smtClean="0"/>
              <a:t>17</a:t>
            </a:fld>
            <a:endParaRPr lang="en-US"/>
          </a:p>
        </p:txBody>
      </p:sp>
    </p:spTree>
    <p:extLst>
      <p:ext uri="{BB962C8B-B14F-4D97-AF65-F5344CB8AC3E}">
        <p14:creationId xmlns:p14="http://schemas.microsoft.com/office/powerpoint/2010/main" val="1656500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3667" y="1905001"/>
            <a:ext cx="10242551" cy="1523495"/>
          </a:xfrm>
        </p:spPr>
        <p:txBody>
          <a:bodyPr>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973666" y="4344989"/>
            <a:ext cx="10242551"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p:txBody>
          <a:bodyPr/>
          <a:lstStyle>
            <a:lvl1pPr>
              <a:defRPr/>
            </a:lvl1pPr>
          </a:lstStyle>
          <a:p>
            <a:pPr>
              <a:defRPr/>
            </a:pPr>
            <a:fld id="{D4858521-A3D5-4E22-9A76-E69B3D99E89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7302177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a:defRPr/>
            </a:lvl1pPr>
          </a:lstStyle>
          <a:p>
            <a:pPr>
              <a:defRPr/>
            </a:pPr>
            <a:fld id="{4AC11753-49F2-4B32-AD20-81F17294699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9936233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52401"/>
            <a:ext cx="2743200" cy="5973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52401"/>
            <a:ext cx="8026400" cy="5973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a:defRPr/>
            </a:lvl1pPr>
          </a:lstStyle>
          <a:p>
            <a:pPr>
              <a:defRPr/>
            </a:pPr>
            <a:fld id="{4950B091-6F07-4EF4-A9C3-EBC8677EFEE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4890852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152401"/>
            <a:ext cx="10972800" cy="868363"/>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noChangeArrowheads="1"/>
          </p:cNvSpPr>
          <p:nvPr>
            <p:ph type="sldNum" sz="quarter" idx="10"/>
          </p:nvPr>
        </p:nvSpPr>
        <p:spPr/>
        <p:txBody>
          <a:bodyPr/>
          <a:lstStyle>
            <a:lvl1pPr>
              <a:defRPr/>
            </a:lvl1pPr>
          </a:lstStyle>
          <a:p>
            <a:pPr>
              <a:defRPr/>
            </a:pPr>
            <a:fld id="{C1C2992E-4A47-4B2D-8855-A1BA5D72FB8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6654941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1"/>
            <a:ext cx="10972800" cy="868363"/>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p:txBody>
          <a:bodyPr/>
          <a:lstStyle>
            <a:lvl1pPr>
              <a:defRPr/>
            </a:lvl1pPr>
          </a:lstStyle>
          <a:p>
            <a:pPr>
              <a:defRPr/>
            </a:pPr>
            <a:fld id="{406484F3-0B9F-4900-9F11-F736D8164AB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803673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cSld name="1_Title and Content">
    <p:spTree>
      <p:nvGrpSpPr>
        <p:cNvPr id="1" name=""/>
        <p:cNvGrpSpPr/>
        <p:nvPr/>
      </p:nvGrpSpPr>
      <p:grpSpPr>
        <a:xfrm>
          <a:off x="0" y="0"/>
          <a:ext cx="0" cy="0"/>
          <a:chOff x="0" y="0"/>
          <a:chExt cx="0" cy="0"/>
        </a:xfrm>
      </p:grpSpPr>
      <p:pic>
        <p:nvPicPr>
          <p:cNvPr id="4" name="Picture 15" descr="faalogofi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00"/>
            <a:ext cx="1619251"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05255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6233" y="304801"/>
            <a:ext cx="10668000" cy="1216025"/>
          </a:xfrm>
        </p:spPr>
        <p:txBody>
          <a:bodyPr/>
          <a:lstStyle/>
          <a:p>
            <a:r>
              <a:rPr lang="en-US"/>
              <a:t>Click to edit Master title style</a:t>
            </a:r>
          </a:p>
        </p:txBody>
      </p:sp>
      <p:sp>
        <p:nvSpPr>
          <p:cNvPr id="3" name="Table Placeholder 2"/>
          <p:cNvSpPr>
            <a:spLocks noGrp="1"/>
          </p:cNvSpPr>
          <p:nvPr>
            <p:ph type="tbl" idx="1"/>
          </p:nvPr>
        </p:nvSpPr>
        <p:spPr>
          <a:xfrm>
            <a:off x="755651" y="1752600"/>
            <a:ext cx="10668000" cy="4267200"/>
          </a:xfrm>
        </p:spPr>
        <p:txBody>
          <a:bodyPr/>
          <a:lstStyle/>
          <a:p>
            <a:pPr lvl="0"/>
            <a:endParaRPr lang="en-US" noProof="0" dirty="0"/>
          </a:p>
        </p:txBody>
      </p:sp>
      <p:sp>
        <p:nvSpPr>
          <p:cNvPr id="4" name="Date Placeholder 3"/>
          <p:cNvSpPr>
            <a:spLocks noGrp="1"/>
          </p:cNvSpPr>
          <p:nvPr>
            <p:ph type="dt" sz="half" idx="10"/>
          </p:nvPr>
        </p:nvSpPr>
        <p:spPr>
          <a:xfrm>
            <a:off x="812800" y="6245225"/>
            <a:ext cx="2641600" cy="476250"/>
          </a:xfrm>
          <a:prstGeom prst="rect">
            <a:avLst/>
          </a:prstGeom>
        </p:spPr>
        <p:txBody>
          <a:bodyPr/>
          <a:lstStyle>
            <a:lvl1pPr eaLnBrk="1" fontAlgn="auto" hangingPunct="1">
              <a:spcBef>
                <a:spcPts val="0"/>
              </a:spcBef>
              <a:spcAft>
                <a:spcPts val="0"/>
              </a:spcAft>
              <a:defRPr>
                <a:latin typeface="Arial" charset="0"/>
                <a:cs typeface="+mn-cs"/>
              </a:defRPr>
            </a:lvl1pPr>
          </a:lstStyle>
          <a:p>
            <a:pPr>
              <a:defRPr/>
            </a:pPr>
            <a:fld id="{3FD38117-C77C-4F7C-BF0C-E9A179486D75}" type="datetimeFigureOut">
              <a:rPr lang="en-US">
                <a:solidFill>
                  <a:srgbClr val="000000"/>
                </a:solidFill>
              </a:rPr>
              <a:pPr>
                <a:defRPr/>
              </a:pPr>
              <a:t>8/13/2018</a:t>
            </a:fld>
            <a:endParaRPr lang="en-US" dirty="0">
              <a:solidFill>
                <a:srgbClr val="000000"/>
              </a:solidFill>
            </a:endParaRPr>
          </a:p>
        </p:txBody>
      </p:sp>
      <p:sp>
        <p:nvSpPr>
          <p:cNvPr id="5" name="Footer Placeholder 4"/>
          <p:cNvSpPr>
            <a:spLocks noGrp="1"/>
          </p:cNvSpPr>
          <p:nvPr>
            <p:ph type="ftr" sz="quarter" idx="11"/>
          </p:nvPr>
        </p:nvSpPr>
        <p:spPr>
          <a:xfrm>
            <a:off x="4165600" y="6245225"/>
            <a:ext cx="3860800" cy="476250"/>
          </a:xfrm>
          <a:prstGeom prst="rect">
            <a:avLst/>
          </a:prstGeom>
        </p:spPr>
        <p:txBody>
          <a:bodyPr/>
          <a:lstStyle>
            <a:lvl1pPr eaLnBrk="1" fontAlgn="auto" hangingPunct="1">
              <a:spcBef>
                <a:spcPts val="0"/>
              </a:spcBef>
              <a:spcAft>
                <a:spcPts val="0"/>
              </a:spcAft>
              <a:defRPr>
                <a:latin typeface="Arial" charset="0"/>
                <a:cs typeface="+mn-cs"/>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a:xfrm>
            <a:off x="8737600" y="6245225"/>
            <a:ext cx="2641600" cy="476250"/>
          </a:xfrm>
        </p:spPr>
        <p:txBody>
          <a:bodyPr/>
          <a:lstStyle>
            <a:lvl1pPr>
              <a:defRPr/>
            </a:lvl1pPr>
          </a:lstStyle>
          <a:p>
            <a:pPr>
              <a:defRPr/>
            </a:pPr>
            <a:fld id="{C02DB156-E33C-4E69-A541-3076DD5BB31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6251236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1"/>
            <a:ext cx="10972800" cy="868363"/>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dirty="0"/>
          </a:p>
        </p:txBody>
      </p:sp>
      <p:sp>
        <p:nvSpPr>
          <p:cNvPr id="4" name="Rectangle 6"/>
          <p:cNvSpPr>
            <a:spLocks noGrp="1" noChangeArrowheads="1"/>
          </p:cNvSpPr>
          <p:nvPr>
            <p:ph type="sldNum" sz="quarter" idx="10"/>
          </p:nvPr>
        </p:nvSpPr>
        <p:spPr/>
        <p:txBody>
          <a:bodyPr/>
          <a:lstStyle>
            <a:lvl1pPr>
              <a:defRPr/>
            </a:lvl1pPr>
          </a:lstStyle>
          <a:p>
            <a:pPr>
              <a:defRPr/>
            </a:pPr>
            <a:fld id="{7E9F7B8B-AB80-4CF2-BBCB-36B1E2D3D85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8462684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4BC03F2C-D52E-46E1-8010-9EBBD5480459}" type="datetimeFigureOut">
              <a:rPr lang="en-US" smtClean="0"/>
              <a:pPr/>
              <a:t>8/13/2018</a:t>
            </a:fld>
            <a:endParaRPr lang="en-US" dirty="0"/>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dirty="0">
              <a:solidFill>
                <a:srgbClr val="EEECE1"/>
              </a:solidFill>
            </a:endParaRPr>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92EBB66E-605D-47D7-B765-C97DAA7C65F0}" type="slidenum">
              <a:rPr lang="en-US" smtClean="0">
                <a:solidFill>
                  <a:srgbClr val="EEECE1"/>
                </a:solidFill>
              </a:rPr>
              <a:pPr/>
              <a:t>‹#›</a:t>
            </a:fld>
            <a:endParaRPr lang="en-US" dirty="0">
              <a:solidFill>
                <a:srgbClr val="EEECE1"/>
              </a:solidFill>
            </a:endParaRPr>
          </a:p>
        </p:txBody>
      </p:sp>
    </p:spTree>
    <p:extLst>
      <p:ext uri="{BB962C8B-B14F-4D97-AF65-F5344CB8AC3E}">
        <p14:creationId xmlns:p14="http://schemas.microsoft.com/office/powerpoint/2010/main" val="47140233"/>
      </p:ext>
    </p:extLst>
  </p:cSld>
  <p:clrMapOvr>
    <a:overrideClrMapping bg1="dk1" tx1="lt1" bg2="dk2" tx2="lt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4BC03F2C-D52E-46E1-8010-9EBBD5480459}" type="datetimeFigureOut">
              <a:rPr lang="en-US" smtClean="0">
                <a:solidFill>
                  <a:srgbClr val="1F497D"/>
                </a:solidFill>
              </a:rPr>
              <a:pPr/>
              <a:t>8/13/2018</a:t>
            </a:fld>
            <a:endParaRPr lang="en-US" dirty="0">
              <a:solidFill>
                <a:srgbClr val="1F497D"/>
              </a:solidFill>
            </a:endParaRPr>
          </a:p>
        </p:txBody>
      </p:sp>
      <p:sp>
        <p:nvSpPr>
          <p:cNvPr id="5" name="Footer Placeholder 4"/>
          <p:cNvSpPr>
            <a:spLocks noGrp="1"/>
          </p:cNvSpPr>
          <p:nvPr>
            <p:ph type="ftr" sz="quarter" idx="11"/>
          </p:nvPr>
        </p:nvSpPr>
        <p:spPr/>
        <p:txBody>
          <a:bodyPr/>
          <a:lstStyle/>
          <a:p>
            <a:endParaRPr lang="en-US" dirty="0">
              <a:solidFill>
                <a:srgbClr val="1F497D"/>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92EBB66E-605D-47D7-B765-C97DAA7C65F0}" type="slidenum">
              <a:rPr lang="en-US" smtClean="0"/>
              <a:pPr/>
              <a:t>‹#›</a:t>
            </a:fld>
            <a:endParaRPr lang="en-US" dirty="0"/>
          </a:p>
        </p:txBody>
      </p:sp>
      <p:sp>
        <p:nvSpPr>
          <p:cNvPr id="8" name="Content Placeholder 7"/>
          <p:cNvSpPr>
            <a:spLocks noGrp="1"/>
          </p:cNvSpPr>
          <p:nvPr>
            <p:ph sz="quarter" idx="1"/>
          </p:nvPr>
        </p:nvSpPr>
        <p:spPr>
          <a:xfrm>
            <a:off x="816864" y="1600200"/>
            <a:ext cx="108712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164441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1" y="6238876"/>
            <a:ext cx="12192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a:t>Click to edit Master text styles</a:t>
            </a:r>
          </a:p>
        </p:txBody>
      </p:sp>
    </p:spTree>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4BC03F2C-D52E-46E1-8010-9EBBD5480459}" type="datetimeFigureOut">
              <a:rPr lang="en-US" smtClean="0">
                <a:solidFill>
                  <a:srgbClr val="1F497D"/>
                </a:solidFill>
              </a:rPr>
              <a:pPr/>
              <a:t>8/13/2018</a:t>
            </a:fld>
            <a:endParaRPr lang="en-US" dirty="0">
              <a:solidFill>
                <a:srgbClr val="1F497D"/>
              </a:solidFill>
            </a:endParaRPr>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92EBB66E-605D-47D7-B765-C97DAA7C65F0}" type="slidenum">
              <a:rPr lang="en-US" smtClean="0"/>
              <a:pPr/>
              <a:t>‹#›</a:t>
            </a:fld>
            <a:endParaRPr lang="en-US" dirty="0"/>
          </a:p>
        </p:txBody>
      </p:sp>
      <p:sp>
        <p:nvSpPr>
          <p:cNvPr id="14" name="Footer Placeholder 13"/>
          <p:cNvSpPr>
            <a:spLocks noGrp="1"/>
          </p:cNvSpPr>
          <p:nvPr>
            <p:ph type="ftr" sz="quarter" idx="12"/>
          </p:nvPr>
        </p:nvSpPr>
        <p:spPr/>
        <p:txBody>
          <a:bodyPr/>
          <a:lstStyle/>
          <a:p>
            <a:endParaRPr lang="en-US" dirty="0">
              <a:solidFill>
                <a:srgbClr val="1F497D"/>
              </a:solidFill>
            </a:endParaRPr>
          </a:p>
        </p:txBody>
      </p:sp>
    </p:spTree>
    <p:extLst>
      <p:ext uri="{BB962C8B-B14F-4D97-AF65-F5344CB8AC3E}">
        <p14:creationId xmlns:p14="http://schemas.microsoft.com/office/powerpoint/2010/main" val="1447550872"/>
      </p:ext>
    </p:extLst>
  </p:cSld>
  <p:clrMapOvr>
    <a:overrideClrMapping bg1="lt1" tx1="dk1" bg2="lt2" tx2="dk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812800"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459868"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4BC03F2C-D52E-46E1-8010-9EBBD5480459}" type="datetimeFigureOut">
              <a:rPr lang="en-US" smtClean="0">
                <a:solidFill>
                  <a:srgbClr val="1F497D"/>
                </a:solidFill>
              </a:rPr>
              <a:pPr/>
              <a:t>8/13/2018</a:t>
            </a:fld>
            <a:endParaRPr lang="en-US" dirty="0">
              <a:solidFill>
                <a:srgbClr val="1F497D"/>
              </a:solidFill>
            </a:endParaRPr>
          </a:p>
        </p:txBody>
      </p:sp>
      <p:sp>
        <p:nvSpPr>
          <p:cNvPr id="10" name="Slide Number Placeholder 9"/>
          <p:cNvSpPr>
            <a:spLocks noGrp="1"/>
          </p:cNvSpPr>
          <p:nvPr>
            <p:ph type="sldNum" sz="quarter" idx="16"/>
          </p:nvPr>
        </p:nvSpPr>
        <p:spPr/>
        <p:txBody>
          <a:bodyPr rtlCol="0"/>
          <a:lstStyle/>
          <a:p>
            <a:fld id="{92EBB66E-605D-47D7-B765-C97DAA7C65F0}" type="slidenum">
              <a:rPr lang="en-US" smtClean="0"/>
              <a:pPr/>
              <a:t>‹#›</a:t>
            </a:fld>
            <a:endParaRPr lang="en-US" dirty="0"/>
          </a:p>
        </p:txBody>
      </p:sp>
      <p:sp>
        <p:nvSpPr>
          <p:cNvPr id="12" name="Footer Placeholder 11"/>
          <p:cNvSpPr>
            <a:spLocks noGrp="1"/>
          </p:cNvSpPr>
          <p:nvPr>
            <p:ph type="ftr" sz="quarter" idx="17"/>
          </p:nvPr>
        </p:nvSpPr>
        <p:spPr/>
        <p:txBody>
          <a:bodyPr rtlCol="0"/>
          <a:lstStyle/>
          <a:p>
            <a:endParaRPr lang="en-US" dirty="0">
              <a:solidFill>
                <a:srgbClr val="1F497D"/>
              </a:solidFill>
            </a:endParaRPr>
          </a:p>
        </p:txBody>
      </p:sp>
    </p:spTree>
    <p:extLst>
      <p:ext uri="{BB962C8B-B14F-4D97-AF65-F5344CB8AC3E}">
        <p14:creationId xmlns:p14="http://schemas.microsoft.com/office/powerpoint/2010/main" val="193389238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4BC03F2C-D52E-46E1-8010-9EBBD5480459}" type="datetimeFigureOut">
              <a:rPr lang="en-US" smtClean="0">
                <a:solidFill>
                  <a:srgbClr val="1F497D"/>
                </a:solidFill>
              </a:rPr>
              <a:pPr/>
              <a:t>8/13/2018</a:t>
            </a:fld>
            <a:endParaRPr lang="en-US" dirty="0">
              <a:solidFill>
                <a:srgbClr val="1F497D"/>
              </a:solidFill>
            </a:endParaRPr>
          </a:p>
        </p:txBody>
      </p:sp>
      <p:sp>
        <p:nvSpPr>
          <p:cNvPr id="12" name="Slide Number Placeholder 11"/>
          <p:cNvSpPr>
            <a:spLocks noGrp="1"/>
          </p:cNvSpPr>
          <p:nvPr>
            <p:ph type="sldNum" sz="quarter" idx="16"/>
          </p:nvPr>
        </p:nvSpPr>
        <p:spPr/>
        <p:txBody>
          <a:bodyPr rtlCol="0"/>
          <a:lstStyle/>
          <a:p>
            <a:fld id="{92EBB66E-605D-47D7-B765-C97DAA7C65F0}" type="slidenum">
              <a:rPr lang="en-US" smtClean="0"/>
              <a:pPr/>
              <a:t>‹#›</a:t>
            </a:fld>
            <a:endParaRPr lang="en-US" dirty="0"/>
          </a:p>
        </p:txBody>
      </p:sp>
      <p:sp>
        <p:nvSpPr>
          <p:cNvPr id="14" name="Footer Placeholder 13"/>
          <p:cNvSpPr>
            <a:spLocks noGrp="1"/>
          </p:cNvSpPr>
          <p:nvPr>
            <p:ph type="ftr" sz="quarter" idx="17"/>
          </p:nvPr>
        </p:nvSpPr>
        <p:spPr/>
        <p:txBody>
          <a:bodyPr rtlCol="0"/>
          <a:lstStyle/>
          <a:p>
            <a:endParaRPr lang="en-US" dirty="0">
              <a:solidFill>
                <a:srgbClr val="1F497D"/>
              </a:solidFill>
            </a:endParaRPr>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216806852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4BC03F2C-D52E-46E1-8010-9EBBD5480459}" type="datetimeFigureOut">
              <a:rPr lang="en-US" smtClean="0">
                <a:solidFill>
                  <a:srgbClr val="1F497D"/>
                </a:solidFill>
              </a:rPr>
              <a:pPr/>
              <a:t>8/13/2018</a:t>
            </a:fld>
            <a:endParaRPr lang="en-US" dirty="0">
              <a:solidFill>
                <a:srgbClr val="1F497D"/>
              </a:solidFill>
            </a:endParaRPr>
          </a:p>
        </p:txBody>
      </p:sp>
      <p:sp>
        <p:nvSpPr>
          <p:cNvPr id="4" name="Footer Placeholder 3"/>
          <p:cNvSpPr>
            <a:spLocks noGrp="1"/>
          </p:cNvSpPr>
          <p:nvPr>
            <p:ph type="ftr" sz="quarter" idx="11"/>
          </p:nvPr>
        </p:nvSpPr>
        <p:spPr/>
        <p:txBody>
          <a:bodyPr/>
          <a:lstStyle/>
          <a:p>
            <a:endParaRPr lang="en-US" dirty="0">
              <a:solidFill>
                <a:srgbClr val="1F497D"/>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92EBB66E-605D-47D7-B765-C97DAA7C65F0}" type="slidenum">
              <a:rPr lang="en-US" smtClean="0"/>
              <a:pPr/>
              <a:t>‹#›</a:t>
            </a:fld>
            <a:endParaRPr lang="en-US" dirty="0"/>
          </a:p>
        </p:txBody>
      </p:sp>
    </p:spTree>
    <p:extLst>
      <p:ext uri="{BB962C8B-B14F-4D97-AF65-F5344CB8AC3E}">
        <p14:creationId xmlns:p14="http://schemas.microsoft.com/office/powerpoint/2010/main" val="22282111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C03F2C-D52E-46E1-8010-9EBBD5480459}" type="datetimeFigureOut">
              <a:rPr lang="en-US" smtClean="0">
                <a:solidFill>
                  <a:srgbClr val="1F497D"/>
                </a:solidFill>
              </a:rPr>
              <a:pPr/>
              <a:t>8/13/2018</a:t>
            </a:fld>
            <a:endParaRPr lang="en-US" dirty="0">
              <a:solidFill>
                <a:srgbClr val="1F497D"/>
              </a:solidFill>
            </a:endParaRPr>
          </a:p>
        </p:txBody>
      </p:sp>
      <p:sp>
        <p:nvSpPr>
          <p:cNvPr id="3" name="Footer Placeholder 2"/>
          <p:cNvSpPr>
            <a:spLocks noGrp="1"/>
          </p:cNvSpPr>
          <p:nvPr>
            <p:ph type="ftr" sz="quarter" idx="11"/>
          </p:nvPr>
        </p:nvSpPr>
        <p:spPr/>
        <p:txBody>
          <a:bodyPr/>
          <a:lstStyle/>
          <a:p>
            <a:endParaRPr lang="en-US" dirty="0">
              <a:solidFill>
                <a:srgbClr val="1F497D"/>
              </a:solidFill>
            </a:endParaRPr>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92EBB66E-605D-47D7-B765-C97DAA7C65F0}" type="slidenum">
              <a:rPr lang="en-US" smtClean="0">
                <a:solidFill>
                  <a:srgbClr val="1F497D"/>
                </a:solidFill>
              </a:rPr>
              <a:pPr/>
              <a:t>‹#›</a:t>
            </a:fld>
            <a:endParaRPr lang="en-US" dirty="0">
              <a:solidFill>
                <a:srgbClr val="1F497D"/>
              </a:solidFill>
            </a:endParaRPr>
          </a:p>
        </p:txBody>
      </p:sp>
    </p:spTree>
    <p:extLst>
      <p:ext uri="{BB962C8B-B14F-4D97-AF65-F5344CB8AC3E}">
        <p14:creationId xmlns:p14="http://schemas.microsoft.com/office/powerpoint/2010/main" val="390312371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4BC03F2C-D52E-46E1-8010-9EBBD5480459}" type="datetimeFigureOut">
              <a:rPr lang="en-US" smtClean="0">
                <a:solidFill>
                  <a:srgbClr val="1F497D"/>
                </a:solidFill>
              </a:rPr>
              <a:pPr/>
              <a:t>8/13/2018</a:t>
            </a:fld>
            <a:endParaRPr lang="en-US" dirty="0">
              <a:solidFill>
                <a:srgbClr val="1F497D"/>
              </a:solidFill>
            </a:endParaRPr>
          </a:p>
        </p:txBody>
      </p:sp>
      <p:sp>
        <p:nvSpPr>
          <p:cNvPr id="6" name="Footer Placeholder 5"/>
          <p:cNvSpPr>
            <a:spLocks noGrp="1"/>
          </p:cNvSpPr>
          <p:nvPr>
            <p:ph type="ftr" sz="quarter" idx="11"/>
          </p:nvPr>
        </p:nvSpPr>
        <p:spPr/>
        <p:txBody>
          <a:bodyPr/>
          <a:lstStyle/>
          <a:p>
            <a:endParaRPr lang="en-US" dirty="0">
              <a:solidFill>
                <a:srgbClr val="1F497D"/>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92EBB66E-605D-47D7-B765-C97DAA7C65F0}" type="slidenum">
              <a:rPr lang="en-US" smtClean="0"/>
              <a:pPr/>
              <a:t>‹#›</a:t>
            </a:fld>
            <a:endParaRPr lang="en-US" dirty="0"/>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3149600" y="1752600"/>
            <a:ext cx="85344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96392194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2" name="Date Placeholder 11"/>
          <p:cNvSpPr>
            <a:spLocks noGrp="1"/>
          </p:cNvSpPr>
          <p:nvPr>
            <p:ph type="dt" sz="half" idx="10"/>
          </p:nvPr>
        </p:nvSpPr>
        <p:spPr>
          <a:xfrm>
            <a:off x="8331200" y="6248401"/>
            <a:ext cx="3556000" cy="365125"/>
          </a:xfrm>
        </p:spPr>
        <p:txBody>
          <a:bodyPr rtlCol="0"/>
          <a:lstStyle/>
          <a:p>
            <a:fld id="{4BC03F2C-D52E-46E1-8010-9EBBD5480459}" type="datetimeFigureOut">
              <a:rPr lang="en-US" smtClean="0">
                <a:solidFill>
                  <a:srgbClr val="1F497D"/>
                </a:solidFill>
              </a:rPr>
              <a:pPr/>
              <a:t>8/13/2018</a:t>
            </a:fld>
            <a:endParaRPr lang="en-US" dirty="0">
              <a:solidFill>
                <a:srgbClr val="1F497D"/>
              </a:solidFill>
            </a:endParaRPr>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92EBB66E-605D-47D7-B765-C97DAA7C65F0}" type="slidenum">
              <a:rPr lang="en-US" smtClean="0"/>
              <a:pPr/>
              <a:t>‹#›</a:t>
            </a:fld>
            <a:endParaRPr lang="en-US" dirty="0"/>
          </a:p>
        </p:txBody>
      </p:sp>
      <p:sp>
        <p:nvSpPr>
          <p:cNvPr id="14" name="Footer Placeholder 13"/>
          <p:cNvSpPr>
            <a:spLocks noGrp="1"/>
          </p:cNvSpPr>
          <p:nvPr>
            <p:ph type="ftr" sz="quarter" idx="12"/>
          </p:nvPr>
        </p:nvSpPr>
        <p:spPr>
          <a:xfrm>
            <a:off x="2133600" y="6248207"/>
            <a:ext cx="6096000" cy="365125"/>
          </a:xfrm>
        </p:spPr>
        <p:txBody>
          <a:bodyPr rtlCol="0"/>
          <a:lstStyle/>
          <a:p>
            <a:endParaRPr lang="en-US" dirty="0">
              <a:solidFill>
                <a:srgbClr val="1F497D"/>
              </a:solidFill>
            </a:endParaRPr>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dirty="0"/>
              <a:t>Click icon to add picture</a:t>
            </a:r>
          </a:p>
        </p:txBody>
      </p:sp>
    </p:spTree>
    <p:extLst>
      <p:ext uri="{BB962C8B-B14F-4D97-AF65-F5344CB8AC3E}">
        <p14:creationId xmlns:p14="http://schemas.microsoft.com/office/powerpoint/2010/main" val="189833833"/>
      </p:ext>
    </p:extLst>
  </p:cSld>
  <p:clrMapOvr>
    <a:overrideClrMapping bg1="lt1" tx1="dk1" bg2="lt2" tx2="dk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BC03F2C-D52E-46E1-8010-9EBBD5480459}" type="datetimeFigureOut">
              <a:rPr lang="en-US" smtClean="0">
                <a:solidFill>
                  <a:srgbClr val="1F497D"/>
                </a:solidFill>
              </a:rPr>
              <a:pPr/>
              <a:t>8/13/2018</a:t>
            </a:fld>
            <a:endParaRPr lang="en-US" dirty="0">
              <a:solidFill>
                <a:srgbClr val="1F497D"/>
              </a:solidFill>
            </a:endParaRPr>
          </a:p>
        </p:txBody>
      </p:sp>
      <p:sp>
        <p:nvSpPr>
          <p:cNvPr id="5" name="Footer Placeholder 4"/>
          <p:cNvSpPr>
            <a:spLocks noGrp="1"/>
          </p:cNvSpPr>
          <p:nvPr>
            <p:ph type="ftr" sz="quarter" idx="11"/>
          </p:nvPr>
        </p:nvSpPr>
        <p:spPr/>
        <p:txBody>
          <a:bodyPr/>
          <a:lstStyle/>
          <a:p>
            <a:endParaRPr lang="en-US" dirty="0">
              <a:solidFill>
                <a:srgbClr val="1F497D"/>
              </a:solidFill>
            </a:endParaRPr>
          </a:p>
        </p:txBody>
      </p:sp>
      <p:sp>
        <p:nvSpPr>
          <p:cNvPr id="6" name="Slide Number Placeholder 5"/>
          <p:cNvSpPr>
            <a:spLocks noGrp="1"/>
          </p:cNvSpPr>
          <p:nvPr>
            <p:ph type="sldNum" sz="quarter" idx="12"/>
          </p:nvPr>
        </p:nvSpPr>
        <p:spPr/>
        <p:txBody>
          <a:bodyPr/>
          <a:lstStyle/>
          <a:p>
            <a:fld id="{92EBB66E-605D-47D7-B765-C97DAA7C65F0}" type="slidenum">
              <a:rPr lang="en-US" smtClean="0"/>
              <a:pPr/>
              <a:t>‹#›</a:t>
            </a:fld>
            <a:endParaRPr lang="en-US" dirty="0"/>
          </a:p>
        </p:txBody>
      </p:sp>
    </p:spTree>
    <p:extLst>
      <p:ext uri="{BB962C8B-B14F-4D97-AF65-F5344CB8AC3E}">
        <p14:creationId xmlns:p14="http://schemas.microsoft.com/office/powerpoint/2010/main" val="217191504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8737600" y="6248403"/>
            <a:ext cx="2946400" cy="365125"/>
          </a:xfrm>
        </p:spPr>
        <p:txBody>
          <a:bodyPr/>
          <a:lstStyle/>
          <a:p>
            <a:fld id="{4BC03F2C-D52E-46E1-8010-9EBBD5480459}" type="datetimeFigureOut">
              <a:rPr lang="en-US" smtClean="0">
                <a:solidFill>
                  <a:srgbClr val="1F497D"/>
                </a:solidFill>
              </a:rPr>
              <a:pPr/>
              <a:t>8/13/2018</a:t>
            </a:fld>
            <a:endParaRPr lang="en-US" dirty="0">
              <a:solidFill>
                <a:srgbClr val="1F497D"/>
              </a:solidFill>
            </a:endParaRPr>
          </a:p>
        </p:txBody>
      </p:sp>
      <p:sp>
        <p:nvSpPr>
          <p:cNvPr id="5" name="Footer Placeholder 4"/>
          <p:cNvSpPr>
            <a:spLocks noGrp="1"/>
          </p:cNvSpPr>
          <p:nvPr>
            <p:ph type="ftr" sz="quarter" idx="11"/>
          </p:nvPr>
        </p:nvSpPr>
        <p:spPr>
          <a:xfrm>
            <a:off x="609602" y="6248208"/>
            <a:ext cx="7431311" cy="365125"/>
          </a:xfrm>
        </p:spPr>
        <p:txBody>
          <a:bodyPr/>
          <a:lstStyle/>
          <a:p>
            <a:endParaRPr lang="en-US" dirty="0">
              <a:solidFill>
                <a:srgbClr val="1F497D"/>
              </a:solidFill>
            </a:endParaRPr>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6" name="Slide Number Placeholder 5"/>
          <p:cNvSpPr>
            <a:spLocks noGrp="1"/>
          </p:cNvSpPr>
          <p:nvPr>
            <p:ph type="sldNum" sz="quarter" idx="12"/>
          </p:nvPr>
        </p:nvSpPr>
        <p:spPr>
          <a:xfrm rot="5400000">
            <a:off x="8075084" y="103716"/>
            <a:ext cx="533400" cy="325968"/>
          </a:xfrm>
        </p:spPr>
        <p:txBody>
          <a:bodyPr/>
          <a:lstStyle/>
          <a:p>
            <a:fld id="{92EBB66E-605D-47D7-B765-C97DAA7C65F0}" type="slidenum">
              <a:rPr lang="en-US" smtClean="0"/>
              <a:pPr/>
              <a:t>‹#›</a:t>
            </a:fld>
            <a:endParaRPr lang="en-US" dirty="0"/>
          </a:p>
        </p:txBody>
      </p:sp>
    </p:spTree>
    <p:extLst>
      <p:ext uri="{BB962C8B-B14F-4D97-AF65-F5344CB8AC3E}">
        <p14:creationId xmlns:p14="http://schemas.microsoft.com/office/powerpoint/2010/main" val="3830565258"/>
      </p:ext>
    </p:extLst>
  </p:cSld>
  <p:clrMapOvr>
    <a:overrideClrMapping bg1="lt1" tx1="dk1" bg2="lt2" tx2="dk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6"/>
          <p:cNvSpPr/>
          <p:nvPr/>
        </p:nvSpPr>
        <p:spPr>
          <a:xfrm>
            <a:off x="-101" y="5293518"/>
            <a:ext cx="12192124"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chemeClr val="accent1"/>
              </a:gs>
              <a:gs pos="14000">
                <a:schemeClr val="accent1">
                  <a:lumMod val="60000"/>
                  <a:lumOff val="40000"/>
                </a:schemeClr>
              </a:gs>
              <a:gs pos="83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dirty="0">
              <a:solidFill>
                <a:schemeClr val="lt1"/>
              </a:solidFill>
              <a:latin typeface="+mn-lt"/>
              <a:ea typeface="+mn-ea"/>
              <a:cs typeface="+mn-cs"/>
            </a:endParaRPr>
          </a:p>
        </p:txBody>
      </p:sp>
      <p:sp>
        <p:nvSpPr>
          <p:cNvPr id="8" name="Freeform 7"/>
          <p:cNvSpPr/>
          <p:nvPr/>
        </p:nvSpPr>
        <p:spPr>
          <a:xfrm>
            <a:off x="-101" y="5293518"/>
            <a:ext cx="12192124"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chemeClr val="accent1">
                  <a:alpha val="0"/>
                </a:schemeClr>
              </a:gs>
              <a:gs pos="57000">
                <a:schemeClr val="accent1">
                  <a:lumMod val="40000"/>
                  <a:lumOff val="60000"/>
                </a:schemeClr>
              </a:gs>
              <a:gs pos="100000">
                <a:schemeClr val="accent1">
                  <a:alpha val="0"/>
                </a:scheme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dirty="0">
              <a:solidFill>
                <a:schemeClr val="lt1"/>
              </a:solidFill>
              <a:latin typeface="+mn-lt"/>
              <a:ea typeface="+mn-ea"/>
              <a:cs typeface="+mn-cs"/>
            </a:endParaRPr>
          </a:p>
        </p:txBody>
      </p:sp>
      <p:sp>
        <p:nvSpPr>
          <p:cNvPr id="9" name="Freeform 8"/>
          <p:cNvSpPr/>
          <p:nvPr/>
        </p:nvSpPr>
        <p:spPr>
          <a:xfrm>
            <a:off x="1" y="5545933"/>
            <a:ext cx="12195177"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3">
                  <a:lumMod val="40000"/>
                  <a:lumOff val="60000"/>
                </a:schemeClr>
              </a:gs>
              <a:gs pos="50000">
                <a:schemeClr val="accent3"/>
              </a:gs>
              <a:gs pos="100000">
                <a:schemeClr val="accent3">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sz="1800" b="1" dirty="0"/>
          </a:p>
        </p:txBody>
      </p:sp>
      <p:sp>
        <p:nvSpPr>
          <p:cNvPr id="2" name="Title 1"/>
          <p:cNvSpPr>
            <a:spLocks noGrp="1"/>
          </p:cNvSpPr>
          <p:nvPr>
            <p:ph type="ctrTitle"/>
          </p:nvPr>
        </p:nvSpPr>
        <p:spPr>
          <a:xfrm>
            <a:off x="6096000" y="1676400"/>
            <a:ext cx="5181600" cy="1524000"/>
          </a:xfrm>
        </p:spPr>
        <p:txBody>
          <a:bodyPr anchor="b" anchorCtr="0"/>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6096000" y="3203574"/>
            <a:ext cx="5181600" cy="1825625"/>
          </a:xfrm>
        </p:spPr>
        <p:txBody>
          <a:bodyPr>
            <a:normAutofit/>
          </a:bodyPr>
          <a:lstStyle>
            <a:lvl1pPr marL="0" indent="0" algn="l">
              <a:buNone/>
              <a:defRPr sz="200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Rectangle 9"/>
          <p:cNvSpPr/>
          <p:nvPr/>
        </p:nvSpPr>
        <p:spPr>
          <a:xfrm>
            <a:off x="0" y="5262466"/>
            <a:ext cx="12192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Freeform 10"/>
          <p:cNvSpPr/>
          <p:nvPr/>
        </p:nvSpPr>
        <p:spPr>
          <a:xfrm>
            <a:off x="173" y="5502670"/>
            <a:ext cx="12192088"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Date Placeholder 3"/>
          <p:cNvSpPr>
            <a:spLocks noGrp="1"/>
          </p:cNvSpPr>
          <p:nvPr>
            <p:ph type="dt" sz="half" idx="10"/>
          </p:nvPr>
        </p:nvSpPr>
        <p:spPr/>
        <p:txBody>
          <a:bodyPr/>
          <a:lstStyle/>
          <a:p>
            <a:fld id="{2984FBA6-4FC2-4021-A1A2-FBD4E4E7F52A}" type="datetimeFigureOut">
              <a:rPr lang="en-US" smtClean="0"/>
              <a:t>8/13/2018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normAutofit/>
          </a:bodyPr>
          <a:lstStyle/>
          <a:p>
            <a:fld id="{CF2A8206-3013-46BD-9657-E45116CFA486}" type="slidenum">
              <a:rPr lang="en-US" smtClean="0"/>
              <a:t>‹#›</a:t>
            </a:fld>
            <a:endParaRPr lang="en-US" dirty="0"/>
          </a:p>
        </p:txBody>
      </p:sp>
    </p:spTree>
    <p:extLst>
      <p:ext uri="{BB962C8B-B14F-4D97-AF65-F5344CB8AC3E}">
        <p14:creationId xmlns:p14="http://schemas.microsoft.com/office/powerpoint/2010/main" val="1418349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08800" y="1676402"/>
            <a:ext cx="3352800" cy="1874837"/>
          </a:xfrm>
        </p:spPr>
        <p:txBody>
          <a:bodyPr anchor="b">
            <a:normAutofit/>
          </a:bodyPr>
          <a:lstStyle>
            <a:lvl1pPr algn="r">
              <a:defRPr sz="1500" b="0">
                <a:effectLst/>
              </a:defRPr>
            </a:lvl1pPr>
          </a:lstStyle>
          <a:p>
            <a:r>
              <a:rPr lang="en-US"/>
              <a:t>Click to edit Master title style</a:t>
            </a:r>
            <a:endParaRPr lang="en-US" dirty="0"/>
          </a:p>
        </p:txBody>
      </p:sp>
      <p:sp>
        <p:nvSpPr>
          <p:cNvPr id="3" name="Content Placeholder 2"/>
          <p:cNvSpPr>
            <a:spLocks noGrp="1"/>
          </p:cNvSpPr>
          <p:nvPr>
            <p:ph idx="1"/>
          </p:nvPr>
        </p:nvSpPr>
        <p:spPr>
          <a:xfrm>
            <a:off x="406400" y="1676400"/>
            <a:ext cx="6266688" cy="3505200"/>
          </a:xfrm>
        </p:spPr>
        <p:txBody>
          <a:bodyPr>
            <a:normAutofit/>
          </a:bodyPr>
          <a:lstStyle>
            <a:lvl1pPr marL="171450" indent="-137160">
              <a:defRPr sz="900"/>
            </a:lvl1pPr>
            <a:lvl2pPr>
              <a:defRPr sz="900"/>
            </a:lvl2pPr>
            <a:lvl3pPr>
              <a:defRPr sz="9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3"/>
          <p:cNvSpPr>
            <a:spLocks noGrp="1"/>
          </p:cNvSpPr>
          <p:nvPr>
            <p:ph type="body" sz="half" idx="2"/>
          </p:nvPr>
        </p:nvSpPr>
        <p:spPr>
          <a:xfrm>
            <a:off x="7315200" y="3552372"/>
            <a:ext cx="2946400" cy="1629228"/>
          </a:xfrm>
        </p:spPr>
        <p:txBody>
          <a:bodyPr anchor="t">
            <a:normAutofit/>
          </a:bodyPr>
          <a:lstStyle>
            <a:lvl1pPr marL="0" indent="0" algn="r">
              <a:buNone/>
              <a:defRPr sz="900">
                <a:solidFill>
                  <a:schemeClr val="tx2"/>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5" name="Date Placeholder 14"/>
          <p:cNvSpPr>
            <a:spLocks noGrp="1"/>
          </p:cNvSpPr>
          <p:nvPr>
            <p:ph type="dt" sz="half" idx="10"/>
          </p:nvPr>
        </p:nvSpPr>
        <p:spPr>
          <a:xfrm>
            <a:off x="6502403" y="6426203"/>
            <a:ext cx="3759199" cy="126999"/>
          </a:xfrm>
          <a:prstGeom prst="rect">
            <a:avLst/>
          </a:prstGeom>
        </p:spPr>
        <p:txBody>
          <a:bodyPr/>
          <a:lstStyle/>
          <a:p>
            <a:fld id="{8F2B4643-47F5-46E6-BB3E-961F55DD4701}" type="datetimeFigureOut">
              <a:rPr lang="en-US" smtClean="0"/>
              <a:pPr/>
              <a:t>8/13/2018</a:t>
            </a:fld>
            <a:endParaRPr lang="en-US" dirty="0"/>
          </a:p>
        </p:txBody>
      </p:sp>
      <p:sp>
        <p:nvSpPr>
          <p:cNvPr id="16" name="Slide Number Placeholder 15"/>
          <p:cNvSpPr>
            <a:spLocks noGrp="1"/>
          </p:cNvSpPr>
          <p:nvPr>
            <p:ph type="sldNum" sz="quarter" idx="11"/>
          </p:nvPr>
        </p:nvSpPr>
        <p:spPr>
          <a:xfrm>
            <a:off x="10363200" y="6400800"/>
            <a:ext cx="711200" cy="152400"/>
          </a:xfrm>
          <a:prstGeom prst="rect">
            <a:avLst/>
          </a:prstGeom>
        </p:spPr>
        <p:txBody>
          <a:bodyPr/>
          <a:lstStyle/>
          <a:p>
            <a:fld id="{3E58364D-A121-4BDC-B863-368BD3E670DE}" type="slidenum">
              <a:rPr lang="en-US" smtClean="0"/>
              <a:pPr/>
              <a:t>‹#›</a:t>
            </a:fld>
            <a:endParaRPr lang="en-US" dirty="0"/>
          </a:p>
        </p:txBody>
      </p:sp>
      <p:sp>
        <p:nvSpPr>
          <p:cNvPr id="17" name="Footer Placeholder 16"/>
          <p:cNvSpPr>
            <a:spLocks noGrp="1"/>
          </p:cNvSpPr>
          <p:nvPr>
            <p:ph type="ftr" sz="quarter" idx="12"/>
          </p:nvPr>
        </p:nvSpPr>
        <p:spPr>
          <a:xfrm>
            <a:off x="6500285" y="6296248"/>
            <a:ext cx="3761316" cy="152400"/>
          </a:xfrm>
          <a:prstGeom prst="rect">
            <a:avLst/>
          </a:prstGeom>
        </p:spPr>
        <p:txBody>
          <a:bodyPr/>
          <a:lstStyle/>
          <a:p>
            <a:endParaRPr lang="en-US" dirty="0"/>
          </a:p>
        </p:txBody>
      </p:sp>
    </p:spTree>
    <p:extLst>
      <p:ext uri="{BB962C8B-B14F-4D97-AF65-F5344CB8AC3E}">
        <p14:creationId xmlns:p14="http://schemas.microsoft.com/office/powerpoint/2010/main" val="35007576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6"/>
          <p:cNvSpPr/>
          <p:nvPr/>
        </p:nvSpPr>
        <p:spPr>
          <a:xfrm>
            <a:off x="0" y="5457826"/>
            <a:ext cx="9652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Freeform 7"/>
          <p:cNvSpPr/>
          <p:nvPr/>
        </p:nvSpPr>
        <p:spPr>
          <a:xfrm>
            <a:off x="2409853" y="6148043"/>
            <a:ext cx="978532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1"/>
            <a:ext cx="10363200" cy="3733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reeform 8"/>
          <p:cNvSpPr/>
          <p:nvPr/>
        </p:nvSpPr>
        <p:spPr>
          <a:xfrm>
            <a:off x="-261" y="5412337"/>
            <a:ext cx="10140757"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Freeform 9"/>
          <p:cNvSpPr/>
          <p:nvPr/>
        </p:nvSpPr>
        <p:spPr>
          <a:xfrm>
            <a:off x="2240967" y="6116508"/>
            <a:ext cx="9954208"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Date Placeholder 3"/>
          <p:cNvSpPr>
            <a:spLocks noGrp="1"/>
          </p:cNvSpPr>
          <p:nvPr>
            <p:ph type="dt" sz="half" idx="10"/>
          </p:nvPr>
        </p:nvSpPr>
        <p:spPr/>
        <p:txBody>
          <a:bodyPr/>
          <a:lstStyle/>
          <a:p>
            <a:fld id="{2984FBA6-4FC2-4021-A1A2-FBD4E4E7F52A}" type="datetimeFigureOut">
              <a:rPr lang="en-US" smtClean="0"/>
              <a:t>8/13/2018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2A8206-3013-46BD-9657-E45116CFA486}" type="slidenum">
              <a:rPr lang="en-US" smtClean="0"/>
              <a:t>‹#›</a:t>
            </a:fld>
            <a:endParaRPr lang="en-US" dirty="0"/>
          </a:p>
        </p:txBody>
      </p:sp>
    </p:spTree>
    <p:extLst>
      <p:ext uri="{BB962C8B-B14F-4D97-AF65-F5344CB8AC3E}">
        <p14:creationId xmlns:p14="http://schemas.microsoft.com/office/powerpoint/2010/main" val="88782278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Freeform 6"/>
          <p:cNvSpPr/>
          <p:nvPr/>
        </p:nvSpPr>
        <p:spPr>
          <a:xfrm>
            <a:off x="1" y="5545933"/>
            <a:ext cx="12195177"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1">
                  <a:lumMod val="40000"/>
                  <a:lumOff val="60000"/>
                </a:schemeClr>
              </a:gs>
              <a:gs pos="50000">
                <a:schemeClr val="accent1"/>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dirty="0">
              <a:solidFill>
                <a:schemeClr val="lt1"/>
              </a:solidFill>
              <a:latin typeface="+mn-lt"/>
              <a:ea typeface="+mn-ea"/>
              <a:cs typeface="+mn-cs"/>
            </a:endParaRPr>
          </a:p>
        </p:txBody>
      </p:sp>
      <p:sp>
        <p:nvSpPr>
          <p:cNvPr id="8" name="Freeform 7"/>
          <p:cNvSpPr/>
          <p:nvPr/>
        </p:nvSpPr>
        <p:spPr>
          <a:xfrm>
            <a:off x="-101" y="5293518"/>
            <a:ext cx="12192124"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rgbClr val="000000"/>
              </a:gs>
              <a:gs pos="14000">
                <a:srgbClr val="333333"/>
              </a:gs>
              <a:gs pos="83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dirty="0">
              <a:solidFill>
                <a:schemeClr val="lt1"/>
              </a:solidFill>
              <a:latin typeface="+mn-lt"/>
              <a:ea typeface="+mn-ea"/>
              <a:cs typeface="+mn-cs"/>
            </a:endParaRPr>
          </a:p>
        </p:txBody>
      </p:sp>
      <p:sp>
        <p:nvSpPr>
          <p:cNvPr id="9" name="Freeform 8"/>
          <p:cNvSpPr/>
          <p:nvPr/>
        </p:nvSpPr>
        <p:spPr>
          <a:xfrm>
            <a:off x="-101" y="5293518"/>
            <a:ext cx="12192124"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rgbClr val="000000">
                  <a:alpha val="0"/>
                </a:srgbClr>
              </a:gs>
              <a:gs pos="57000">
                <a:srgbClr val="4D4D4D"/>
              </a:gs>
              <a:gs pos="100000">
                <a:srgbClr val="000000">
                  <a:alpha val="0"/>
                </a:srgb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a:off x="963084" y="3633788"/>
            <a:ext cx="10363200" cy="1362075"/>
          </a:xfrm>
        </p:spPr>
        <p:txBody>
          <a:bodyPr anchor="t"/>
          <a:lstStyle>
            <a:lvl1pPr algn="l">
              <a:defRPr sz="4000" b="0" i="0" cap="all" baseline="0"/>
            </a:lvl1pPr>
          </a:lstStyle>
          <a:p>
            <a:r>
              <a:rPr lang="en-US"/>
              <a:t>Click to edit Master title style</a:t>
            </a:r>
            <a:endParaRPr lang="en-US" dirty="0"/>
          </a:p>
        </p:txBody>
      </p:sp>
      <p:sp>
        <p:nvSpPr>
          <p:cNvPr id="3" name="Text Placeholder 2"/>
          <p:cNvSpPr>
            <a:spLocks noGrp="1"/>
          </p:cNvSpPr>
          <p:nvPr>
            <p:ph type="body" idx="1"/>
          </p:nvPr>
        </p:nvSpPr>
        <p:spPr>
          <a:xfrm>
            <a:off x="963084" y="2133601"/>
            <a:ext cx="10363200" cy="1500187"/>
          </a:xfrm>
        </p:spPr>
        <p:txBody>
          <a:bodyPr anchor="b"/>
          <a:lstStyle>
            <a:lvl1pPr marL="0" indent="0">
              <a:buNone/>
              <a:defRPr sz="200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Rectangle 9"/>
          <p:cNvSpPr/>
          <p:nvPr/>
        </p:nvSpPr>
        <p:spPr>
          <a:xfrm>
            <a:off x="0" y="5262466"/>
            <a:ext cx="12192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Freeform 10"/>
          <p:cNvSpPr/>
          <p:nvPr/>
        </p:nvSpPr>
        <p:spPr>
          <a:xfrm>
            <a:off x="173" y="5502670"/>
            <a:ext cx="12192088"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Date Placeholder 3"/>
          <p:cNvSpPr>
            <a:spLocks noGrp="1"/>
          </p:cNvSpPr>
          <p:nvPr>
            <p:ph type="dt" sz="half" idx="10"/>
          </p:nvPr>
        </p:nvSpPr>
        <p:spPr/>
        <p:txBody>
          <a:bodyPr/>
          <a:lstStyle/>
          <a:p>
            <a:fld id="{2984FBA6-4FC2-4021-A1A2-FBD4E4E7F52A}" type="datetimeFigureOut">
              <a:rPr lang="en-US" smtClean="0"/>
              <a:t>8/13/2018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2A8206-3013-46BD-9657-E45116CFA486}" type="slidenum">
              <a:rPr lang="en-US" smtClean="0"/>
              <a:t>‹#›</a:t>
            </a:fld>
            <a:endParaRPr lang="en-US" dirty="0"/>
          </a:p>
        </p:txBody>
      </p:sp>
    </p:spTree>
    <p:extLst>
      <p:ext uri="{BB962C8B-B14F-4D97-AF65-F5344CB8AC3E}">
        <p14:creationId xmlns:p14="http://schemas.microsoft.com/office/powerpoint/2010/main" val="287040693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7"/>
          <p:cNvSpPr/>
          <p:nvPr/>
        </p:nvSpPr>
        <p:spPr>
          <a:xfrm>
            <a:off x="2409853" y="6148043"/>
            <a:ext cx="978532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Freeform 8"/>
          <p:cNvSpPr/>
          <p:nvPr/>
        </p:nvSpPr>
        <p:spPr>
          <a:xfrm>
            <a:off x="0" y="5457826"/>
            <a:ext cx="9652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p:txBody>
          <a:bodyPr/>
          <a:lstStyle/>
          <a:p>
            <a:r>
              <a:rPr lang="en-US"/>
              <a:t>Click to edit Master title style</a:t>
            </a:r>
          </a:p>
        </p:txBody>
      </p:sp>
      <p:sp>
        <p:nvSpPr>
          <p:cNvPr id="10" name="Freeform 9"/>
          <p:cNvSpPr/>
          <p:nvPr/>
        </p:nvSpPr>
        <p:spPr>
          <a:xfrm>
            <a:off x="-261" y="5412337"/>
            <a:ext cx="10140757"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Freeform 10"/>
          <p:cNvSpPr/>
          <p:nvPr/>
        </p:nvSpPr>
        <p:spPr>
          <a:xfrm>
            <a:off x="2240967" y="6116508"/>
            <a:ext cx="9954208"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Date Placeholder 4"/>
          <p:cNvSpPr>
            <a:spLocks noGrp="1"/>
          </p:cNvSpPr>
          <p:nvPr>
            <p:ph type="dt" sz="half" idx="10"/>
          </p:nvPr>
        </p:nvSpPr>
        <p:spPr/>
        <p:txBody>
          <a:bodyPr/>
          <a:lstStyle/>
          <a:p>
            <a:fld id="{2984FBA6-4FC2-4021-A1A2-FBD4E4E7F52A}" type="datetimeFigureOut">
              <a:rPr lang="en-US" smtClean="0"/>
              <a:t>8/13/2018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2A8206-3013-46BD-9657-E45116CFA486}" type="slidenum">
              <a:rPr lang="en-US" smtClean="0"/>
              <a:t>‹#›</a:t>
            </a:fld>
            <a:endParaRPr lang="en-US" dirty="0"/>
          </a:p>
        </p:txBody>
      </p:sp>
      <p:sp>
        <p:nvSpPr>
          <p:cNvPr id="13" name="Content Placeholder 12"/>
          <p:cNvSpPr>
            <a:spLocks noGrp="1"/>
          </p:cNvSpPr>
          <p:nvPr>
            <p:ph sz="quarter" idx="13"/>
          </p:nvPr>
        </p:nvSpPr>
        <p:spPr>
          <a:xfrm>
            <a:off x="914400" y="1536192"/>
            <a:ext cx="4876800"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p:cNvSpPr>
            <a:spLocks noGrp="1"/>
          </p:cNvSpPr>
          <p:nvPr>
            <p:ph sz="quarter" idx="14"/>
          </p:nvPr>
        </p:nvSpPr>
        <p:spPr>
          <a:xfrm>
            <a:off x="6400800" y="1536192"/>
            <a:ext cx="4876800"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520331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9"/>
          <p:cNvSpPr/>
          <p:nvPr/>
        </p:nvSpPr>
        <p:spPr>
          <a:xfrm>
            <a:off x="2409853" y="6148043"/>
            <a:ext cx="978532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11" name="Freeform 10"/>
          <p:cNvSpPr/>
          <p:nvPr/>
        </p:nvSpPr>
        <p:spPr>
          <a:xfrm>
            <a:off x="0" y="5457826"/>
            <a:ext cx="9652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535113"/>
            <a:ext cx="4876800" cy="639762"/>
          </a:xfrm>
        </p:spPr>
        <p:txBody>
          <a:bodyPr anchor="b">
            <a:normAutofit/>
          </a:bodyPr>
          <a:lstStyle>
            <a:lvl1pPr marL="0" indent="0">
              <a:buNone/>
              <a:defRPr sz="2000" b="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400800" y="1535113"/>
            <a:ext cx="4876800" cy="639762"/>
          </a:xfrm>
        </p:spPr>
        <p:txBody>
          <a:bodyPr anchor="b">
            <a:normAutofit/>
          </a:bodyPr>
          <a:lstStyle>
            <a:lvl1pPr marL="0" indent="0">
              <a:buNone/>
              <a:defRPr sz="2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Freeform 11"/>
          <p:cNvSpPr/>
          <p:nvPr/>
        </p:nvSpPr>
        <p:spPr>
          <a:xfrm>
            <a:off x="-261" y="5412337"/>
            <a:ext cx="10140757"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Freeform 12"/>
          <p:cNvSpPr/>
          <p:nvPr/>
        </p:nvSpPr>
        <p:spPr>
          <a:xfrm>
            <a:off x="2240967" y="6116508"/>
            <a:ext cx="9954208"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Date Placeholder 6"/>
          <p:cNvSpPr>
            <a:spLocks noGrp="1"/>
          </p:cNvSpPr>
          <p:nvPr>
            <p:ph type="dt" sz="half" idx="10"/>
          </p:nvPr>
        </p:nvSpPr>
        <p:spPr/>
        <p:txBody>
          <a:bodyPr/>
          <a:lstStyle/>
          <a:p>
            <a:fld id="{2984FBA6-4FC2-4021-A1A2-FBD4E4E7F52A}" type="datetimeFigureOut">
              <a:rPr lang="en-US" smtClean="0"/>
              <a:t>8/13/2018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F2A8206-3013-46BD-9657-E45116CFA486}" type="slidenum">
              <a:rPr lang="en-US" smtClean="0"/>
              <a:t>‹#›</a:t>
            </a:fld>
            <a:endParaRPr lang="en-US" dirty="0"/>
          </a:p>
        </p:txBody>
      </p:sp>
      <p:sp>
        <p:nvSpPr>
          <p:cNvPr id="15" name="Content Placeholder 14"/>
          <p:cNvSpPr>
            <a:spLocks noGrp="1"/>
          </p:cNvSpPr>
          <p:nvPr>
            <p:ph sz="quarter" idx="13"/>
          </p:nvPr>
        </p:nvSpPr>
        <p:spPr>
          <a:xfrm>
            <a:off x="914400" y="2209800"/>
            <a:ext cx="487680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p:cNvSpPr>
            <a:spLocks noGrp="1"/>
          </p:cNvSpPr>
          <p:nvPr>
            <p:ph sz="quarter" idx="14"/>
          </p:nvPr>
        </p:nvSpPr>
        <p:spPr>
          <a:xfrm>
            <a:off x="6400800" y="2209800"/>
            <a:ext cx="487680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523137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5"/>
          <p:cNvSpPr/>
          <p:nvPr/>
        </p:nvSpPr>
        <p:spPr>
          <a:xfrm>
            <a:off x="2" y="5010152"/>
            <a:ext cx="9918700"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Freeform 6"/>
          <p:cNvSpPr/>
          <p:nvPr/>
        </p:nvSpPr>
        <p:spPr>
          <a:xfrm>
            <a:off x="0" y="5731668"/>
            <a:ext cx="12196237"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p:txBody>
          <a:bodyPr/>
          <a:lstStyle/>
          <a:p>
            <a:r>
              <a:rPr lang="en-US"/>
              <a:t>Click to edit Master title style</a:t>
            </a:r>
          </a:p>
        </p:txBody>
      </p:sp>
      <p:sp>
        <p:nvSpPr>
          <p:cNvPr id="8" name="Freeform 7"/>
          <p:cNvSpPr/>
          <p:nvPr/>
        </p:nvSpPr>
        <p:spPr>
          <a:xfrm>
            <a:off x="1" y="4973411"/>
            <a:ext cx="10233156"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Freeform 8"/>
          <p:cNvSpPr/>
          <p:nvPr/>
        </p:nvSpPr>
        <p:spPr>
          <a:xfrm>
            <a:off x="-3176" y="5696242"/>
            <a:ext cx="12195176"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Date Placeholder 2"/>
          <p:cNvSpPr>
            <a:spLocks noGrp="1"/>
          </p:cNvSpPr>
          <p:nvPr>
            <p:ph type="dt" sz="half" idx="10"/>
          </p:nvPr>
        </p:nvSpPr>
        <p:spPr/>
        <p:txBody>
          <a:bodyPr/>
          <a:lstStyle/>
          <a:p>
            <a:fld id="{2984FBA6-4FC2-4021-A1A2-FBD4E4E7F52A}" type="datetimeFigureOut">
              <a:rPr lang="en-US" smtClean="0"/>
              <a:t>8/13/2018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F2A8206-3013-46BD-9657-E45116CFA486}" type="slidenum">
              <a:rPr lang="en-US" smtClean="0"/>
              <a:t>‹#›</a:t>
            </a:fld>
            <a:endParaRPr lang="en-US" dirty="0"/>
          </a:p>
        </p:txBody>
      </p:sp>
    </p:spTree>
    <p:extLst>
      <p:ext uri="{BB962C8B-B14F-4D97-AF65-F5344CB8AC3E}">
        <p14:creationId xmlns:p14="http://schemas.microsoft.com/office/powerpoint/2010/main" val="325699327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p:nvSpPr>
        <p:spPr>
          <a:xfrm>
            <a:off x="0" y="5731668"/>
            <a:ext cx="12196237"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3"/>
              </a:gs>
              <a:gs pos="50000">
                <a:schemeClr val="accent3">
                  <a:lumMod val="40000"/>
                  <a:lumOff val="60000"/>
                </a:schemeClr>
              </a:gs>
              <a:gs pos="5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6" name="Freeform 5"/>
          <p:cNvSpPr/>
          <p:nvPr/>
        </p:nvSpPr>
        <p:spPr>
          <a:xfrm>
            <a:off x="0" y="5381627"/>
            <a:ext cx="4381499" cy="1207294"/>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6996854"/>
              <a:gd name="connsiteY0" fmla="*/ 0 h 1571625"/>
              <a:gd name="connsiteX1" fmla="*/ 6996854 w 6996854"/>
              <a:gd name="connsiteY1" fmla="*/ 1266825 h 1571625"/>
              <a:gd name="connsiteX2" fmla="*/ 0 w 6996854"/>
              <a:gd name="connsiteY2" fmla="*/ 1571625 h 1571625"/>
              <a:gd name="connsiteX3" fmla="*/ 0 w 6996854"/>
              <a:gd name="connsiteY3" fmla="*/ 0 h 1571625"/>
              <a:gd name="connsiteX0" fmla="*/ 0 w 7583417"/>
              <a:gd name="connsiteY0" fmla="*/ 0 h 800100"/>
              <a:gd name="connsiteX1" fmla="*/ 7583417 w 7583417"/>
              <a:gd name="connsiteY1" fmla="*/ 495300 h 800100"/>
              <a:gd name="connsiteX2" fmla="*/ 586563 w 7583417"/>
              <a:gd name="connsiteY2" fmla="*/ 800100 h 800100"/>
              <a:gd name="connsiteX3" fmla="*/ 0 w 7583417"/>
              <a:gd name="connsiteY3" fmla="*/ 0 h 800100"/>
              <a:gd name="connsiteX0" fmla="*/ 0 w 7017803"/>
              <a:gd name="connsiteY0" fmla="*/ 0 h 1200150"/>
              <a:gd name="connsiteX1" fmla="*/ 7017803 w 7017803"/>
              <a:gd name="connsiteY1" fmla="*/ 895350 h 1200150"/>
              <a:gd name="connsiteX2" fmla="*/ 20949 w 7017803"/>
              <a:gd name="connsiteY2" fmla="*/ 1200150 h 1200150"/>
              <a:gd name="connsiteX3" fmla="*/ 0 w 7017803"/>
              <a:gd name="connsiteY3" fmla="*/ 0 h 1200150"/>
              <a:gd name="connsiteX0" fmla="*/ 0 w 6410292"/>
              <a:gd name="connsiteY0" fmla="*/ 0 h 1752600"/>
              <a:gd name="connsiteX1" fmla="*/ 6410292 w 6410292"/>
              <a:gd name="connsiteY1" fmla="*/ 1752600 h 1752600"/>
              <a:gd name="connsiteX2" fmla="*/ 20949 w 6410292"/>
              <a:gd name="connsiteY2" fmla="*/ 1200150 h 1752600"/>
              <a:gd name="connsiteX3" fmla="*/ 0 w 6410292"/>
              <a:gd name="connsiteY3" fmla="*/ 0 h 1752600"/>
              <a:gd name="connsiteX0" fmla="*/ 0 w 7227290"/>
              <a:gd name="connsiteY0" fmla="*/ 0 h 1200150"/>
              <a:gd name="connsiteX1" fmla="*/ 7227290 w 7227290"/>
              <a:gd name="connsiteY1" fmla="*/ 885825 h 1200150"/>
              <a:gd name="connsiteX2" fmla="*/ 20949 w 7227290"/>
              <a:gd name="connsiteY2" fmla="*/ 1200150 h 1200150"/>
              <a:gd name="connsiteX3" fmla="*/ 0 w 7227290"/>
              <a:gd name="connsiteY3" fmla="*/ 0 h 1200150"/>
              <a:gd name="connsiteX0" fmla="*/ 0 w 7227290"/>
              <a:gd name="connsiteY0" fmla="*/ 0 h 885825"/>
              <a:gd name="connsiteX1" fmla="*/ 7227290 w 7227290"/>
              <a:gd name="connsiteY1" fmla="*/ 885825 h 885825"/>
              <a:gd name="connsiteX2" fmla="*/ 555141 w 7227290"/>
              <a:gd name="connsiteY2" fmla="*/ 862013 h 885825"/>
              <a:gd name="connsiteX3" fmla="*/ 0 w 7227290"/>
              <a:gd name="connsiteY3" fmla="*/ 0 h 885825"/>
              <a:gd name="connsiteX0" fmla="*/ 0 w 7227290"/>
              <a:gd name="connsiteY0" fmla="*/ 0 h 1207294"/>
              <a:gd name="connsiteX1" fmla="*/ 7227290 w 7227290"/>
              <a:gd name="connsiteY1" fmla="*/ 885825 h 1207294"/>
              <a:gd name="connsiteX2" fmla="*/ 0 w 7227290"/>
              <a:gd name="connsiteY2" fmla="*/ 1207294 h 1207294"/>
              <a:gd name="connsiteX3" fmla="*/ 0 w 7227290"/>
              <a:gd name="connsiteY3" fmla="*/ 0 h 1207294"/>
            </a:gdLst>
            <a:ahLst/>
            <a:cxnLst>
              <a:cxn ang="0">
                <a:pos x="connsiteX0" y="connsiteY0"/>
              </a:cxn>
              <a:cxn ang="0">
                <a:pos x="connsiteX1" y="connsiteY1"/>
              </a:cxn>
              <a:cxn ang="0">
                <a:pos x="connsiteX2" y="connsiteY2"/>
              </a:cxn>
              <a:cxn ang="0">
                <a:pos x="connsiteX3" y="connsiteY3"/>
              </a:cxn>
            </a:cxnLst>
            <a:rect l="l" t="t" r="r" b="b"/>
            <a:pathLst>
              <a:path w="7227290" h="1207294">
                <a:moveTo>
                  <a:pt x="0" y="0"/>
                </a:moveTo>
                <a:lnTo>
                  <a:pt x="7227290" y="885825"/>
                </a:lnTo>
                <a:lnTo>
                  <a:pt x="0" y="1207294"/>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Freeform 6"/>
          <p:cNvSpPr/>
          <p:nvPr/>
        </p:nvSpPr>
        <p:spPr>
          <a:xfrm>
            <a:off x="-3176" y="5696242"/>
            <a:ext cx="12195176"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Freeform 7"/>
          <p:cNvSpPr/>
          <p:nvPr/>
        </p:nvSpPr>
        <p:spPr>
          <a:xfrm>
            <a:off x="-261" y="5347021"/>
            <a:ext cx="4568308" cy="944725"/>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 name="connsiteX0" fmla="*/ 1 w 7605568"/>
              <a:gd name="connsiteY0" fmla="*/ 0 h 897732"/>
              <a:gd name="connsiteX1" fmla="*/ 0 w 7605568"/>
              <a:gd name="connsiteY1" fmla="*/ 75665 h 897732"/>
              <a:gd name="connsiteX2" fmla="*/ 2830674 w 7605568"/>
              <a:gd name="connsiteY2" fmla="*/ 806612 h 897732"/>
              <a:gd name="connsiteX3" fmla="*/ 7605568 w 7605568"/>
              <a:gd name="connsiteY3" fmla="*/ 897732 h 897732"/>
              <a:gd name="connsiteX4" fmla="*/ 1 w 7605568"/>
              <a:gd name="connsiteY4" fmla="*/ 0 h 897732"/>
              <a:gd name="connsiteX0" fmla="*/ 1 w 2930931"/>
              <a:gd name="connsiteY0" fmla="*/ 0 h 806612"/>
              <a:gd name="connsiteX1" fmla="*/ 0 w 2930931"/>
              <a:gd name="connsiteY1" fmla="*/ 75665 h 806612"/>
              <a:gd name="connsiteX2" fmla="*/ 2830674 w 2930931"/>
              <a:gd name="connsiteY2" fmla="*/ 806612 h 806612"/>
              <a:gd name="connsiteX3" fmla="*/ 2930931 w 2930931"/>
              <a:gd name="connsiteY3" fmla="*/ 785765 h 806612"/>
              <a:gd name="connsiteX4" fmla="*/ 1 w 2930931"/>
              <a:gd name="connsiteY4" fmla="*/ 0 h 806612"/>
              <a:gd name="connsiteX0" fmla="*/ 1 w 3204530"/>
              <a:gd name="connsiteY0" fmla="*/ 0 h 944725"/>
              <a:gd name="connsiteX1" fmla="*/ 0 w 3204530"/>
              <a:gd name="connsiteY1" fmla="*/ 75665 h 944725"/>
              <a:gd name="connsiteX2" fmla="*/ 3204530 w 3204530"/>
              <a:gd name="connsiteY2" fmla="*/ 944725 h 944725"/>
              <a:gd name="connsiteX3" fmla="*/ 2930931 w 3204530"/>
              <a:gd name="connsiteY3" fmla="*/ 785765 h 944725"/>
              <a:gd name="connsiteX4" fmla="*/ 1 w 3204530"/>
              <a:gd name="connsiteY4" fmla="*/ 0 h 944725"/>
              <a:gd name="connsiteX0" fmla="*/ 1 w 3426231"/>
              <a:gd name="connsiteY0" fmla="*/ 0 h 944725"/>
              <a:gd name="connsiteX1" fmla="*/ 0 w 3426231"/>
              <a:gd name="connsiteY1" fmla="*/ 75665 h 944725"/>
              <a:gd name="connsiteX2" fmla="*/ 3204530 w 3426231"/>
              <a:gd name="connsiteY2" fmla="*/ 944725 h 944725"/>
              <a:gd name="connsiteX3" fmla="*/ 3426231 w 3426231"/>
              <a:gd name="connsiteY3" fmla="*/ 923877 h 944725"/>
              <a:gd name="connsiteX4" fmla="*/ 1 w 3426231"/>
              <a:gd name="connsiteY4" fmla="*/ 0 h 94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231" h="944725">
                <a:moveTo>
                  <a:pt x="1" y="0"/>
                </a:moveTo>
                <a:cubicBezTo>
                  <a:pt x="1" y="25222"/>
                  <a:pt x="0" y="50443"/>
                  <a:pt x="0" y="75665"/>
                </a:cubicBezTo>
                <a:lnTo>
                  <a:pt x="3204530" y="944725"/>
                </a:lnTo>
                <a:lnTo>
                  <a:pt x="3426231" y="923877"/>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Date Placeholder 1"/>
          <p:cNvSpPr>
            <a:spLocks noGrp="1"/>
          </p:cNvSpPr>
          <p:nvPr>
            <p:ph type="dt" sz="half" idx="10"/>
          </p:nvPr>
        </p:nvSpPr>
        <p:spPr/>
        <p:txBody>
          <a:bodyPr/>
          <a:lstStyle/>
          <a:p>
            <a:fld id="{2984FBA6-4FC2-4021-A1A2-FBD4E4E7F52A}" type="datetimeFigureOut">
              <a:rPr lang="en-US" smtClean="0"/>
              <a:t>8/13/2018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F2A8206-3013-46BD-9657-E45116CFA486}" type="slidenum">
              <a:rPr lang="en-US" smtClean="0"/>
              <a:t>‹#›</a:t>
            </a:fld>
            <a:endParaRPr lang="en-US" dirty="0"/>
          </a:p>
        </p:txBody>
      </p:sp>
    </p:spTree>
    <p:extLst>
      <p:ext uri="{BB962C8B-B14F-4D97-AF65-F5344CB8AC3E}">
        <p14:creationId xmlns:p14="http://schemas.microsoft.com/office/powerpoint/2010/main" val="198342816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7"/>
          <p:cNvSpPr/>
          <p:nvPr/>
        </p:nvSpPr>
        <p:spPr>
          <a:xfrm>
            <a:off x="2" y="5010152"/>
            <a:ext cx="9918700"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Freeform 8"/>
          <p:cNvSpPr/>
          <p:nvPr/>
        </p:nvSpPr>
        <p:spPr>
          <a:xfrm>
            <a:off x="0" y="5731668"/>
            <a:ext cx="12196237"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a:off x="902208" y="609600"/>
            <a:ext cx="4511040" cy="914400"/>
          </a:xfrm>
        </p:spPr>
        <p:txBody>
          <a:bodyPr anchor="b">
            <a:noAutofit/>
          </a:bodyPr>
          <a:lstStyle>
            <a:lvl1pPr algn="l">
              <a:defRPr sz="2200" b="0" i="0" cap="none" baseline="0">
                <a:solidFill>
                  <a:schemeClr val="tx2"/>
                </a:solidFill>
              </a:defRPr>
            </a:lvl1pPr>
          </a:lstStyle>
          <a:p>
            <a:r>
              <a:rPr lang="en-US"/>
              <a:t>Click to edit Master title style</a:t>
            </a:r>
            <a:endParaRPr lang="en-US" dirty="0"/>
          </a:p>
        </p:txBody>
      </p:sp>
      <p:sp>
        <p:nvSpPr>
          <p:cNvPr id="10" name="Freeform 9"/>
          <p:cNvSpPr/>
          <p:nvPr/>
        </p:nvSpPr>
        <p:spPr>
          <a:xfrm>
            <a:off x="1" y="4973411"/>
            <a:ext cx="10233156"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Freeform 10"/>
          <p:cNvSpPr/>
          <p:nvPr/>
        </p:nvSpPr>
        <p:spPr>
          <a:xfrm>
            <a:off x="-3176" y="5696242"/>
            <a:ext cx="12195176"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Date Placeholder 4"/>
          <p:cNvSpPr>
            <a:spLocks noGrp="1"/>
          </p:cNvSpPr>
          <p:nvPr>
            <p:ph type="dt" sz="half" idx="10"/>
          </p:nvPr>
        </p:nvSpPr>
        <p:spPr/>
        <p:txBody>
          <a:bodyPr/>
          <a:lstStyle/>
          <a:p>
            <a:fld id="{2984FBA6-4FC2-4021-A1A2-FBD4E4E7F52A}" type="datetimeFigureOut">
              <a:rPr lang="en-US" smtClean="0"/>
              <a:t>8/13/2018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2A8206-3013-46BD-9657-E45116CFA486}" type="slidenum">
              <a:rPr lang="en-US" smtClean="0"/>
              <a:t>‹#›</a:t>
            </a:fld>
            <a:endParaRPr lang="en-US" dirty="0"/>
          </a:p>
        </p:txBody>
      </p:sp>
      <p:sp>
        <p:nvSpPr>
          <p:cNvPr id="13" name="Content Placeholder 12"/>
          <p:cNvSpPr>
            <a:spLocks noGrp="1"/>
          </p:cNvSpPr>
          <p:nvPr>
            <p:ph sz="quarter" idx="13"/>
          </p:nvPr>
        </p:nvSpPr>
        <p:spPr>
          <a:xfrm>
            <a:off x="6096000" y="609600"/>
            <a:ext cx="5181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3"/>
          <p:cNvSpPr>
            <a:spLocks noGrp="1"/>
          </p:cNvSpPr>
          <p:nvPr>
            <p:ph type="body" sz="quarter" idx="14"/>
          </p:nvPr>
        </p:nvSpPr>
        <p:spPr>
          <a:xfrm>
            <a:off x="901699" y="1527048"/>
            <a:ext cx="4511040" cy="329184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Tree>
    <p:extLst>
      <p:ext uri="{BB962C8B-B14F-4D97-AF65-F5344CB8AC3E}">
        <p14:creationId xmlns:p14="http://schemas.microsoft.com/office/powerpoint/2010/main" val="422852588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Freeform 7"/>
          <p:cNvSpPr/>
          <p:nvPr/>
        </p:nvSpPr>
        <p:spPr>
          <a:xfrm>
            <a:off x="2409853" y="6148043"/>
            <a:ext cx="978532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9" name="Freeform 8"/>
          <p:cNvSpPr/>
          <p:nvPr/>
        </p:nvSpPr>
        <p:spPr>
          <a:xfrm>
            <a:off x="0" y="5457826"/>
            <a:ext cx="9652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3" name="Picture Placeholder 2"/>
          <p:cNvSpPr>
            <a:spLocks noGrp="1"/>
          </p:cNvSpPr>
          <p:nvPr>
            <p:ph type="pic" idx="1"/>
          </p:nvPr>
        </p:nvSpPr>
        <p:spPr>
          <a:xfrm>
            <a:off x="6096000" y="609601"/>
            <a:ext cx="5181600" cy="4190999"/>
          </a:xfrm>
          <a:ln w="79375">
            <a:solidFill>
              <a:schemeClr val="tx1"/>
            </a:solidFill>
            <a:miter lim="800000"/>
          </a:ln>
          <a:effectLst>
            <a:outerShdw blurRad="50800" dist="38100" dir="5400000" algn="ctr" rotWithShape="0">
              <a:srgbClr val="000000">
                <a:alpha val="42000"/>
              </a:srgbClr>
            </a:outerShdw>
          </a:effectLst>
        </p:spPr>
        <p:txBody>
          <a:bodyPr>
            <a:normAutofit/>
          </a:bodyPr>
          <a:lstStyle>
            <a:lvl1pPr marL="0" indent="0" algn="ctr">
              <a:buNone/>
              <a:defRPr sz="2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Freeform 9"/>
          <p:cNvSpPr/>
          <p:nvPr/>
        </p:nvSpPr>
        <p:spPr>
          <a:xfrm>
            <a:off x="-261" y="5412337"/>
            <a:ext cx="10140757"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Freeform 10"/>
          <p:cNvSpPr/>
          <p:nvPr/>
        </p:nvSpPr>
        <p:spPr>
          <a:xfrm>
            <a:off x="2240967" y="6116508"/>
            <a:ext cx="9954208"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Date Placeholder 4"/>
          <p:cNvSpPr>
            <a:spLocks noGrp="1"/>
          </p:cNvSpPr>
          <p:nvPr>
            <p:ph type="dt" sz="half" idx="10"/>
          </p:nvPr>
        </p:nvSpPr>
        <p:spPr/>
        <p:txBody>
          <a:bodyPr/>
          <a:lstStyle/>
          <a:p>
            <a:fld id="{2984FBA6-4FC2-4021-A1A2-FBD4E4E7F52A}" type="datetimeFigureOut">
              <a:rPr lang="en-US" smtClean="0"/>
              <a:t>8/13/2018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2A8206-3013-46BD-9657-E45116CFA486}" type="slidenum">
              <a:rPr lang="en-US" smtClean="0"/>
              <a:t>‹#›</a:t>
            </a:fld>
            <a:endParaRPr lang="en-US" dirty="0"/>
          </a:p>
        </p:txBody>
      </p:sp>
      <p:sp>
        <p:nvSpPr>
          <p:cNvPr id="14" name="Title 1"/>
          <p:cNvSpPr>
            <a:spLocks noGrp="1"/>
          </p:cNvSpPr>
          <p:nvPr>
            <p:ph type="title"/>
          </p:nvPr>
        </p:nvSpPr>
        <p:spPr>
          <a:xfrm>
            <a:off x="902208" y="609600"/>
            <a:ext cx="4511040" cy="914400"/>
          </a:xfrm>
        </p:spPr>
        <p:txBody>
          <a:bodyPr anchor="b">
            <a:noAutofit/>
          </a:bodyPr>
          <a:lstStyle>
            <a:lvl1pPr algn="l">
              <a:defRPr sz="2200" b="0" i="0" cap="none" baseline="0">
                <a:solidFill>
                  <a:schemeClr val="tx2"/>
                </a:solidFill>
              </a:defRPr>
            </a:lvl1pPr>
          </a:lstStyle>
          <a:p>
            <a:r>
              <a:rPr lang="en-US"/>
              <a:t>Click to edit Master title style</a:t>
            </a:r>
            <a:endParaRPr lang="en-US" dirty="0"/>
          </a:p>
        </p:txBody>
      </p:sp>
      <p:sp>
        <p:nvSpPr>
          <p:cNvPr id="15" name="Text Placeholder 14"/>
          <p:cNvSpPr>
            <a:spLocks noGrp="1"/>
          </p:cNvSpPr>
          <p:nvPr>
            <p:ph type="body" sz="quarter" idx="14"/>
          </p:nvPr>
        </p:nvSpPr>
        <p:spPr>
          <a:xfrm>
            <a:off x="902209" y="1524000"/>
            <a:ext cx="4508500" cy="329565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Tree>
    <p:extLst>
      <p:ext uri="{BB962C8B-B14F-4D97-AF65-F5344CB8AC3E}">
        <p14:creationId xmlns:p14="http://schemas.microsoft.com/office/powerpoint/2010/main" val="255561683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a:xfrm>
            <a:off x="0" y="5457826"/>
            <a:ext cx="9652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Freeform 7"/>
          <p:cNvSpPr/>
          <p:nvPr/>
        </p:nvSpPr>
        <p:spPr>
          <a:xfrm>
            <a:off x="2409853" y="6148043"/>
            <a:ext cx="978532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Freeform 8"/>
          <p:cNvSpPr/>
          <p:nvPr/>
        </p:nvSpPr>
        <p:spPr>
          <a:xfrm>
            <a:off x="-261" y="5412337"/>
            <a:ext cx="10140757"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Freeform 9"/>
          <p:cNvSpPr/>
          <p:nvPr/>
        </p:nvSpPr>
        <p:spPr>
          <a:xfrm>
            <a:off x="2240967" y="6116508"/>
            <a:ext cx="9954208"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84FBA6-4FC2-4021-A1A2-FBD4E4E7F52A}" type="datetimeFigureOut">
              <a:rPr lang="en-US" smtClean="0"/>
              <a:t>8/13/2018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2A8206-3013-46BD-9657-E45116CFA486}" type="slidenum">
              <a:rPr lang="en-US" smtClean="0"/>
              <a:t>‹#›</a:t>
            </a:fld>
            <a:endParaRPr lang="en-US" dirty="0"/>
          </a:p>
        </p:txBody>
      </p:sp>
    </p:spTree>
    <p:extLst>
      <p:ext uri="{BB962C8B-B14F-4D97-AF65-F5344CB8AC3E}">
        <p14:creationId xmlns:p14="http://schemas.microsoft.com/office/powerpoint/2010/main" val="118520488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Freeform 6"/>
          <p:cNvSpPr/>
          <p:nvPr/>
        </p:nvSpPr>
        <p:spPr>
          <a:xfrm>
            <a:off x="0" y="5457826"/>
            <a:ext cx="9652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Freeform 7"/>
          <p:cNvSpPr/>
          <p:nvPr/>
        </p:nvSpPr>
        <p:spPr>
          <a:xfrm>
            <a:off x="2409853" y="6148043"/>
            <a:ext cx="978532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Freeform 8"/>
          <p:cNvSpPr/>
          <p:nvPr/>
        </p:nvSpPr>
        <p:spPr>
          <a:xfrm>
            <a:off x="-261" y="5412337"/>
            <a:ext cx="10140757"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Freeform 9"/>
          <p:cNvSpPr/>
          <p:nvPr/>
        </p:nvSpPr>
        <p:spPr>
          <a:xfrm>
            <a:off x="2240967" y="6116508"/>
            <a:ext cx="9954208"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84FBA6-4FC2-4021-A1A2-FBD4E4E7F52A}" type="datetimeFigureOut">
              <a:rPr lang="en-US" smtClean="0"/>
              <a:t>8/13/2018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2A8206-3013-46BD-9657-E45116CFA486}" type="slidenum">
              <a:rPr lang="en-US" smtClean="0"/>
              <a:t>‹#›</a:t>
            </a:fld>
            <a:endParaRPr lang="en-US" dirty="0"/>
          </a:p>
        </p:txBody>
      </p:sp>
    </p:spTree>
    <p:extLst>
      <p:ext uri="{BB962C8B-B14F-4D97-AF65-F5344CB8AC3E}">
        <p14:creationId xmlns:p14="http://schemas.microsoft.com/office/powerpoint/2010/main" val="29864496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963084" y="1905000"/>
            <a:ext cx="10720917" cy="21359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0259639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963084" y="1905000"/>
            <a:ext cx="10720917"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3667" y="1905001"/>
            <a:ext cx="10242551" cy="1523495"/>
          </a:xfrm>
        </p:spPr>
        <p:txBody>
          <a:bodyPr>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973666" y="4344989"/>
            <a:ext cx="10242551"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0727061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extLst>
      <p:ext uri="{BB962C8B-B14F-4D97-AF65-F5344CB8AC3E}">
        <p14:creationId xmlns:p14="http://schemas.microsoft.com/office/powerpoint/2010/main" val="99464810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08800" y="1676402"/>
            <a:ext cx="3352800" cy="1874837"/>
          </a:xfrm>
        </p:spPr>
        <p:txBody>
          <a:bodyPr anchor="b">
            <a:normAutofit/>
          </a:bodyPr>
          <a:lstStyle>
            <a:lvl1pPr algn="r">
              <a:defRPr sz="1500" b="0">
                <a:effectLst/>
              </a:defRPr>
            </a:lvl1pPr>
          </a:lstStyle>
          <a:p>
            <a:r>
              <a:rPr lang="en-US"/>
              <a:t>Click to edit Master title style</a:t>
            </a:r>
            <a:endParaRPr lang="en-US" dirty="0"/>
          </a:p>
        </p:txBody>
      </p:sp>
      <p:sp>
        <p:nvSpPr>
          <p:cNvPr id="3" name="Content Placeholder 2"/>
          <p:cNvSpPr>
            <a:spLocks noGrp="1"/>
          </p:cNvSpPr>
          <p:nvPr>
            <p:ph idx="1"/>
          </p:nvPr>
        </p:nvSpPr>
        <p:spPr>
          <a:xfrm>
            <a:off x="406400" y="1676400"/>
            <a:ext cx="6266688" cy="3505200"/>
          </a:xfrm>
        </p:spPr>
        <p:txBody>
          <a:bodyPr>
            <a:normAutofit/>
          </a:bodyPr>
          <a:lstStyle>
            <a:lvl1pPr marL="171450" indent="-137160">
              <a:defRPr sz="900"/>
            </a:lvl1pPr>
            <a:lvl2pPr>
              <a:defRPr sz="900"/>
            </a:lvl2pPr>
            <a:lvl3pPr>
              <a:defRPr sz="9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3"/>
          <p:cNvSpPr>
            <a:spLocks noGrp="1"/>
          </p:cNvSpPr>
          <p:nvPr>
            <p:ph type="body" sz="half" idx="2"/>
          </p:nvPr>
        </p:nvSpPr>
        <p:spPr>
          <a:xfrm>
            <a:off x="7315200" y="3552372"/>
            <a:ext cx="2946400" cy="1629228"/>
          </a:xfrm>
        </p:spPr>
        <p:txBody>
          <a:bodyPr anchor="t">
            <a:normAutofit/>
          </a:bodyPr>
          <a:lstStyle>
            <a:lvl1pPr marL="0" indent="0" algn="r">
              <a:buNone/>
              <a:defRPr sz="900">
                <a:solidFill>
                  <a:schemeClr val="tx2"/>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5" name="Date Placeholder 14"/>
          <p:cNvSpPr>
            <a:spLocks noGrp="1"/>
          </p:cNvSpPr>
          <p:nvPr>
            <p:ph type="dt" sz="half" idx="10"/>
          </p:nvPr>
        </p:nvSpPr>
        <p:spPr>
          <a:xfrm>
            <a:off x="6502403" y="6426203"/>
            <a:ext cx="3759199" cy="126999"/>
          </a:xfrm>
          <a:prstGeom prst="rect">
            <a:avLst/>
          </a:prstGeom>
        </p:spPr>
        <p:txBody>
          <a:bodyPr/>
          <a:lstStyle/>
          <a:p>
            <a:fld id="{8F2B4643-47F5-46E6-BB3E-961F55DD4701}" type="datetimeFigureOut">
              <a:rPr lang="en-US" smtClean="0"/>
              <a:pPr/>
              <a:t>8/13/2018</a:t>
            </a:fld>
            <a:endParaRPr lang="en-US" dirty="0"/>
          </a:p>
        </p:txBody>
      </p:sp>
      <p:sp>
        <p:nvSpPr>
          <p:cNvPr id="16" name="Slide Number Placeholder 15"/>
          <p:cNvSpPr>
            <a:spLocks noGrp="1"/>
          </p:cNvSpPr>
          <p:nvPr>
            <p:ph type="sldNum" sz="quarter" idx="11"/>
          </p:nvPr>
        </p:nvSpPr>
        <p:spPr>
          <a:xfrm>
            <a:off x="10363200" y="6400800"/>
            <a:ext cx="711200" cy="152400"/>
          </a:xfrm>
          <a:prstGeom prst="rect">
            <a:avLst/>
          </a:prstGeom>
        </p:spPr>
        <p:txBody>
          <a:bodyPr/>
          <a:lstStyle/>
          <a:p>
            <a:fld id="{3E58364D-A121-4BDC-B863-368BD3E670DE}" type="slidenum">
              <a:rPr lang="en-US" smtClean="0"/>
              <a:pPr/>
              <a:t>‹#›</a:t>
            </a:fld>
            <a:endParaRPr lang="en-US" dirty="0"/>
          </a:p>
        </p:txBody>
      </p:sp>
      <p:sp>
        <p:nvSpPr>
          <p:cNvPr id="17" name="Footer Placeholder 16"/>
          <p:cNvSpPr>
            <a:spLocks noGrp="1"/>
          </p:cNvSpPr>
          <p:nvPr>
            <p:ph type="ftr" sz="quarter" idx="12"/>
          </p:nvPr>
        </p:nvSpPr>
        <p:spPr>
          <a:xfrm>
            <a:off x="6500285" y="6296248"/>
            <a:ext cx="3761316" cy="152400"/>
          </a:xfrm>
          <a:prstGeom prst="rect">
            <a:avLst/>
          </a:prstGeom>
        </p:spPr>
        <p:txBody>
          <a:bodyPr/>
          <a:lstStyle/>
          <a:p>
            <a:endParaRPr lang="en-US" dirty="0"/>
          </a:p>
        </p:txBody>
      </p:sp>
    </p:spTree>
    <p:extLst>
      <p:ext uri="{BB962C8B-B14F-4D97-AF65-F5344CB8AC3E}">
        <p14:creationId xmlns:p14="http://schemas.microsoft.com/office/powerpoint/2010/main" val="36217057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664797"/>
          </a:xfrm>
        </p:spPr>
        <p:txBody>
          <a:bodyPr/>
          <a:lstStyle/>
          <a:p>
            <a:r>
              <a:rPr lang="en-US"/>
              <a:t>Click to edit Master title style</a:t>
            </a:r>
          </a:p>
        </p:txBody>
      </p:sp>
      <p:sp>
        <p:nvSpPr>
          <p:cNvPr id="8" name="Content Placeholder 7"/>
          <p:cNvSpPr>
            <a:spLocks noGrp="1"/>
          </p:cNvSpPr>
          <p:nvPr>
            <p:ph sz="quarter" idx="1"/>
          </p:nvPr>
        </p:nvSpPr>
        <p:spPr>
          <a:xfrm>
            <a:off x="816864" y="1600200"/>
            <a:ext cx="10871200" cy="21082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a:xfrm>
            <a:off x="8128000" y="6248401"/>
            <a:ext cx="3556000" cy="365125"/>
          </a:xfrm>
          <a:prstGeom prst="rect">
            <a:avLst/>
          </a:prstGeom>
        </p:spPr>
        <p:txBody>
          <a:bodyPr/>
          <a:lstStyle>
            <a:lvl1pPr>
              <a:defRPr/>
            </a:lvl1pPr>
          </a:lstStyle>
          <a:p>
            <a:pPr>
              <a:defRPr/>
            </a:pPr>
            <a:endParaRPr lang="en-US" dirty="0"/>
          </a:p>
        </p:txBody>
      </p:sp>
      <p:sp>
        <p:nvSpPr>
          <p:cNvPr id="5" name="Footer Placeholder 2"/>
          <p:cNvSpPr>
            <a:spLocks noGrp="1"/>
          </p:cNvSpPr>
          <p:nvPr>
            <p:ph type="ftr" sz="quarter" idx="11"/>
          </p:nvPr>
        </p:nvSpPr>
        <p:spPr>
          <a:xfrm>
            <a:off x="812801" y="6248401"/>
            <a:ext cx="7228417" cy="365125"/>
          </a:xfrm>
          <a:prstGeom prst="rect">
            <a:avLst/>
          </a:prstGeom>
        </p:spPr>
        <p:txBody>
          <a:bodyPr/>
          <a:lstStyle>
            <a:lvl1pPr>
              <a:defRPr/>
            </a:lvl1pPr>
          </a:lstStyle>
          <a:p>
            <a:pPr>
              <a:defRPr/>
            </a:pPr>
            <a:endParaRPr lang="en-US" dirty="0"/>
          </a:p>
        </p:txBody>
      </p:sp>
      <p:sp>
        <p:nvSpPr>
          <p:cNvPr id="6" name="Slide Number Placeholder 22"/>
          <p:cNvSpPr>
            <a:spLocks noGrp="1"/>
          </p:cNvSpPr>
          <p:nvPr>
            <p:ph type="sldNum" sz="quarter" idx="12"/>
          </p:nvPr>
        </p:nvSpPr>
        <p:spPr>
          <a:xfrm>
            <a:off x="0" y="1271589"/>
            <a:ext cx="711200" cy="244475"/>
          </a:xfrm>
          <a:prstGeom prst="rect">
            <a:avLst/>
          </a:prstGeom>
        </p:spPr>
        <p:txBody>
          <a:bodyPr/>
          <a:lstStyle>
            <a:lvl1pPr>
              <a:defRPr/>
            </a:lvl1pPr>
          </a:lstStyle>
          <a:p>
            <a:pPr>
              <a:defRPr/>
            </a:pPr>
            <a:fld id="{6BF2FB57-A5CD-40B9-8021-C3BD9C15946A}" type="slidenum">
              <a:rPr lang="en-US"/>
              <a:pPr>
                <a:defRPr/>
              </a:pPr>
              <a:t>‹#›</a:t>
            </a:fld>
            <a:endParaRPr lang="en-US" dirty="0"/>
          </a:p>
        </p:txBody>
      </p:sp>
    </p:spTree>
    <p:extLst>
      <p:ext uri="{BB962C8B-B14F-4D97-AF65-F5344CB8AC3E}">
        <p14:creationId xmlns:p14="http://schemas.microsoft.com/office/powerpoint/2010/main" val="6026945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Freeform 7"/>
          <p:cNvSpPr/>
          <p:nvPr/>
        </p:nvSpPr>
        <p:spPr>
          <a:xfrm>
            <a:off x="2409853" y="6148043"/>
            <a:ext cx="978532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Freeform 8"/>
          <p:cNvSpPr/>
          <p:nvPr/>
        </p:nvSpPr>
        <p:spPr>
          <a:xfrm>
            <a:off x="0" y="5457826"/>
            <a:ext cx="9652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p:txBody>
          <a:bodyPr/>
          <a:lstStyle/>
          <a:p>
            <a:r>
              <a:rPr lang="en-US"/>
              <a:t>Click to edit Master title style</a:t>
            </a:r>
          </a:p>
        </p:txBody>
      </p:sp>
      <p:sp>
        <p:nvSpPr>
          <p:cNvPr id="10" name="Freeform 9"/>
          <p:cNvSpPr/>
          <p:nvPr/>
        </p:nvSpPr>
        <p:spPr>
          <a:xfrm>
            <a:off x="-261" y="5412337"/>
            <a:ext cx="10140757"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Freeform 10"/>
          <p:cNvSpPr/>
          <p:nvPr/>
        </p:nvSpPr>
        <p:spPr>
          <a:xfrm>
            <a:off x="2240967" y="6116508"/>
            <a:ext cx="9954208"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Date Placeholder 4"/>
          <p:cNvSpPr>
            <a:spLocks noGrp="1"/>
          </p:cNvSpPr>
          <p:nvPr>
            <p:ph type="dt" sz="half" idx="10"/>
          </p:nvPr>
        </p:nvSpPr>
        <p:spPr>
          <a:xfrm>
            <a:off x="8534400" y="6416676"/>
            <a:ext cx="2641600" cy="365125"/>
          </a:xfrm>
          <a:prstGeom prst="rect">
            <a:avLst/>
          </a:prstGeom>
        </p:spPr>
        <p:txBody>
          <a:bodyPr/>
          <a:lstStyle/>
          <a:p>
            <a:fld id="{2984FBA6-4FC2-4021-A1A2-FBD4E4E7F52A}" type="datetimeFigureOut">
              <a:rPr lang="en-US" smtClean="0"/>
              <a:t>8/13/2018</a:t>
            </a:fld>
            <a:endParaRPr lang="en-US" dirty="0"/>
          </a:p>
        </p:txBody>
      </p:sp>
      <p:sp>
        <p:nvSpPr>
          <p:cNvPr id="6" name="Footer Placeholder 5"/>
          <p:cNvSpPr>
            <a:spLocks noGrp="1"/>
          </p:cNvSpPr>
          <p:nvPr>
            <p:ph type="ftr" sz="quarter" idx="11"/>
          </p:nvPr>
        </p:nvSpPr>
        <p:spPr>
          <a:xfrm>
            <a:off x="304800" y="6416676"/>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1277600" y="6416676"/>
            <a:ext cx="609600" cy="365125"/>
          </a:xfrm>
          <a:prstGeom prst="rect">
            <a:avLst/>
          </a:prstGeom>
        </p:spPr>
        <p:txBody>
          <a:bodyPr/>
          <a:lstStyle/>
          <a:p>
            <a:fld id="{CF2A8206-3013-46BD-9657-E45116CFA486}" type="slidenum">
              <a:rPr lang="en-US" smtClean="0"/>
              <a:t>‹#›</a:t>
            </a:fld>
            <a:endParaRPr lang="en-US" dirty="0"/>
          </a:p>
        </p:txBody>
      </p:sp>
      <p:sp>
        <p:nvSpPr>
          <p:cNvPr id="13" name="Content Placeholder 12"/>
          <p:cNvSpPr>
            <a:spLocks noGrp="1"/>
          </p:cNvSpPr>
          <p:nvPr>
            <p:ph sz="quarter" idx="13"/>
          </p:nvPr>
        </p:nvSpPr>
        <p:spPr>
          <a:xfrm>
            <a:off x="914400" y="1536192"/>
            <a:ext cx="4876800" cy="2523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p:cNvSpPr>
            <a:spLocks noGrp="1"/>
          </p:cNvSpPr>
          <p:nvPr>
            <p:ph sz="quarter" idx="14"/>
          </p:nvPr>
        </p:nvSpPr>
        <p:spPr>
          <a:xfrm>
            <a:off x="6400800" y="1536192"/>
            <a:ext cx="4876800" cy="2523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19967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041104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49614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882319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033934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54090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152400"/>
            <a:ext cx="10972800" cy="617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86511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914400" y="6248400"/>
            <a:ext cx="2540000" cy="457200"/>
          </a:xfrm>
          <a:prstGeom prst="rect">
            <a:avLst/>
          </a:prstGeom>
        </p:spPr>
        <p:txBody>
          <a:bodyPr/>
          <a:lstStyle>
            <a:lvl1pPr eaLnBrk="1" hangingPunct="1">
              <a:defRPr/>
            </a:lvl1pPr>
          </a:lstStyle>
          <a:p>
            <a:pPr fontAlgn="base">
              <a:spcBef>
                <a:spcPct val="0"/>
              </a:spcBef>
              <a:spcAft>
                <a:spcPct val="0"/>
              </a:spcAft>
              <a:defRPr/>
            </a:pPr>
            <a:endParaRPr lang="en-US">
              <a:solidFill>
                <a:prstClr val="black"/>
              </a:solidFill>
              <a:latin typeface="Arial" panose="020B0604020202020204" pitchFamily="34" charset="0"/>
              <a:cs typeface="Arial" panose="020B0604020202020204" pitchFamily="34" charset="0"/>
            </a:endParaRPr>
          </a:p>
        </p:txBody>
      </p:sp>
      <p:sp>
        <p:nvSpPr>
          <p:cNvPr id="6" name="Footer Placeholder 5"/>
          <p:cNvSpPr>
            <a:spLocks noGrp="1" noChangeArrowheads="1"/>
          </p:cNvSpPr>
          <p:nvPr>
            <p:ph type="ftr" sz="quarter" idx="11"/>
          </p:nvPr>
        </p:nvSpPr>
        <p:spPr>
          <a:xfrm>
            <a:off x="4165600" y="6248400"/>
            <a:ext cx="3860800" cy="457200"/>
          </a:xfrm>
          <a:prstGeom prst="rect">
            <a:avLst/>
          </a:prstGeom>
        </p:spPr>
        <p:txBody>
          <a:bodyPr/>
          <a:lstStyle>
            <a:lvl1pPr eaLnBrk="1" hangingPunct="1">
              <a:defRPr/>
            </a:lvl1pPr>
          </a:lstStyle>
          <a:p>
            <a:pPr fontAlgn="base">
              <a:spcBef>
                <a:spcPct val="0"/>
              </a:spcBef>
              <a:spcAft>
                <a:spcPct val="0"/>
              </a:spcAft>
              <a:defRPr/>
            </a:pPr>
            <a:endParaRPr lang="en-US">
              <a:solidFill>
                <a:prstClr val="black"/>
              </a:solidFill>
              <a:latin typeface="Arial" panose="020B0604020202020204" pitchFamily="34" charset="0"/>
              <a:cs typeface="Arial" panose="020B0604020202020204" pitchFamily="34" charset="0"/>
            </a:endParaRPr>
          </a:p>
        </p:txBody>
      </p:sp>
      <p:sp>
        <p:nvSpPr>
          <p:cNvPr id="7" name="Slide Number Placeholder 6"/>
          <p:cNvSpPr>
            <a:spLocks noGrp="1" noChangeArrowheads="1"/>
          </p:cNvSpPr>
          <p:nvPr>
            <p:ph type="sldNum" sz="quarter" idx="12"/>
          </p:nvPr>
        </p:nvSpPr>
        <p:spPr>
          <a:xfrm>
            <a:off x="8737600" y="6248400"/>
            <a:ext cx="2540000" cy="457200"/>
          </a:xfrm>
          <a:prstGeom prst="rect">
            <a:avLst/>
          </a:prstGeom>
        </p:spPr>
        <p:txBody>
          <a:bodyPr/>
          <a:lstStyle>
            <a:lvl1pPr eaLnBrk="1" hangingPunct="1">
              <a:defRPr/>
            </a:lvl1pPr>
          </a:lstStyle>
          <a:p>
            <a:pPr fontAlgn="base">
              <a:spcBef>
                <a:spcPct val="0"/>
              </a:spcBef>
              <a:spcAft>
                <a:spcPct val="0"/>
              </a:spcAft>
              <a:defRPr/>
            </a:pPr>
            <a:fld id="{3477673E-3596-4347-8CF7-C3C0F458C3FD}" type="slidenum">
              <a:rPr lang="en-US" altLang="en-US">
                <a:solidFill>
                  <a:prstClr val="black"/>
                </a:solidFill>
                <a:latin typeface="Arial" panose="020B0604020202020204" pitchFamily="34" charset="0"/>
                <a:cs typeface="Arial" panose="020B0604020202020204" pitchFamily="34" charset="0"/>
              </a:rPr>
              <a:pPr fontAlgn="base">
                <a:spcBef>
                  <a:spcPct val="0"/>
                </a:spcBef>
                <a:spcAft>
                  <a:spcPct val="0"/>
                </a:spcAft>
                <a:defRPr/>
              </a:pPr>
              <a:t>‹#›</a:t>
            </a:fld>
            <a:endParaRPr lang="en-US" altLang="en-US">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01514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1"/>
            <a:ext cx="10972800" cy="868363"/>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xfrm>
            <a:off x="8737600" y="6248400"/>
            <a:ext cx="2540000" cy="457200"/>
          </a:xfrm>
          <a:prstGeom prst="rect">
            <a:avLst/>
          </a:prstGeom>
        </p:spPr>
        <p:txBody>
          <a:bodyPr/>
          <a:lstStyle>
            <a:lvl1pPr eaLnBrk="1" hangingPunct="1">
              <a:defRPr/>
            </a:lvl1pPr>
          </a:lstStyle>
          <a:p>
            <a:pPr fontAlgn="base">
              <a:spcBef>
                <a:spcPct val="0"/>
              </a:spcBef>
              <a:spcAft>
                <a:spcPct val="0"/>
              </a:spcAft>
              <a:defRPr/>
            </a:pPr>
            <a:fld id="{793BDC2D-F658-49D6-9903-A638974B0E64}" type="slidenum">
              <a:rPr lang="en-US" altLang="en-US">
                <a:solidFill>
                  <a:prstClr val="black"/>
                </a:solidFill>
                <a:latin typeface="Arial" panose="020B0604020202020204" pitchFamily="34" charset="0"/>
                <a:cs typeface="Arial" panose="020B0604020202020204" pitchFamily="34" charset="0"/>
              </a:rPr>
              <a:pPr fontAlgn="base">
                <a:spcBef>
                  <a:spcPct val="0"/>
                </a:spcBef>
                <a:spcAft>
                  <a:spcPct val="0"/>
                </a:spcAft>
                <a:defRPr/>
              </a:pPr>
              <a:t>‹#›</a:t>
            </a:fld>
            <a:endParaRPr lang="en-US" altLang="en-US">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13792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5" descr="faalogofi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00"/>
            <a:ext cx="1619251"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914400" y="2130426"/>
            <a:ext cx="10363200" cy="1470025"/>
          </a:xfrm>
        </p:spPr>
        <p:txBody>
          <a:bodyPr/>
          <a:lstStyle>
            <a:lvl1pPr algn="ctr">
              <a:defRPr>
                <a:solidFill>
                  <a:schemeClr val="tx1"/>
                </a:solidFill>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25848416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a:defRPr/>
            </a:lvl1pPr>
          </a:lstStyle>
          <a:p>
            <a:pPr>
              <a:defRPr/>
            </a:pPr>
            <a:fld id="{3401C987-FA17-4D5F-82D8-26EA2C4972D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91529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p:txBody>
          <a:bodyPr/>
          <a:lstStyle>
            <a:lvl1pPr>
              <a:defRPr/>
            </a:lvl1pPr>
          </a:lstStyle>
          <a:p>
            <a:pPr>
              <a:defRPr/>
            </a:pPr>
            <a:fld id="{610E8417-EB73-435A-A086-3F8FBF941A1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166624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p:txBody>
          <a:bodyPr/>
          <a:lstStyle>
            <a:lvl1pPr>
              <a:defRPr/>
            </a:lvl1pPr>
          </a:lstStyle>
          <a:p>
            <a:pPr>
              <a:defRPr/>
            </a:pPr>
            <a:fld id="{A0988A5B-5C12-4435-B4AB-DC132413DD8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702006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noChangeArrowheads="1"/>
          </p:cNvSpPr>
          <p:nvPr>
            <p:ph type="sldNum" sz="quarter" idx="10"/>
          </p:nvPr>
        </p:nvSpPr>
        <p:spPr/>
        <p:txBody>
          <a:bodyPr/>
          <a:lstStyle>
            <a:lvl1pPr>
              <a:defRPr/>
            </a:lvl1pPr>
          </a:lstStyle>
          <a:p>
            <a:pPr>
              <a:defRPr/>
            </a:pPr>
            <a:fld id="{97AA0285-B986-4354-96B0-A81516BB5C6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890309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p:txBody>
          <a:bodyPr/>
          <a:lstStyle>
            <a:lvl1pPr>
              <a:defRPr/>
            </a:lvl1pPr>
          </a:lstStyle>
          <a:p>
            <a:pPr>
              <a:defRPr/>
            </a:pPr>
            <a:fld id="{32938076-D544-4B13-98B0-8D4CE044D0D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195531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vl1pPr>
          </a:lstStyle>
          <a:p>
            <a:pPr>
              <a:defRPr/>
            </a:pPr>
            <a:fld id="{811CAB89-0A93-4E82-9D3E-91A808CF4AC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692211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p:txBody>
          <a:bodyPr/>
          <a:lstStyle>
            <a:lvl1pPr>
              <a:defRPr/>
            </a:lvl1pPr>
          </a:lstStyle>
          <a:p>
            <a:pPr>
              <a:defRPr/>
            </a:pPr>
            <a:fld id="{A7421183-7FA6-4A2A-92B1-26E6C6EFD93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245489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p:txBody>
          <a:bodyPr/>
          <a:lstStyle>
            <a:lvl1pPr>
              <a:defRPr/>
            </a:lvl1pPr>
          </a:lstStyle>
          <a:p>
            <a:pPr>
              <a:defRPr/>
            </a:pPr>
            <a:fld id="{D4858521-A3D5-4E22-9A76-E69B3D99E89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987295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a:defRPr/>
            </a:lvl1pPr>
          </a:lstStyle>
          <a:p>
            <a:pPr>
              <a:defRPr/>
            </a:pPr>
            <a:fld id="{4AC11753-49F2-4B32-AD20-81F17294699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289193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52401"/>
            <a:ext cx="2743200" cy="5973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52401"/>
            <a:ext cx="8026400" cy="5973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a:defRPr/>
            </a:lvl1pPr>
          </a:lstStyle>
          <a:p>
            <a:pPr>
              <a:defRPr/>
            </a:pPr>
            <a:fld id="{4950B091-6F07-4EF4-A9C3-EBC8677EFEE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579387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152401"/>
            <a:ext cx="10972800" cy="868363"/>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noChangeArrowheads="1"/>
          </p:cNvSpPr>
          <p:nvPr>
            <p:ph type="sldNum" sz="quarter" idx="10"/>
          </p:nvPr>
        </p:nvSpPr>
        <p:spPr/>
        <p:txBody>
          <a:bodyPr/>
          <a:lstStyle>
            <a:lvl1pPr>
              <a:defRPr/>
            </a:lvl1pPr>
          </a:lstStyle>
          <a:p>
            <a:pPr>
              <a:defRPr/>
            </a:pPr>
            <a:fld id="{C1C2992E-4A47-4B2D-8855-A1BA5D72FB8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11546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08000" y="1412875"/>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1"/>
            <a:ext cx="10972800" cy="868363"/>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p:txBody>
          <a:bodyPr/>
          <a:lstStyle>
            <a:lvl1pPr>
              <a:defRPr/>
            </a:lvl1pPr>
          </a:lstStyle>
          <a:p>
            <a:pPr>
              <a:defRPr/>
            </a:pPr>
            <a:fld id="{406484F3-0B9F-4900-9F11-F736D8164AB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770698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cSld name="1_Title and Content">
    <p:spTree>
      <p:nvGrpSpPr>
        <p:cNvPr id="1" name=""/>
        <p:cNvGrpSpPr/>
        <p:nvPr/>
      </p:nvGrpSpPr>
      <p:grpSpPr>
        <a:xfrm>
          <a:off x="0" y="0"/>
          <a:ext cx="0" cy="0"/>
          <a:chOff x="0" y="0"/>
          <a:chExt cx="0" cy="0"/>
        </a:xfrm>
      </p:grpSpPr>
      <p:pic>
        <p:nvPicPr>
          <p:cNvPr id="4" name="Picture 15" descr="faalogofi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00"/>
            <a:ext cx="1619251"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70331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6233" y="304801"/>
            <a:ext cx="10668000" cy="1216025"/>
          </a:xfrm>
        </p:spPr>
        <p:txBody>
          <a:bodyPr/>
          <a:lstStyle/>
          <a:p>
            <a:r>
              <a:rPr lang="en-US"/>
              <a:t>Click to edit Master title style</a:t>
            </a:r>
          </a:p>
        </p:txBody>
      </p:sp>
      <p:sp>
        <p:nvSpPr>
          <p:cNvPr id="3" name="Table Placeholder 2"/>
          <p:cNvSpPr>
            <a:spLocks noGrp="1"/>
          </p:cNvSpPr>
          <p:nvPr>
            <p:ph type="tbl" idx="1"/>
          </p:nvPr>
        </p:nvSpPr>
        <p:spPr>
          <a:xfrm>
            <a:off x="755651" y="1752600"/>
            <a:ext cx="10668000" cy="4267200"/>
          </a:xfrm>
        </p:spPr>
        <p:txBody>
          <a:bodyPr/>
          <a:lstStyle/>
          <a:p>
            <a:pPr lvl="0"/>
            <a:endParaRPr lang="en-US" noProof="0" dirty="0"/>
          </a:p>
        </p:txBody>
      </p:sp>
      <p:sp>
        <p:nvSpPr>
          <p:cNvPr id="4" name="Date Placeholder 3"/>
          <p:cNvSpPr>
            <a:spLocks noGrp="1"/>
          </p:cNvSpPr>
          <p:nvPr>
            <p:ph type="dt" sz="half" idx="10"/>
          </p:nvPr>
        </p:nvSpPr>
        <p:spPr>
          <a:xfrm>
            <a:off x="812800" y="6245225"/>
            <a:ext cx="2641600" cy="476250"/>
          </a:xfrm>
          <a:prstGeom prst="rect">
            <a:avLst/>
          </a:prstGeom>
        </p:spPr>
        <p:txBody>
          <a:bodyPr/>
          <a:lstStyle>
            <a:lvl1pPr eaLnBrk="1" fontAlgn="auto" hangingPunct="1">
              <a:spcBef>
                <a:spcPts val="0"/>
              </a:spcBef>
              <a:spcAft>
                <a:spcPts val="0"/>
              </a:spcAft>
              <a:defRPr>
                <a:latin typeface="Arial" charset="0"/>
                <a:cs typeface="+mn-cs"/>
              </a:defRPr>
            </a:lvl1pPr>
          </a:lstStyle>
          <a:p>
            <a:pPr>
              <a:defRPr/>
            </a:pPr>
            <a:fld id="{3FD38117-C77C-4F7C-BF0C-E9A179486D75}" type="datetimeFigureOut">
              <a:rPr lang="en-US">
                <a:solidFill>
                  <a:srgbClr val="000000"/>
                </a:solidFill>
              </a:rPr>
              <a:pPr>
                <a:defRPr/>
              </a:pPr>
              <a:t>8/13/2018</a:t>
            </a:fld>
            <a:endParaRPr lang="en-US" dirty="0">
              <a:solidFill>
                <a:srgbClr val="000000"/>
              </a:solidFill>
            </a:endParaRPr>
          </a:p>
        </p:txBody>
      </p:sp>
      <p:sp>
        <p:nvSpPr>
          <p:cNvPr id="5" name="Footer Placeholder 4"/>
          <p:cNvSpPr>
            <a:spLocks noGrp="1"/>
          </p:cNvSpPr>
          <p:nvPr>
            <p:ph type="ftr" sz="quarter" idx="11"/>
          </p:nvPr>
        </p:nvSpPr>
        <p:spPr>
          <a:xfrm>
            <a:off x="4165600" y="6245225"/>
            <a:ext cx="3860800" cy="476250"/>
          </a:xfrm>
          <a:prstGeom prst="rect">
            <a:avLst/>
          </a:prstGeom>
        </p:spPr>
        <p:txBody>
          <a:bodyPr/>
          <a:lstStyle>
            <a:lvl1pPr eaLnBrk="1" fontAlgn="auto" hangingPunct="1">
              <a:spcBef>
                <a:spcPts val="0"/>
              </a:spcBef>
              <a:spcAft>
                <a:spcPts val="0"/>
              </a:spcAft>
              <a:defRPr>
                <a:latin typeface="Arial" charset="0"/>
                <a:cs typeface="+mn-cs"/>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a:xfrm>
            <a:off x="8737600" y="6245225"/>
            <a:ext cx="2641600" cy="476250"/>
          </a:xfrm>
        </p:spPr>
        <p:txBody>
          <a:bodyPr/>
          <a:lstStyle>
            <a:lvl1pPr>
              <a:defRPr/>
            </a:lvl1pPr>
          </a:lstStyle>
          <a:p>
            <a:pPr>
              <a:defRPr/>
            </a:pPr>
            <a:fld id="{C02DB156-E33C-4E69-A541-3076DD5BB31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55457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1"/>
            <a:ext cx="10972800" cy="868363"/>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dirty="0"/>
          </a:p>
        </p:txBody>
      </p:sp>
      <p:sp>
        <p:nvSpPr>
          <p:cNvPr id="4" name="Rectangle 6"/>
          <p:cNvSpPr>
            <a:spLocks noGrp="1" noChangeArrowheads="1"/>
          </p:cNvSpPr>
          <p:nvPr>
            <p:ph type="sldNum" sz="quarter" idx="10"/>
          </p:nvPr>
        </p:nvSpPr>
        <p:spPr/>
        <p:txBody>
          <a:bodyPr/>
          <a:lstStyle>
            <a:lvl1pPr>
              <a:defRPr/>
            </a:lvl1pPr>
          </a:lstStyle>
          <a:p>
            <a:pPr>
              <a:defRPr/>
            </a:pPr>
            <a:fld id="{7E9F7B8B-AB80-4CF2-BBCB-36B1E2D3D85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482034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5" descr="faalogofi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00"/>
            <a:ext cx="1619251"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914400" y="2130426"/>
            <a:ext cx="10363200" cy="1470025"/>
          </a:xfrm>
        </p:spPr>
        <p:txBody>
          <a:bodyPr/>
          <a:lstStyle>
            <a:lvl1pPr algn="ctr">
              <a:defRPr>
                <a:solidFill>
                  <a:schemeClr val="tx1"/>
                </a:solidFill>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7322776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a:defRPr/>
            </a:lvl1pPr>
          </a:lstStyle>
          <a:p>
            <a:pPr>
              <a:defRPr/>
            </a:pPr>
            <a:fld id="{3401C987-FA17-4D5F-82D8-26EA2C4972D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483140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p:txBody>
          <a:bodyPr/>
          <a:lstStyle>
            <a:lvl1pPr>
              <a:defRPr/>
            </a:lvl1pPr>
          </a:lstStyle>
          <a:p>
            <a:pPr>
              <a:defRPr/>
            </a:pPr>
            <a:fld id="{610E8417-EB73-435A-A086-3F8FBF941A1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938729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p:txBody>
          <a:bodyPr/>
          <a:lstStyle>
            <a:lvl1pPr>
              <a:defRPr/>
            </a:lvl1pPr>
          </a:lstStyle>
          <a:p>
            <a:pPr>
              <a:defRPr/>
            </a:pPr>
            <a:fld id="{A0988A5B-5C12-4435-B4AB-DC132413DD8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797914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noChangeArrowheads="1"/>
          </p:cNvSpPr>
          <p:nvPr>
            <p:ph type="sldNum" sz="quarter" idx="10"/>
          </p:nvPr>
        </p:nvSpPr>
        <p:spPr/>
        <p:txBody>
          <a:bodyPr/>
          <a:lstStyle>
            <a:lvl1pPr>
              <a:defRPr/>
            </a:lvl1pPr>
          </a:lstStyle>
          <a:p>
            <a:pPr>
              <a:defRPr/>
            </a:pPr>
            <a:fld id="{97AA0285-B986-4354-96B0-A81516BB5C6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855829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p:txBody>
          <a:bodyPr/>
          <a:lstStyle>
            <a:lvl1pPr>
              <a:defRPr/>
            </a:lvl1pPr>
          </a:lstStyle>
          <a:p>
            <a:pPr>
              <a:defRPr/>
            </a:pPr>
            <a:fld id="{32938076-D544-4B13-98B0-8D4CE044D0D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57566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411553"/>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411553"/>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vl1pPr>
          </a:lstStyle>
          <a:p>
            <a:pPr>
              <a:defRPr/>
            </a:pPr>
            <a:fld id="{811CAB89-0A93-4E82-9D3E-91A808CF4AC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787658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p:txBody>
          <a:bodyPr/>
          <a:lstStyle>
            <a:lvl1pPr>
              <a:defRPr/>
            </a:lvl1pPr>
          </a:lstStyle>
          <a:p>
            <a:pPr>
              <a:defRPr/>
            </a:pPr>
            <a:fld id="{A7421183-7FA6-4A2A-92B1-26E6C6EFD93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576011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p:txBody>
          <a:bodyPr/>
          <a:lstStyle>
            <a:lvl1pPr>
              <a:defRPr/>
            </a:lvl1pPr>
          </a:lstStyle>
          <a:p>
            <a:pPr>
              <a:defRPr/>
            </a:pPr>
            <a:fld id="{D4858521-A3D5-4E22-9A76-E69B3D99E89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387256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a:defRPr/>
            </a:lvl1pPr>
          </a:lstStyle>
          <a:p>
            <a:pPr>
              <a:defRPr/>
            </a:pPr>
            <a:fld id="{4AC11753-49F2-4B32-AD20-81F17294699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786689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52401"/>
            <a:ext cx="2743200" cy="5973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52401"/>
            <a:ext cx="8026400" cy="5973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a:defRPr/>
            </a:lvl1pPr>
          </a:lstStyle>
          <a:p>
            <a:pPr>
              <a:defRPr/>
            </a:pPr>
            <a:fld id="{4950B091-6F07-4EF4-A9C3-EBC8677EFEE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730609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152401"/>
            <a:ext cx="10972800" cy="868363"/>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noChangeArrowheads="1"/>
          </p:cNvSpPr>
          <p:nvPr>
            <p:ph type="sldNum" sz="quarter" idx="10"/>
          </p:nvPr>
        </p:nvSpPr>
        <p:spPr/>
        <p:txBody>
          <a:bodyPr/>
          <a:lstStyle>
            <a:lvl1pPr>
              <a:defRPr/>
            </a:lvl1pPr>
          </a:lstStyle>
          <a:p>
            <a:pPr>
              <a:defRPr/>
            </a:pPr>
            <a:fld id="{C1C2992E-4A47-4B2D-8855-A1BA5D72FB8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548421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1"/>
            <a:ext cx="10972800" cy="868363"/>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p:txBody>
          <a:bodyPr/>
          <a:lstStyle>
            <a:lvl1pPr>
              <a:defRPr/>
            </a:lvl1pPr>
          </a:lstStyle>
          <a:p>
            <a:pPr>
              <a:defRPr/>
            </a:pPr>
            <a:fld id="{406484F3-0B9F-4900-9F11-F736D8164AB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837581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cSld name="1_Title and Content">
    <p:spTree>
      <p:nvGrpSpPr>
        <p:cNvPr id="1" name=""/>
        <p:cNvGrpSpPr/>
        <p:nvPr/>
      </p:nvGrpSpPr>
      <p:grpSpPr>
        <a:xfrm>
          <a:off x="0" y="0"/>
          <a:ext cx="0" cy="0"/>
          <a:chOff x="0" y="0"/>
          <a:chExt cx="0" cy="0"/>
        </a:xfrm>
      </p:grpSpPr>
      <p:pic>
        <p:nvPicPr>
          <p:cNvPr id="4" name="Picture 15" descr="faalogofi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00"/>
            <a:ext cx="1619251"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04405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6233" y="304801"/>
            <a:ext cx="10668000" cy="1216025"/>
          </a:xfrm>
        </p:spPr>
        <p:txBody>
          <a:bodyPr/>
          <a:lstStyle/>
          <a:p>
            <a:r>
              <a:rPr lang="en-US"/>
              <a:t>Click to edit Master title style</a:t>
            </a:r>
          </a:p>
        </p:txBody>
      </p:sp>
      <p:sp>
        <p:nvSpPr>
          <p:cNvPr id="3" name="Table Placeholder 2"/>
          <p:cNvSpPr>
            <a:spLocks noGrp="1"/>
          </p:cNvSpPr>
          <p:nvPr>
            <p:ph type="tbl" idx="1"/>
          </p:nvPr>
        </p:nvSpPr>
        <p:spPr>
          <a:xfrm>
            <a:off x="755651" y="1752600"/>
            <a:ext cx="10668000" cy="4267200"/>
          </a:xfrm>
        </p:spPr>
        <p:txBody>
          <a:bodyPr/>
          <a:lstStyle/>
          <a:p>
            <a:pPr lvl="0"/>
            <a:endParaRPr lang="en-US" noProof="0" dirty="0"/>
          </a:p>
        </p:txBody>
      </p:sp>
      <p:sp>
        <p:nvSpPr>
          <p:cNvPr id="4" name="Date Placeholder 3"/>
          <p:cNvSpPr>
            <a:spLocks noGrp="1"/>
          </p:cNvSpPr>
          <p:nvPr>
            <p:ph type="dt" sz="half" idx="10"/>
          </p:nvPr>
        </p:nvSpPr>
        <p:spPr>
          <a:xfrm>
            <a:off x="812800" y="6245225"/>
            <a:ext cx="2641600" cy="476250"/>
          </a:xfrm>
          <a:prstGeom prst="rect">
            <a:avLst/>
          </a:prstGeom>
        </p:spPr>
        <p:txBody>
          <a:bodyPr/>
          <a:lstStyle>
            <a:lvl1pPr eaLnBrk="1" fontAlgn="auto" hangingPunct="1">
              <a:spcBef>
                <a:spcPts val="0"/>
              </a:spcBef>
              <a:spcAft>
                <a:spcPts val="0"/>
              </a:spcAft>
              <a:defRPr>
                <a:latin typeface="Arial" charset="0"/>
                <a:cs typeface="+mn-cs"/>
              </a:defRPr>
            </a:lvl1pPr>
          </a:lstStyle>
          <a:p>
            <a:pPr>
              <a:defRPr/>
            </a:pPr>
            <a:fld id="{3FD38117-C77C-4F7C-BF0C-E9A179486D75}" type="datetimeFigureOut">
              <a:rPr lang="en-US">
                <a:solidFill>
                  <a:srgbClr val="000000"/>
                </a:solidFill>
              </a:rPr>
              <a:pPr>
                <a:defRPr/>
              </a:pPr>
              <a:t>8/13/2018</a:t>
            </a:fld>
            <a:endParaRPr lang="en-US" dirty="0">
              <a:solidFill>
                <a:srgbClr val="000000"/>
              </a:solidFill>
            </a:endParaRPr>
          </a:p>
        </p:txBody>
      </p:sp>
      <p:sp>
        <p:nvSpPr>
          <p:cNvPr id="5" name="Footer Placeholder 4"/>
          <p:cNvSpPr>
            <a:spLocks noGrp="1"/>
          </p:cNvSpPr>
          <p:nvPr>
            <p:ph type="ftr" sz="quarter" idx="11"/>
          </p:nvPr>
        </p:nvSpPr>
        <p:spPr>
          <a:xfrm>
            <a:off x="4165600" y="6245225"/>
            <a:ext cx="3860800" cy="476250"/>
          </a:xfrm>
          <a:prstGeom prst="rect">
            <a:avLst/>
          </a:prstGeom>
        </p:spPr>
        <p:txBody>
          <a:bodyPr/>
          <a:lstStyle>
            <a:lvl1pPr eaLnBrk="1" fontAlgn="auto" hangingPunct="1">
              <a:spcBef>
                <a:spcPts val="0"/>
              </a:spcBef>
              <a:spcAft>
                <a:spcPts val="0"/>
              </a:spcAft>
              <a:defRPr>
                <a:latin typeface="Arial" charset="0"/>
                <a:cs typeface="+mn-cs"/>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a:xfrm>
            <a:off x="8737600" y="6245225"/>
            <a:ext cx="2641600" cy="476250"/>
          </a:xfrm>
        </p:spPr>
        <p:txBody>
          <a:bodyPr/>
          <a:lstStyle>
            <a:lvl1pPr>
              <a:defRPr/>
            </a:lvl1pPr>
          </a:lstStyle>
          <a:p>
            <a:pPr>
              <a:defRPr/>
            </a:pPr>
            <a:fld id="{C02DB156-E33C-4E69-A541-3076DD5BB31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767707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1"/>
            <a:ext cx="10972800" cy="868363"/>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dirty="0"/>
          </a:p>
        </p:txBody>
      </p:sp>
      <p:sp>
        <p:nvSpPr>
          <p:cNvPr id="4" name="Rectangle 6"/>
          <p:cNvSpPr>
            <a:spLocks noGrp="1" noChangeArrowheads="1"/>
          </p:cNvSpPr>
          <p:nvPr>
            <p:ph type="sldNum" sz="quarter" idx="10"/>
          </p:nvPr>
        </p:nvSpPr>
        <p:spPr/>
        <p:txBody>
          <a:bodyPr/>
          <a:lstStyle>
            <a:lvl1pPr>
              <a:defRPr/>
            </a:lvl1pPr>
          </a:lstStyle>
          <a:p>
            <a:pPr>
              <a:defRPr/>
            </a:pPr>
            <a:fld id="{7E9F7B8B-AB80-4CF2-BBCB-36B1E2D3D85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43983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8000" y="1757802"/>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507999" y="2174875"/>
            <a:ext cx="54864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4642" y="1757802"/>
            <a:ext cx="5489359"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490632"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5" descr="faalogofi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00"/>
            <a:ext cx="1619251"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914400" y="2130426"/>
            <a:ext cx="10363200" cy="1470025"/>
          </a:xfrm>
        </p:spPr>
        <p:txBody>
          <a:bodyPr/>
          <a:lstStyle>
            <a:lvl1pPr algn="ctr">
              <a:defRPr>
                <a:solidFill>
                  <a:schemeClr val="tx1"/>
                </a:solidFill>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25153913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a:defRPr/>
            </a:lvl1pPr>
          </a:lstStyle>
          <a:p>
            <a:pPr>
              <a:defRPr/>
            </a:pPr>
            <a:fld id="{3401C987-FA17-4D5F-82D8-26EA2C4972D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277248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p:txBody>
          <a:bodyPr/>
          <a:lstStyle>
            <a:lvl1pPr>
              <a:defRPr/>
            </a:lvl1pPr>
          </a:lstStyle>
          <a:p>
            <a:pPr>
              <a:defRPr/>
            </a:pPr>
            <a:fld id="{610E8417-EB73-435A-A086-3F8FBF941A1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750631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p:txBody>
          <a:bodyPr/>
          <a:lstStyle>
            <a:lvl1pPr>
              <a:defRPr/>
            </a:lvl1pPr>
          </a:lstStyle>
          <a:p>
            <a:pPr>
              <a:defRPr/>
            </a:pPr>
            <a:fld id="{A0988A5B-5C12-4435-B4AB-DC132413DD8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496156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noChangeArrowheads="1"/>
          </p:cNvSpPr>
          <p:nvPr>
            <p:ph type="sldNum" sz="quarter" idx="10"/>
          </p:nvPr>
        </p:nvSpPr>
        <p:spPr/>
        <p:txBody>
          <a:bodyPr/>
          <a:lstStyle>
            <a:lvl1pPr>
              <a:defRPr/>
            </a:lvl1pPr>
          </a:lstStyle>
          <a:p>
            <a:pPr>
              <a:defRPr/>
            </a:pPr>
            <a:fld id="{97AA0285-B986-4354-96B0-A81516BB5C6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597035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p:txBody>
          <a:bodyPr/>
          <a:lstStyle>
            <a:lvl1pPr>
              <a:defRPr/>
            </a:lvl1pPr>
          </a:lstStyle>
          <a:p>
            <a:pPr>
              <a:defRPr/>
            </a:pPr>
            <a:fld id="{32938076-D544-4B13-98B0-8D4CE044D0D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098077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vl1pPr>
          </a:lstStyle>
          <a:p>
            <a:pPr>
              <a:defRPr/>
            </a:pPr>
            <a:fld id="{811CAB89-0A93-4E82-9D3E-91A808CF4AC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128419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p:txBody>
          <a:bodyPr/>
          <a:lstStyle>
            <a:lvl1pPr>
              <a:defRPr/>
            </a:lvl1pPr>
          </a:lstStyle>
          <a:p>
            <a:pPr>
              <a:defRPr/>
            </a:pPr>
            <a:fld id="{A7421183-7FA6-4A2A-92B1-26E6C6EFD93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095145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p:txBody>
          <a:bodyPr/>
          <a:lstStyle>
            <a:lvl1pPr>
              <a:defRPr/>
            </a:lvl1pPr>
          </a:lstStyle>
          <a:p>
            <a:pPr>
              <a:defRPr/>
            </a:pPr>
            <a:fld id="{D4858521-A3D5-4E22-9A76-E69B3D99E89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401498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a:defRPr/>
            </a:lvl1pPr>
          </a:lstStyle>
          <a:p>
            <a:pPr>
              <a:defRPr/>
            </a:pPr>
            <a:fld id="{4AC11753-49F2-4B32-AD20-81F17294699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13326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52401"/>
            <a:ext cx="2743200" cy="5973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52401"/>
            <a:ext cx="8026400" cy="5973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a:defRPr/>
            </a:lvl1pPr>
          </a:lstStyle>
          <a:p>
            <a:pPr>
              <a:defRPr/>
            </a:pPr>
            <a:fld id="{4950B091-6F07-4EF4-A9C3-EBC8677EFEE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793410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152401"/>
            <a:ext cx="10972800" cy="868363"/>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noChangeArrowheads="1"/>
          </p:cNvSpPr>
          <p:nvPr>
            <p:ph type="sldNum" sz="quarter" idx="10"/>
          </p:nvPr>
        </p:nvSpPr>
        <p:spPr/>
        <p:txBody>
          <a:bodyPr/>
          <a:lstStyle>
            <a:lvl1pPr>
              <a:defRPr/>
            </a:lvl1pPr>
          </a:lstStyle>
          <a:p>
            <a:pPr>
              <a:defRPr/>
            </a:pPr>
            <a:fld id="{C1C2992E-4A47-4B2D-8855-A1BA5D72FB8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037166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1"/>
            <a:ext cx="10972800" cy="868363"/>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p:txBody>
          <a:bodyPr/>
          <a:lstStyle>
            <a:lvl1pPr>
              <a:defRPr/>
            </a:lvl1pPr>
          </a:lstStyle>
          <a:p>
            <a:pPr>
              <a:defRPr/>
            </a:pPr>
            <a:fld id="{406484F3-0B9F-4900-9F11-F736D8164AB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14247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cSld name="1_Title and Content">
    <p:spTree>
      <p:nvGrpSpPr>
        <p:cNvPr id="1" name=""/>
        <p:cNvGrpSpPr/>
        <p:nvPr/>
      </p:nvGrpSpPr>
      <p:grpSpPr>
        <a:xfrm>
          <a:off x="0" y="0"/>
          <a:ext cx="0" cy="0"/>
          <a:chOff x="0" y="0"/>
          <a:chExt cx="0" cy="0"/>
        </a:xfrm>
      </p:grpSpPr>
      <p:pic>
        <p:nvPicPr>
          <p:cNvPr id="4" name="Picture 15" descr="faalogofi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00"/>
            <a:ext cx="1619251"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14269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6233" y="304801"/>
            <a:ext cx="10668000" cy="1216025"/>
          </a:xfrm>
        </p:spPr>
        <p:txBody>
          <a:bodyPr/>
          <a:lstStyle/>
          <a:p>
            <a:r>
              <a:rPr lang="en-US"/>
              <a:t>Click to edit Master title style</a:t>
            </a:r>
          </a:p>
        </p:txBody>
      </p:sp>
      <p:sp>
        <p:nvSpPr>
          <p:cNvPr id="3" name="Table Placeholder 2"/>
          <p:cNvSpPr>
            <a:spLocks noGrp="1"/>
          </p:cNvSpPr>
          <p:nvPr>
            <p:ph type="tbl" idx="1"/>
          </p:nvPr>
        </p:nvSpPr>
        <p:spPr>
          <a:xfrm>
            <a:off x="755651" y="1752600"/>
            <a:ext cx="10668000" cy="4267200"/>
          </a:xfrm>
        </p:spPr>
        <p:txBody>
          <a:bodyPr/>
          <a:lstStyle/>
          <a:p>
            <a:pPr lvl="0"/>
            <a:endParaRPr lang="en-US" noProof="0" dirty="0"/>
          </a:p>
        </p:txBody>
      </p:sp>
      <p:sp>
        <p:nvSpPr>
          <p:cNvPr id="4" name="Date Placeholder 3"/>
          <p:cNvSpPr>
            <a:spLocks noGrp="1"/>
          </p:cNvSpPr>
          <p:nvPr>
            <p:ph type="dt" sz="half" idx="10"/>
          </p:nvPr>
        </p:nvSpPr>
        <p:spPr>
          <a:xfrm>
            <a:off x="812800" y="6245225"/>
            <a:ext cx="2641600" cy="476250"/>
          </a:xfrm>
          <a:prstGeom prst="rect">
            <a:avLst/>
          </a:prstGeom>
        </p:spPr>
        <p:txBody>
          <a:bodyPr/>
          <a:lstStyle>
            <a:lvl1pPr eaLnBrk="1" fontAlgn="auto" hangingPunct="1">
              <a:spcBef>
                <a:spcPts val="0"/>
              </a:spcBef>
              <a:spcAft>
                <a:spcPts val="0"/>
              </a:spcAft>
              <a:defRPr>
                <a:latin typeface="Arial" charset="0"/>
                <a:cs typeface="+mn-cs"/>
              </a:defRPr>
            </a:lvl1pPr>
          </a:lstStyle>
          <a:p>
            <a:pPr>
              <a:defRPr/>
            </a:pPr>
            <a:fld id="{3FD38117-C77C-4F7C-BF0C-E9A179486D75}" type="datetimeFigureOut">
              <a:rPr lang="en-US">
                <a:solidFill>
                  <a:srgbClr val="000000"/>
                </a:solidFill>
              </a:rPr>
              <a:pPr>
                <a:defRPr/>
              </a:pPr>
              <a:t>8/13/2018</a:t>
            </a:fld>
            <a:endParaRPr lang="en-US" dirty="0">
              <a:solidFill>
                <a:srgbClr val="000000"/>
              </a:solidFill>
            </a:endParaRPr>
          </a:p>
        </p:txBody>
      </p:sp>
      <p:sp>
        <p:nvSpPr>
          <p:cNvPr id="5" name="Footer Placeholder 4"/>
          <p:cNvSpPr>
            <a:spLocks noGrp="1"/>
          </p:cNvSpPr>
          <p:nvPr>
            <p:ph type="ftr" sz="quarter" idx="11"/>
          </p:nvPr>
        </p:nvSpPr>
        <p:spPr>
          <a:xfrm>
            <a:off x="4165600" y="6245225"/>
            <a:ext cx="3860800" cy="476250"/>
          </a:xfrm>
          <a:prstGeom prst="rect">
            <a:avLst/>
          </a:prstGeom>
        </p:spPr>
        <p:txBody>
          <a:bodyPr/>
          <a:lstStyle>
            <a:lvl1pPr eaLnBrk="1" fontAlgn="auto" hangingPunct="1">
              <a:spcBef>
                <a:spcPts val="0"/>
              </a:spcBef>
              <a:spcAft>
                <a:spcPts val="0"/>
              </a:spcAft>
              <a:defRPr>
                <a:latin typeface="Arial" charset="0"/>
                <a:cs typeface="+mn-cs"/>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a:xfrm>
            <a:off x="8737600" y="6245225"/>
            <a:ext cx="2641600" cy="476250"/>
          </a:xfrm>
        </p:spPr>
        <p:txBody>
          <a:bodyPr/>
          <a:lstStyle>
            <a:lvl1pPr>
              <a:defRPr/>
            </a:lvl1pPr>
          </a:lstStyle>
          <a:p>
            <a:pPr>
              <a:defRPr/>
            </a:pPr>
            <a:fld id="{C02DB156-E33C-4E69-A541-3076DD5BB31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201052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1"/>
            <a:ext cx="10972800" cy="868363"/>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dirty="0"/>
          </a:p>
        </p:txBody>
      </p:sp>
      <p:sp>
        <p:nvSpPr>
          <p:cNvPr id="4" name="Rectangle 6"/>
          <p:cNvSpPr>
            <a:spLocks noGrp="1" noChangeArrowheads="1"/>
          </p:cNvSpPr>
          <p:nvPr>
            <p:ph type="sldNum" sz="quarter" idx="10"/>
          </p:nvPr>
        </p:nvSpPr>
        <p:spPr/>
        <p:txBody>
          <a:bodyPr/>
          <a:lstStyle>
            <a:lvl1pPr>
              <a:defRPr/>
            </a:lvl1pPr>
          </a:lstStyle>
          <a:p>
            <a:pPr>
              <a:defRPr/>
            </a:pPr>
            <a:fld id="{7E9F7B8B-AB80-4CF2-BBCB-36B1E2D3D85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011724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5" descr="faalogofi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00"/>
            <a:ext cx="1619251"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914400" y="2130426"/>
            <a:ext cx="10363200" cy="1470025"/>
          </a:xfrm>
        </p:spPr>
        <p:txBody>
          <a:bodyPr/>
          <a:lstStyle>
            <a:lvl1pPr algn="ctr">
              <a:defRPr>
                <a:solidFill>
                  <a:schemeClr val="tx1"/>
                </a:solidFill>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23870858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a:defRPr/>
            </a:lvl1pPr>
          </a:lstStyle>
          <a:p>
            <a:pPr>
              <a:defRPr/>
            </a:pPr>
            <a:fld id="{3401C987-FA17-4D5F-82D8-26EA2C4972D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183619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p:txBody>
          <a:bodyPr/>
          <a:lstStyle>
            <a:lvl1pPr>
              <a:defRPr/>
            </a:lvl1pPr>
          </a:lstStyle>
          <a:p>
            <a:pPr>
              <a:defRPr/>
            </a:pPr>
            <a:fld id="{610E8417-EB73-435A-A086-3F8FBF941A1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471853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p:txBody>
          <a:bodyPr/>
          <a:lstStyle>
            <a:lvl1pPr>
              <a:defRPr/>
            </a:lvl1pPr>
          </a:lstStyle>
          <a:p>
            <a:pPr>
              <a:defRPr/>
            </a:pPr>
            <a:fld id="{A0988A5B-5C12-4435-B4AB-DC132413DD8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7471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noChangeArrowheads="1"/>
          </p:cNvSpPr>
          <p:nvPr>
            <p:ph type="sldNum" sz="quarter" idx="10"/>
          </p:nvPr>
        </p:nvSpPr>
        <p:spPr/>
        <p:txBody>
          <a:bodyPr/>
          <a:lstStyle>
            <a:lvl1pPr>
              <a:defRPr/>
            </a:lvl1pPr>
          </a:lstStyle>
          <a:p>
            <a:pPr>
              <a:defRPr/>
            </a:pPr>
            <a:fld id="{97AA0285-B986-4354-96B0-A81516BB5C6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787021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p:txBody>
          <a:bodyPr/>
          <a:lstStyle>
            <a:lvl1pPr>
              <a:defRPr/>
            </a:lvl1pPr>
          </a:lstStyle>
          <a:p>
            <a:pPr>
              <a:defRPr/>
            </a:pPr>
            <a:fld id="{32938076-D544-4B13-98B0-8D4CE044D0D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388160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vl1pPr>
          </a:lstStyle>
          <a:p>
            <a:pPr>
              <a:defRPr/>
            </a:pPr>
            <a:fld id="{811CAB89-0A93-4E82-9D3E-91A808CF4AC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986289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p:txBody>
          <a:bodyPr/>
          <a:lstStyle>
            <a:lvl1pPr>
              <a:defRPr/>
            </a:lvl1pPr>
          </a:lstStyle>
          <a:p>
            <a:pPr>
              <a:defRPr/>
            </a:pPr>
            <a:fld id="{A7421183-7FA6-4A2A-92B1-26E6C6EFD93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484696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p:txBody>
          <a:bodyPr/>
          <a:lstStyle>
            <a:lvl1pPr>
              <a:defRPr/>
            </a:lvl1pPr>
          </a:lstStyle>
          <a:p>
            <a:pPr>
              <a:defRPr/>
            </a:pPr>
            <a:fld id="{D4858521-A3D5-4E22-9A76-E69B3D99E89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66142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a:defRPr/>
            </a:lvl1pPr>
          </a:lstStyle>
          <a:p>
            <a:pPr>
              <a:defRPr/>
            </a:pPr>
            <a:fld id="{4AC11753-49F2-4B32-AD20-81F17294699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160945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52401"/>
            <a:ext cx="2743200" cy="5973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52401"/>
            <a:ext cx="8026400" cy="5973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a:defRPr/>
            </a:lvl1pPr>
          </a:lstStyle>
          <a:p>
            <a:pPr>
              <a:defRPr/>
            </a:pPr>
            <a:fld id="{4950B091-6F07-4EF4-A9C3-EBC8677EFEE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725531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152401"/>
            <a:ext cx="10972800" cy="868363"/>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noChangeArrowheads="1"/>
          </p:cNvSpPr>
          <p:nvPr>
            <p:ph type="sldNum" sz="quarter" idx="10"/>
          </p:nvPr>
        </p:nvSpPr>
        <p:spPr/>
        <p:txBody>
          <a:bodyPr/>
          <a:lstStyle>
            <a:lvl1pPr>
              <a:defRPr/>
            </a:lvl1pPr>
          </a:lstStyle>
          <a:p>
            <a:pPr>
              <a:defRPr/>
            </a:pPr>
            <a:fld id="{C1C2992E-4A47-4B2D-8855-A1BA5D72FB8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467514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1"/>
            <a:ext cx="10972800" cy="868363"/>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p:txBody>
          <a:bodyPr/>
          <a:lstStyle>
            <a:lvl1pPr>
              <a:defRPr/>
            </a:lvl1pPr>
          </a:lstStyle>
          <a:p>
            <a:pPr>
              <a:defRPr/>
            </a:pPr>
            <a:fld id="{406484F3-0B9F-4900-9F11-F736D8164AB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482238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cSld name="1_Title and Content">
    <p:spTree>
      <p:nvGrpSpPr>
        <p:cNvPr id="1" name=""/>
        <p:cNvGrpSpPr/>
        <p:nvPr/>
      </p:nvGrpSpPr>
      <p:grpSpPr>
        <a:xfrm>
          <a:off x="0" y="0"/>
          <a:ext cx="0" cy="0"/>
          <a:chOff x="0" y="0"/>
          <a:chExt cx="0" cy="0"/>
        </a:xfrm>
      </p:grpSpPr>
      <p:pic>
        <p:nvPicPr>
          <p:cNvPr id="4" name="Picture 15" descr="faalogofi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00"/>
            <a:ext cx="1619251"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1388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6233" y="304801"/>
            <a:ext cx="10668000" cy="1216025"/>
          </a:xfrm>
        </p:spPr>
        <p:txBody>
          <a:bodyPr/>
          <a:lstStyle/>
          <a:p>
            <a:r>
              <a:rPr lang="en-US"/>
              <a:t>Click to edit Master title style</a:t>
            </a:r>
          </a:p>
        </p:txBody>
      </p:sp>
      <p:sp>
        <p:nvSpPr>
          <p:cNvPr id="3" name="Table Placeholder 2"/>
          <p:cNvSpPr>
            <a:spLocks noGrp="1"/>
          </p:cNvSpPr>
          <p:nvPr>
            <p:ph type="tbl" idx="1"/>
          </p:nvPr>
        </p:nvSpPr>
        <p:spPr>
          <a:xfrm>
            <a:off x="755651" y="1752600"/>
            <a:ext cx="10668000" cy="4267200"/>
          </a:xfrm>
        </p:spPr>
        <p:txBody>
          <a:bodyPr/>
          <a:lstStyle/>
          <a:p>
            <a:pPr lvl="0"/>
            <a:endParaRPr lang="en-US" noProof="0" dirty="0"/>
          </a:p>
        </p:txBody>
      </p:sp>
      <p:sp>
        <p:nvSpPr>
          <p:cNvPr id="4" name="Date Placeholder 3"/>
          <p:cNvSpPr>
            <a:spLocks noGrp="1"/>
          </p:cNvSpPr>
          <p:nvPr>
            <p:ph type="dt" sz="half" idx="10"/>
          </p:nvPr>
        </p:nvSpPr>
        <p:spPr>
          <a:xfrm>
            <a:off x="812800" y="6245225"/>
            <a:ext cx="2641600" cy="476250"/>
          </a:xfrm>
          <a:prstGeom prst="rect">
            <a:avLst/>
          </a:prstGeom>
        </p:spPr>
        <p:txBody>
          <a:bodyPr/>
          <a:lstStyle>
            <a:lvl1pPr eaLnBrk="1" fontAlgn="auto" hangingPunct="1">
              <a:spcBef>
                <a:spcPts val="0"/>
              </a:spcBef>
              <a:spcAft>
                <a:spcPts val="0"/>
              </a:spcAft>
              <a:defRPr>
                <a:latin typeface="Arial" charset="0"/>
                <a:cs typeface="+mn-cs"/>
              </a:defRPr>
            </a:lvl1pPr>
          </a:lstStyle>
          <a:p>
            <a:pPr>
              <a:defRPr/>
            </a:pPr>
            <a:fld id="{3FD38117-C77C-4F7C-BF0C-E9A179486D75}" type="datetimeFigureOut">
              <a:rPr lang="en-US">
                <a:solidFill>
                  <a:srgbClr val="000000"/>
                </a:solidFill>
              </a:rPr>
              <a:pPr>
                <a:defRPr/>
              </a:pPr>
              <a:t>8/13/2018</a:t>
            </a:fld>
            <a:endParaRPr lang="en-US" dirty="0">
              <a:solidFill>
                <a:srgbClr val="000000"/>
              </a:solidFill>
            </a:endParaRPr>
          </a:p>
        </p:txBody>
      </p:sp>
      <p:sp>
        <p:nvSpPr>
          <p:cNvPr id="5" name="Footer Placeholder 4"/>
          <p:cNvSpPr>
            <a:spLocks noGrp="1"/>
          </p:cNvSpPr>
          <p:nvPr>
            <p:ph type="ftr" sz="quarter" idx="11"/>
          </p:nvPr>
        </p:nvSpPr>
        <p:spPr>
          <a:xfrm>
            <a:off x="4165600" y="6245225"/>
            <a:ext cx="3860800" cy="476250"/>
          </a:xfrm>
          <a:prstGeom prst="rect">
            <a:avLst/>
          </a:prstGeom>
        </p:spPr>
        <p:txBody>
          <a:bodyPr/>
          <a:lstStyle>
            <a:lvl1pPr eaLnBrk="1" fontAlgn="auto" hangingPunct="1">
              <a:spcBef>
                <a:spcPts val="0"/>
              </a:spcBef>
              <a:spcAft>
                <a:spcPts val="0"/>
              </a:spcAft>
              <a:defRPr>
                <a:latin typeface="Arial" charset="0"/>
                <a:cs typeface="+mn-cs"/>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a:xfrm>
            <a:off x="8737600" y="6245225"/>
            <a:ext cx="2641600" cy="476250"/>
          </a:xfrm>
        </p:spPr>
        <p:txBody>
          <a:bodyPr/>
          <a:lstStyle>
            <a:lvl1pPr>
              <a:defRPr/>
            </a:lvl1pPr>
          </a:lstStyle>
          <a:p>
            <a:pPr>
              <a:defRPr/>
            </a:pPr>
            <a:fld id="{C02DB156-E33C-4E69-A541-3076DD5BB31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006394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1"/>
            <a:ext cx="10972800" cy="868363"/>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dirty="0"/>
          </a:p>
        </p:txBody>
      </p:sp>
      <p:sp>
        <p:nvSpPr>
          <p:cNvPr id="4" name="Rectangle 6"/>
          <p:cNvSpPr>
            <a:spLocks noGrp="1" noChangeArrowheads="1"/>
          </p:cNvSpPr>
          <p:nvPr>
            <p:ph type="sldNum" sz="quarter" idx="10"/>
          </p:nvPr>
        </p:nvSpPr>
        <p:spPr/>
        <p:txBody>
          <a:bodyPr/>
          <a:lstStyle>
            <a:lvl1pPr>
              <a:defRPr/>
            </a:lvl1pPr>
          </a:lstStyle>
          <a:p>
            <a:pPr>
              <a:defRPr/>
            </a:pPr>
            <a:fld id="{7E9F7B8B-AB80-4CF2-BBCB-36B1E2D3D85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079207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5" descr="faalogofi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00"/>
            <a:ext cx="1619251"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914400" y="2130426"/>
            <a:ext cx="10363200" cy="1470025"/>
          </a:xfrm>
        </p:spPr>
        <p:txBody>
          <a:bodyPr/>
          <a:lstStyle>
            <a:lvl1pPr algn="ctr">
              <a:defRPr>
                <a:solidFill>
                  <a:schemeClr val="tx1"/>
                </a:solidFill>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20292502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a:defRPr/>
            </a:lvl1pPr>
          </a:lstStyle>
          <a:p>
            <a:pPr>
              <a:defRPr/>
            </a:pPr>
            <a:fld id="{3401C987-FA17-4D5F-82D8-26EA2C4972D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344353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p:txBody>
          <a:bodyPr/>
          <a:lstStyle>
            <a:lvl1pPr>
              <a:defRPr/>
            </a:lvl1pPr>
          </a:lstStyle>
          <a:p>
            <a:pPr>
              <a:defRPr/>
            </a:pPr>
            <a:fld id="{610E8417-EB73-435A-A086-3F8FBF941A1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993811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p:txBody>
          <a:bodyPr/>
          <a:lstStyle>
            <a:lvl1pPr>
              <a:defRPr/>
            </a:lvl1pPr>
          </a:lstStyle>
          <a:p>
            <a:pPr>
              <a:defRPr/>
            </a:pPr>
            <a:fld id="{A0988A5B-5C12-4435-B4AB-DC132413DD8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833707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noChangeArrowheads="1"/>
          </p:cNvSpPr>
          <p:nvPr>
            <p:ph type="sldNum" sz="quarter" idx="10"/>
          </p:nvPr>
        </p:nvSpPr>
        <p:spPr/>
        <p:txBody>
          <a:bodyPr/>
          <a:lstStyle>
            <a:lvl1pPr>
              <a:defRPr/>
            </a:lvl1pPr>
          </a:lstStyle>
          <a:p>
            <a:pPr>
              <a:defRPr/>
            </a:pPr>
            <a:fld id="{97AA0285-B986-4354-96B0-A81516BB5C6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3289758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p:txBody>
          <a:bodyPr/>
          <a:lstStyle>
            <a:lvl1pPr>
              <a:defRPr/>
            </a:lvl1pPr>
          </a:lstStyle>
          <a:p>
            <a:pPr>
              <a:defRPr/>
            </a:pPr>
            <a:fld id="{32938076-D544-4B13-98B0-8D4CE044D0D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441526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vl1pPr>
          </a:lstStyle>
          <a:p>
            <a:pPr>
              <a:defRPr/>
            </a:pPr>
            <a:fld id="{811CAB89-0A93-4E82-9D3E-91A808CF4AC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458015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p:txBody>
          <a:bodyPr/>
          <a:lstStyle>
            <a:lvl1pPr>
              <a:defRPr/>
            </a:lvl1pPr>
          </a:lstStyle>
          <a:p>
            <a:pPr>
              <a:defRPr/>
            </a:pPr>
            <a:fld id="{A7421183-7FA6-4A2A-92B1-26E6C6EFD93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6056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image" Target="../media/image9.wmf"/><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image" Target="../media/image5.png"/><Relationship Id="rId4" Type="http://schemas.openxmlformats.org/officeDocument/2006/relationships/slideLayout" Target="../slideLayouts/slideLayout23.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image" Target="../media/image5.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image" Target="../media/image6.pn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image" Target="../media/image5.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theme" Target="../theme/theme5.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image" Target="../media/image6.png"/><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image" Target="../media/image5.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theme" Target="../theme/theme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image" Target="../media/image6.png"/><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image" Target="../media/image5.pn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theme" Target="../theme/theme7.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19" Type="http://schemas.openxmlformats.org/officeDocument/2006/relationships/image" Target="../media/image6.png"/><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image" Target="../media/image5.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theme" Target="../theme/theme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19" Type="http://schemas.openxmlformats.org/officeDocument/2006/relationships/image" Target="../media/image6.png"/><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230189"/>
            <a:ext cx="11176000" cy="664797"/>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508000" y="1412876"/>
            <a:ext cx="11176000" cy="2135969"/>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6" r:id="rId12"/>
    <p:sldLayoutId id="2147483681" r:id="rId13"/>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6"/>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7"/>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7"/>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7"/>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7"/>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FFFFFF"/>
            </a:gs>
            <a:gs pos="100000">
              <a:schemeClr val="bg1">
                <a:tint val="95000"/>
                <a:shade val="98000"/>
                <a:lumMod val="80000"/>
              </a:schemeClr>
            </a:gs>
          </a:gsLst>
          <a:path path="circle">
            <a:fillToRect l="50000" t="100000" r="100000" b="50000"/>
          </a:path>
          <a:tileRect/>
        </a:gradFill>
        <a:effectLst/>
      </p:bgPr>
    </p:bg>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blipFill dpi="0" rotWithShape="1">
            <a:blip r:embed="rId13">
              <a:alphaModFix amt="15000"/>
            </a:blip>
            <a:srcRect/>
            <a:tile tx="0" ty="0" sx="76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Placeholder 1"/>
          <p:cNvSpPr>
            <a:spLocks noGrp="1"/>
          </p:cNvSpPr>
          <p:nvPr>
            <p:ph type="title"/>
          </p:nvPr>
        </p:nvSpPr>
        <p:spPr>
          <a:xfrm>
            <a:off x="914400" y="274638"/>
            <a:ext cx="10363200" cy="1143000"/>
          </a:xfrm>
          <a:prstGeom prst="rect">
            <a:avLst/>
          </a:prstGeom>
        </p:spPr>
        <p:txBody>
          <a:bodyPr vert="horz" lIns="0" tIns="45720" rIns="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4400" y="1600201"/>
            <a:ext cx="10363200" cy="4525963"/>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34400" y="6416676"/>
            <a:ext cx="2641600" cy="365125"/>
          </a:xfrm>
          <a:prstGeom prst="rect">
            <a:avLst/>
          </a:prstGeom>
        </p:spPr>
        <p:txBody>
          <a:bodyPr vert="horz" lIns="0" tIns="45720" rIns="0" bIns="0" rtlCol="0" anchor="b" anchorCtr="0"/>
          <a:lstStyle>
            <a:lvl1pPr algn="r">
              <a:defRPr lang="en-US" sz="900" kern="1200" cap="all" spc="110" baseline="0" smtClean="0">
                <a:solidFill>
                  <a:srgbClr val="4D4D4D"/>
                </a:solidFill>
                <a:latin typeface="+mn-lt"/>
                <a:ea typeface="+mn-ea"/>
                <a:cs typeface="+mn-cs"/>
              </a:defRPr>
            </a:lvl1pPr>
          </a:lstStyle>
          <a:p>
            <a:fld id="{2984FBA6-4FC2-4021-A1A2-FBD4E4E7F52A}" type="datetimeFigureOut">
              <a:rPr lang="en-US" smtClean="0"/>
              <a:t>8/13/2018</a:t>
            </a:fld>
            <a:endParaRPr lang="en-US" dirty="0"/>
          </a:p>
        </p:txBody>
      </p:sp>
      <p:sp>
        <p:nvSpPr>
          <p:cNvPr id="5" name="Footer Placeholder 4"/>
          <p:cNvSpPr>
            <a:spLocks noGrp="1"/>
          </p:cNvSpPr>
          <p:nvPr>
            <p:ph type="ftr" sz="quarter" idx="3"/>
          </p:nvPr>
        </p:nvSpPr>
        <p:spPr>
          <a:xfrm>
            <a:off x="304800" y="6416676"/>
            <a:ext cx="3860800" cy="365125"/>
          </a:xfrm>
          <a:prstGeom prst="rect">
            <a:avLst/>
          </a:prstGeom>
        </p:spPr>
        <p:txBody>
          <a:bodyPr vert="horz" lIns="0" tIns="45720" rIns="0" bIns="0" rtlCol="0" anchor="b" anchorCtr="0"/>
          <a:lstStyle>
            <a:lvl1pPr algn="l">
              <a:defRPr sz="900" cap="all" spc="110" baseline="0">
                <a:solidFill>
                  <a:srgbClr val="4D4D4D"/>
                </a:solidFill>
              </a:defRPr>
            </a:lvl1pPr>
          </a:lstStyle>
          <a:p>
            <a:endParaRPr lang="en-US" dirty="0"/>
          </a:p>
        </p:txBody>
      </p:sp>
      <p:sp>
        <p:nvSpPr>
          <p:cNvPr id="6" name="Slide Number Placeholder 5"/>
          <p:cNvSpPr>
            <a:spLocks noGrp="1"/>
          </p:cNvSpPr>
          <p:nvPr>
            <p:ph type="sldNum" sz="quarter" idx="4"/>
          </p:nvPr>
        </p:nvSpPr>
        <p:spPr>
          <a:xfrm>
            <a:off x="11277600" y="6416676"/>
            <a:ext cx="609600" cy="365125"/>
          </a:xfrm>
          <a:prstGeom prst="rect">
            <a:avLst/>
          </a:prstGeom>
        </p:spPr>
        <p:txBody>
          <a:bodyPr vert="horz" lIns="0" tIns="45720" rIns="0" bIns="0" rtlCol="0" anchor="b" anchorCtr="0"/>
          <a:lstStyle>
            <a:lvl1pPr algn="r">
              <a:defRPr sz="1100" b="1" baseline="0">
                <a:solidFill>
                  <a:srgbClr val="4D4D4D"/>
                </a:solidFill>
              </a:defRPr>
            </a:lvl1pPr>
          </a:lstStyle>
          <a:p>
            <a:fld id="{CF2A8206-3013-46BD-9657-E45116CFA486}" type="slidenum">
              <a:rPr lang="en-US" smtClean="0"/>
              <a:t>‹#›</a:t>
            </a:fld>
            <a:endParaRPr lang="en-US" dirty="0"/>
          </a:p>
        </p:txBody>
      </p:sp>
    </p:spTree>
    <p:extLst>
      <p:ext uri="{BB962C8B-B14F-4D97-AF65-F5344CB8AC3E}">
        <p14:creationId xmlns:p14="http://schemas.microsoft.com/office/powerpoint/2010/main" val="744822517"/>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Lst>
  <p:txStyles>
    <p:titleStyle>
      <a:lvl1pPr algn="l" defTabSz="914400" rtl="0" eaLnBrk="1" latinLnBrk="0" hangingPunct="1">
        <a:spcBef>
          <a:spcPct val="0"/>
        </a:spcBef>
        <a:buNone/>
        <a:defRPr sz="36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9"/>
          <a:srcRect b="10453"/>
          <a:stretch>
            <a:fillRect/>
          </a:stretch>
        </p:blipFill>
        <p:spPr>
          <a:xfrm>
            <a:off x="0" y="1299706"/>
            <a:ext cx="12192000" cy="5558294"/>
          </a:xfrm>
          <a:prstGeom prst="rect">
            <a:avLst/>
          </a:prstGeom>
        </p:spPr>
      </p:pic>
      <p:sp>
        <p:nvSpPr>
          <p:cNvPr id="2" name="Title Placeholder 1"/>
          <p:cNvSpPr>
            <a:spLocks noGrp="1"/>
          </p:cNvSpPr>
          <p:nvPr>
            <p:ph type="title"/>
          </p:nvPr>
        </p:nvSpPr>
        <p:spPr>
          <a:xfrm>
            <a:off x="508000" y="230189"/>
            <a:ext cx="11176000" cy="664797"/>
          </a:xfrm>
          <a:prstGeom prst="rect">
            <a:avLst/>
          </a:prstGeom>
        </p:spPr>
        <p:txBody>
          <a:bodyPr vert="horz" wrap="square"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963083" y="1905001"/>
            <a:ext cx="10720917" cy="2108269"/>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75" r:id="rId1"/>
    <p:sldLayoutId id="2147483677" r:id="rId2"/>
    <p:sldLayoutId id="2147483678" r:id="rId3"/>
    <p:sldLayoutId id="2147483696" r:id="rId4"/>
    <p:sldLayoutId id="2147483697" r:id="rId5"/>
    <p:sldLayoutId id="2147483699" r:id="rId6"/>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0" y="0"/>
            <a:ext cx="121920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620185" y="1179513"/>
            <a:ext cx="10983383"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66913018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Lst>
  <p:txStyles>
    <p:titleStyle>
      <a:lvl1pPr algn="l" rtl="0" eaLnBrk="0" fontAlgn="base" hangingPunct="0">
        <a:lnSpc>
          <a:spcPct val="90000"/>
        </a:lnSpc>
        <a:spcBef>
          <a:spcPct val="0"/>
        </a:spcBef>
        <a:spcAft>
          <a:spcPct val="0"/>
        </a:spcAft>
        <a:defRPr sz="4400" kern="1200">
          <a:solidFill>
            <a:schemeClr val="bg1"/>
          </a:solidFill>
          <a:latin typeface="+mj-lt"/>
          <a:ea typeface="+mj-ea"/>
          <a:cs typeface="+mj-cs"/>
        </a:defRPr>
      </a:lvl1pPr>
      <a:lvl2pPr algn="l" rtl="0" eaLnBrk="0" fontAlgn="base" hangingPunct="0">
        <a:lnSpc>
          <a:spcPct val="90000"/>
        </a:lnSpc>
        <a:spcBef>
          <a:spcPct val="0"/>
        </a:spcBef>
        <a:spcAft>
          <a:spcPct val="0"/>
        </a:spcAft>
        <a:defRPr sz="4400">
          <a:solidFill>
            <a:schemeClr val="bg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bg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bg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bg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bg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bg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bg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bg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152401"/>
            <a:ext cx="109728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Rectangle 6"/>
          <p:cNvSpPr>
            <a:spLocks noGrp="1" noChangeArrowheads="1"/>
          </p:cNvSpPr>
          <p:nvPr>
            <p:ph type="sldNum" sz="quarter" idx="4"/>
          </p:nvPr>
        </p:nvSpPr>
        <p:spPr bwMode="auto">
          <a:xfrm>
            <a:off x="609600" y="6477000"/>
            <a:ext cx="28448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a:lvl1pPr>
          </a:lstStyle>
          <a:p>
            <a:pPr fontAlgn="base">
              <a:spcBef>
                <a:spcPct val="0"/>
              </a:spcBef>
              <a:spcAft>
                <a:spcPct val="0"/>
              </a:spcAft>
              <a:defRPr/>
            </a:pPr>
            <a:fld id="{8AC5DD82-D927-4B1A-B063-007ED776FCBD}" type="slidenum">
              <a:rPr lang="en-US" altLang="en-US">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pic>
        <p:nvPicPr>
          <p:cNvPr id="1029" name="Picture 15" descr="faalogofinal"/>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5715000"/>
            <a:ext cx="1619251"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199161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77" r:id="rId15"/>
    <p:sldLayoutId id="2147483778" r:id="rId16"/>
  </p:sldLayoutIdLst>
  <p:txStyles>
    <p:titleStyle>
      <a:lvl1pPr algn="l" rtl="0" eaLnBrk="0" fontAlgn="base" hangingPunct="0">
        <a:spcBef>
          <a:spcPct val="0"/>
        </a:spcBef>
        <a:spcAft>
          <a:spcPct val="0"/>
        </a:spcAft>
        <a:defRPr sz="3600">
          <a:solidFill>
            <a:schemeClr val="bg1"/>
          </a:solidFill>
          <a:latin typeface="+mj-lt"/>
          <a:ea typeface="+mj-ea"/>
          <a:cs typeface="+mj-cs"/>
        </a:defRPr>
      </a:lvl1pPr>
      <a:lvl2pPr algn="l" rtl="0" eaLnBrk="0" fontAlgn="base" hangingPunct="0">
        <a:spcBef>
          <a:spcPct val="0"/>
        </a:spcBef>
        <a:spcAft>
          <a:spcPct val="0"/>
        </a:spcAft>
        <a:defRPr sz="3600">
          <a:solidFill>
            <a:schemeClr val="bg1"/>
          </a:solidFill>
          <a:latin typeface="Arial Black" pitchFamily="34" charset="0"/>
        </a:defRPr>
      </a:lvl2pPr>
      <a:lvl3pPr algn="l" rtl="0" eaLnBrk="0" fontAlgn="base" hangingPunct="0">
        <a:spcBef>
          <a:spcPct val="0"/>
        </a:spcBef>
        <a:spcAft>
          <a:spcPct val="0"/>
        </a:spcAft>
        <a:defRPr sz="3600">
          <a:solidFill>
            <a:schemeClr val="bg1"/>
          </a:solidFill>
          <a:latin typeface="Arial Black" pitchFamily="34" charset="0"/>
        </a:defRPr>
      </a:lvl3pPr>
      <a:lvl4pPr algn="l" rtl="0" eaLnBrk="0" fontAlgn="base" hangingPunct="0">
        <a:spcBef>
          <a:spcPct val="0"/>
        </a:spcBef>
        <a:spcAft>
          <a:spcPct val="0"/>
        </a:spcAft>
        <a:defRPr sz="3600">
          <a:solidFill>
            <a:schemeClr val="bg1"/>
          </a:solidFill>
          <a:latin typeface="Arial Black" pitchFamily="34" charset="0"/>
        </a:defRPr>
      </a:lvl4pPr>
      <a:lvl5pPr algn="l" rtl="0" eaLnBrk="0" fontAlgn="base" hangingPunct="0">
        <a:spcBef>
          <a:spcPct val="0"/>
        </a:spcBef>
        <a:spcAft>
          <a:spcPct val="0"/>
        </a:spcAft>
        <a:defRPr sz="3600">
          <a:solidFill>
            <a:schemeClr val="bg1"/>
          </a:solidFill>
          <a:latin typeface="Arial Black" pitchFamily="34" charset="0"/>
        </a:defRPr>
      </a:lvl5pPr>
      <a:lvl6pPr marL="457200" algn="l" rtl="0" fontAlgn="base">
        <a:spcBef>
          <a:spcPct val="0"/>
        </a:spcBef>
        <a:spcAft>
          <a:spcPct val="0"/>
        </a:spcAft>
        <a:defRPr sz="3600">
          <a:solidFill>
            <a:schemeClr val="bg1"/>
          </a:solidFill>
          <a:latin typeface="Arial Black" pitchFamily="34" charset="0"/>
        </a:defRPr>
      </a:lvl6pPr>
      <a:lvl7pPr marL="914400" algn="l" rtl="0" fontAlgn="base">
        <a:spcBef>
          <a:spcPct val="0"/>
        </a:spcBef>
        <a:spcAft>
          <a:spcPct val="0"/>
        </a:spcAft>
        <a:defRPr sz="3600">
          <a:solidFill>
            <a:schemeClr val="bg1"/>
          </a:solidFill>
          <a:latin typeface="Arial Black" pitchFamily="34" charset="0"/>
        </a:defRPr>
      </a:lvl7pPr>
      <a:lvl8pPr marL="1371600" algn="l" rtl="0" fontAlgn="base">
        <a:spcBef>
          <a:spcPct val="0"/>
        </a:spcBef>
        <a:spcAft>
          <a:spcPct val="0"/>
        </a:spcAft>
        <a:defRPr sz="3600">
          <a:solidFill>
            <a:schemeClr val="bg1"/>
          </a:solidFill>
          <a:latin typeface="Arial Black" pitchFamily="34" charset="0"/>
        </a:defRPr>
      </a:lvl8pPr>
      <a:lvl9pPr marL="1828800" algn="l" rtl="0" fontAlgn="base">
        <a:spcBef>
          <a:spcPct val="0"/>
        </a:spcBef>
        <a:spcAft>
          <a:spcPct val="0"/>
        </a:spcAft>
        <a:defRPr sz="3600">
          <a:solidFill>
            <a:schemeClr val="bg1"/>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152401"/>
            <a:ext cx="109728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Rectangle 6"/>
          <p:cNvSpPr>
            <a:spLocks noGrp="1" noChangeArrowheads="1"/>
          </p:cNvSpPr>
          <p:nvPr>
            <p:ph type="sldNum" sz="quarter" idx="4"/>
          </p:nvPr>
        </p:nvSpPr>
        <p:spPr bwMode="auto">
          <a:xfrm>
            <a:off x="609600" y="6477000"/>
            <a:ext cx="28448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a:lvl1pPr>
          </a:lstStyle>
          <a:p>
            <a:pPr fontAlgn="base">
              <a:spcBef>
                <a:spcPct val="0"/>
              </a:spcBef>
              <a:spcAft>
                <a:spcPct val="0"/>
              </a:spcAft>
              <a:defRPr/>
            </a:pPr>
            <a:fld id="{8AC5DD82-D927-4B1A-B063-007ED776FCBD}" type="slidenum">
              <a:rPr lang="en-US" altLang="en-US">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pic>
        <p:nvPicPr>
          <p:cNvPr id="1029" name="Picture 15" descr="faalogofinal"/>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5715000"/>
            <a:ext cx="1619251"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7852408"/>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823" r:id="rId15"/>
    <p:sldLayoutId id="2147483824" r:id="rId16"/>
  </p:sldLayoutIdLst>
  <p:txStyles>
    <p:titleStyle>
      <a:lvl1pPr algn="l" rtl="0" eaLnBrk="0" fontAlgn="base" hangingPunct="0">
        <a:spcBef>
          <a:spcPct val="0"/>
        </a:spcBef>
        <a:spcAft>
          <a:spcPct val="0"/>
        </a:spcAft>
        <a:defRPr sz="3600">
          <a:solidFill>
            <a:schemeClr val="bg1"/>
          </a:solidFill>
          <a:latin typeface="+mj-lt"/>
          <a:ea typeface="+mj-ea"/>
          <a:cs typeface="+mj-cs"/>
        </a:defRPr>
      </a:lvl1pPr>
      <a:lvl2pPr algn="l" rtl="0" eaLnBrk="0" fontAlgn="base" hangingPunct="0">
        <a:spcBef>
          <a:spcPct val="0"/>
        </a:spcBef>
        <a:spcAft>
          <a:spcPct val="0"/>
        </a:spcAft>
        <a:defRPr sz="3600">
          <a:solidFill>
            <a:schemeClr val="bg1"/>
          </a:solidFill>
          <a:latin typeface="Arial Black" pitchFamily="34" charset="0"/>
        </a:defRPr>
      </a:lvl2pPr>
      <a:lvl3pPr algn="l" rtl="0" eaLnBrk="0" fontAlgn="base" hangingPunct="0">
        <a:spcBef>
          <a:spcPct val="0"/>
        </a:spcBef>
        <a:spcAft>
          <a:spcPct val="0"/>
        </a:spcAft>
        <a:defRPr sz="3600">
          <a:solidFill>
            <a:schemeClr val="bg1"/>
          </a:solidFill>
          <a:latin typeface="Arial Black" pitchFamily="34" charset="0"/>
        </a:defRPr>
      </a:lvl3pPr>
      <a:lvl4pPr algn="l" rtl="0" eaLnBrk="0" fontAlgn="base" hangingPunct="0">
        <a:spcBef>
          <a:spcPct val="0"/>
        </a:spcBef>
        <a:spcAft>
          <a:spcPct val="0"/>
        </a:spcAft>
        <a:defRPr sz="3600">
          <a:solidFill>
            <a:schemeClr val="bg1"/>
          </a:solidFill>
          <a:latin typeface="Arial Black" pitchFamily="34" charset="0"/>
        </a:defRPr>
      </a:lvl4pPr>
      <a:lvl5pPr algn="l" rtl="0" eaLnBrk="0" fontAlgn="base" hangingPunct="0">
        <a:spcBef>
          <a:spcPct val="0"/>
        </a:spcBef>
        <a:spcAft>
          <a:spcPct val="0"/>
        </a:spcAft>
        <a:defRPr sz="3600">
          <a:solidFill>
            <a:schemeClr val="bg1"/>
          </a:solidFill>
          <a:latin typeface="Arial Black" pitchFamily="34" charset="0"/>
        </a:defRPr>
      </a:lvl5pPr>
      <a:lvl6pPr marL="457200" algn="l" rtl="0" fontAlgn="base">
        <a:spcBef>
          <a:spcPct val="0"/>
        </a:spcBef>
        <a:spcAft>
          <a:spcPct val="0"/>
        </a:spcAft>
        <a:defRPr sz="3600">
          <a:solidFill>
            <a:schemeClr val="bg1"/>
          </a:solidFill>
          <a:latin typeface="Arial Black" pitchFamily="34" charset="0"/>
        </a:defRPr>
      </a:lvl6pPr>
      <a:lvl7pPr marL="914400" algn="l" rtl="0" fontAlgn="base">
        <a:spcBef>
          <a:spcPct val="0"/>
        </a:spcBef>
        <a:spcAft>
          <a:spcPct val="0"/>
        </a:spcAft>
        <a:defRPr sz="3600">
          <a:solidFill>
            <a:schemeClr val="bg1"/>
          </a:solidFill>
          <a:latin typeface="Arial Black" pitchFamily="34" charset="0"/>
        </a:defRPr>
      </a:lvl7pPr>
      <a:lvl8pPr marL="1371600" algn="l" rtl="0" fontAlgn="base">
        <a:spcBef>
          <a:spcPct val="0"/>
        </a:spcBef>
        <a:spcAft>
          <a:spcPct val="0"/>
        </a:spcAft>
        <a:defRPr sz="3600">
          <a:solidFill>
            <a:schemeClr val="bg1"/>
          </a:solidFill>
          <a:latin typeface="Arial Black" pitchFamily="34" charset="0"/>
        </a:defRPr>
      </a:lvl8pPr>
      <a:lvl9pPr marL="1828800" algn="l" rtl="0" fontAlgn="base">
        <a:spcBef>
          <a:spcPct val="0"/>
        </a:spcBef>
        <a:spcAft>
          <a:spcPct val="0"/>
        </a:spcAft>
        <a:defRPr sz="3600">
          <a:solidFill>
            <a:schemeClr val="bg1"/>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152401"/>
            <a:ext cx="109728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Rectangle 6"/>
          <p:cNvSpPr>
            <a:spLocks noGrp="1" noChangeArrowheads="1"/>
          </p:cNvSpPr>
          <p:nvPr>
            <p:ph type="sldNum" sz="quarter" idx="4"/>
          </p:nvPr>
        </p:nvSpPr>
        <p:spPr bwMode="auto">
          <a:xfrm>
            <a:off x="609600" y="6477000"/>
            <a:ext cx="28448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a:lvl1pPr>
          </a:lstStyle>
          <a:p>
            <a:pPr fontAlgn="base">
              <a:spcBef>
                <a:spcPct val="0"/>
              </a:spcBef>
              <a:spcAft>
                <a:spcPct val="0"/>
              </a:spcAft>
              <a:defRPr/>
            </a:pPr>
            <a:fld id="{8AC5DD82-D927-4B1A-B063-007ED776FCBD}" type="slidenum">
              <a:rPr lang="en-US" altLang="en-US">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pic>
        <p:nvPicPr>
          <p:cNvPr id="1029" name="Picture 15" descr="faalogofinal"/>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5715000"/>
            <a:ext cx="1619251"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910691"/>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69" r:id="rId15"/>
    <p:sldLayoutId id="2147483870" r:id="rId16"/>
  </p:sldLayoutIdLst>
  <p:txStyles>
    <p:titleStyle>
      <a:lvl1pPr algn="l" rtl="0" eaLnBrk="0" fontAlgn="base" hangingPunct="0">
        <a:spcBef>
          <a:spcPct val="0"/>
        </a:spcBef>
        <a:spcAft>
          <a:spcPct val="0"/>
        </a:spcAft>
        <a:defRPr sz="3600">
          <a:solidFill>
            <a:schemeClr val="bg1"/>
          </a:solidFill>
          <a:latin typeface="+mj-lt"/>
          <a:ea typeface="+mj-ea"/>
          <a:cs typeface="+mj-cs"/>
        </a:defRPr>
      </a:lvl1pPr>
      <a:lvl2pPr algn="l" rtl="0" eaLnBrk="0" fontAlgn="base" hangingPunct="0">
        <a:spcBef>
          <a:spcPct val="0"/>
        </a:spcBef>
        <a:spcAft>
          <a:spcPct val="0"/>
        </a:spcAft>
        <a:defRPr sz="3600">
          <a:solidFill>
            <a:schemeClr val="bg1"/>
          </a:solidFill>
          <a:latin typeface="Arial Black" pitchFamily="34" charset="0"/>
        </a:defRPr>
      </a:lvl2pPr>
      <a:lvl3pPr algn="l" rtl="0" eaLnBrk="0" fontAlgn="base" hangingPunct="0">
        <a:spcBef>
          <a:spcPct val="0"/>
        </a:spcBef>
        <a:spcAft>
          <a:spcPct val="0"/>
        </a:spcAft>
        <a:defRPr sz="3600">
          <a:solidFill>
            <a:schemeClr val="bg1"/>
          </a:solidFill>
          <a:latin typeface="Arial Black" pitchFamily="34" charset="0"/>
        </a:defRPr>
      </a:lvl3pPr>
      <a:lvl4pPr algn="l" rtl="0" eaLnBrk="0" fontAlgn="base" hangingPunct="0">
        <a:spcBef>
          <a:spcPct val="0"/>
        </a:spcBef>
        <a:spcAft>
          <a:spcPct val="0"/>
        </a:spcAft>
        <a:defRPr sz="3600">
          <a:solidFill>
            <a:schemeClr val="bg1"/>
          </a:solidFill>
          <a:latin typeface="Arial Black" pitchFamily="34" charset="0"/>
        </a:defRPr>
      </a:lvl4pPr>
      <a:lvl5pPr algn="l" rtl="0" eaLnBrk="0" fontAlgn="base" hangingPunct="0">
        <a:spcBef>
          <a:spcPct val="0"/>
        </a:spcBef>
        <a:spcAft>
          <a:spcPct val="0"/>
        </a:spcAft>
        <a:defRPr sz="3600">
          <a:solidFill>
            <a:schemeClr val="bg1"/>
          </a:solidFill>
          <a:latin typeface="Arial Black" pitchFamily="34" charset="0"/>
        </a:defRPr>
      </a:lvl5pPr>
      <a:lvl6pPr marL="457200" algn="l" rtl="0" fontAlgn="base">
        <a:spcBef>
          <a:spcPct val="0"/>
        </a:spcBef>
        <a:spcAft>
          <a:spcPct val="0"/>
        </a:spcAft>
        <a:defRPr sz="3600">
          <a:solidFill>
            <a:schemeClr val="bg1"/>
          </a:solidFill>
          <a:latin typeface="Arial Black" pitchFamily="34" charset="0"/>
        </a:defRPr>
      </a:lvl6pPr>
      <a:lvl7pPr marL="914400" algn="l" rtl="0" fontAlgn="base">
        <a:spcBef>
          <a:spcPct val="0"/>
        </a:spcBef>
        <a:spcAft>
          <a:spcPct val="0"/>
        </a:spcAft>
        <a:defRPr sz="3600">
          <a:solidFill>
            <a:schemeClr val="bg1"/>
          </a:solidFill>
          <a:latin typeface="Arial Black" pitchFamily="34" charset="0"/>
        </a:defRPr>
      </a:lvl7pPr>
      <a:lvl8pPr marL="1371600" algn="l" rtl="0" fontAlgn="base">
        <a:spcBef>
          <a:spcPct val="0"/>
        </a:spcBef>
        <a:spcAft>
          <a:spcPct val="0"/>
        </a:spcAft>
        <a:defRPr sz="3600">
          <a:solidFill>
            <a:schemeClr val="bg1"/>
          </a:solidFill>
          <a:latin typeface="Arial Black" pitchFamily="34" charset="0"/>
        </a:defRPr>
      </a:lvl8pPr>
      <a:lvl9pPr marL="1828800" algn="l" rtl="0" fontAlgn="base">
        <a:spcBef>
          <a:spcPct val="0"/>
        </a:spcBef>
        <a:spcAft>
          <a:spcPct val="0"/>
        </a:spcAft>
        <a:defRPr sz="3600">
          <a:solidFill>
            <a:schemeClr val="bg1"/>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152401"/>
            <a:ext cx="109728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Rectangle 6"/>
          <p:cNvSpPr>
            <a:spLocks noGrp="1" noChangeArrowheads="1"/>
          </p:cNvSpPr>
          <p:nvPr>
            <p:ph type="sldNum" sz="quarter" idx="4"/>
          </p:nvPr>
        </p:nvSpPr>
        <p:spPr bwMode="auto">
          <a:xfrm>
            <a:off x="609600" y="6477000"/>
            <a:ext cx="28448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a:lvl1pPr>
          </a:lstStyle>
          <a:p>
            <a:pPr fontAlgn="base">
              <a:spcBef>
                <a:spcPct val="0"/>
              </a:spcBef>
              <a:spcAft>
                <a:spcPct val="0"/>
              </a:spcAft>
              <a:defRPr/>
            </a:pPr>
            <a:fld id="{8AC5DD82-D927-4B1A-B063-007ED776FCBD}" type="slidenum">
              <a:rPr lang="en-US" altLang="en-US">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pic>
        <p:nvPicPr>
          <p:cNvPr id="1029" name="Picture 15" descr="faalogofinal"/>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5715000"/>
            <a:ext cx="1619251"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3010819"/>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 id="2147483931" r:id="rId14"/>
    <p:sldLayoutId id="2147483961" r:id="rId15"/>
    <p:sldLayoutId id="2147483962" r:id="rId16"/>
  </p:sldLayoutIdLst>
  <p:txStyles>
    <p:titleStyle>
      <a:lvl1pPr algn="l" rtl="0" eaLnBrk="0" fontAlgn="base" hangingPunct="0">
        <a:spcBef>
          <a:spcPct val="0"/>
        </a:spcBef>
        <a:spcAft>
          <a:spcPct val="0"/>
        </a:spcAft>
        <a:defRPr sz="3600">
          <a:solidFill>
            <a:schemeClr val="bg1"/>
          </a:solidFill>
          <a:latin typeface="+mj-lt"/>
          <a:ea typeface="+mj-ea"/>
          <a:cs typeface="+mj-cs"/>
        </a:defRPr>
      </a:lvl1pPr>
      <a:lvl2pPr algn="l" rtl="0" eaLnBrk="0" fontAlgn="base" hangingPunct="0">
        <a:spcBef>
          <a:spcPct val="0"/>
        </a:spcBef>
        <a:spcAft>
          <a:spcPct val="0"/>
        </a:spcAft>
        <a:defRPr sz="3600">
          <a:solidFill>
            <a:schemeClr val="bg1"/>
          </a:solidFill>
          <a:latin typeface="Arial Black" pitchFamily="34" charset="0"/>
        </a:defRPr>
      </a:lvl2pPr>
      <a:lvl3pPr algn="l" rtl="0" eaLnBrk="0" fontAlgn="base" hangingPunct="0">
        <a:spcBef>
          <a:spcPct val="0"/>
        </a:spcBef>
        <a:spcAft>
          <a:spcPct val="0"/>
        </a:spcAft>
        <a:defRPr sz="3600">
          <a:solidFill>
            <a:schemeClr val="bg1"/>
          </a:solidFill>
          <a:latin typeface="Arial Black" pitchFamily="34" charset="0"/>
        </a:defRPr>
      </a:lvl3pPr>
      <a:lvl4pPr algn="l" rtl="0" eaLnBrk="0" fontAlgn="base" hangingPunct="0">
        <a:spcBef>
          <a:spcPct val="0"/>
        </a:spcBef>
        <a:spcAft>
          <a:spcPct val="0"/>
        </a:spcAft>
        <a:defRPr sz="3600">
          <a:solidFill>
            <a:schemeClr val="bg1"/>
          </a:solidFill>
          <a:latin typeface="Arial Black" pitchFamily="34" charset="0"/>
        </a:defRPr>
      </a:lvl4pPr>
      <a:lvl5pPr algn="l" rtl="0" eaLnBrk="0" fontAlgn="base" hangingPunct="0">
        <a:spcBef>
          <a:spcPct val="0"/>
        </a:spcBef>
        <a:spcAft>
          <a:spcPct val="0"/>
        </a:spcAft>
        <a:defRPr sz="3600">
          <a:solidFill>
            <a:schemeClr val="bg1"/>
          </a:solidFill>
          <a:latin typeface="Arial Black" pitchFamily="34" charset="0"/>
        </a:defRPr>
      </a:lvl5pPr>
      <a:lvl6pPr marL="457200" algn="l" rtl="0" fontAlgn="base">
        <a:spcBef>
          <a:spcPct val="0"/>
        </a:spcBef>
        <a:spcAft>
          <a:spcPct val="0"/>
        </a:spcAft>
        <a:defRPr sz="3600">
          <a:solidFill>
            <a:schemeClr val="bg1"/>
          </a:solidFill>
          <a:latin typeface="Arial Black" pitchFamily="34" charset="0"/>
        </a:defRPr>
      </a:lvl6pPr>
      <a:lvl7pPr marL="914400" algn="l" rtl="0" fontAlgn="base">
        <a:spcBef>
          <a:spcPct val="0"/>
        </a:spcBef>
        <a:spcAft>
          <a:spcPct val="0"/>
        </a:spcAft>
        <a:defRPr sz="3600">
          <a:solidFill>
            <a:schemeClr val="bg1"/>
          </a:solidFill>
          <a:latin typeface="Arial Black" pitchFamily="34" charset="0"/>
        </a:defRPr>
      </a:lvl7pPr>
      <a:lvl8pPr marL="1371600" algn="l" rtl="0" fontAlgn="base">
        <a:spcBef>
          <a:spcPct val="0"/>
        </a:spcBef>
        <a:spcAft>
          <a:spcPct val="0"/>
        </a:spcAft>
        <a:defRPr sz="3600">
          <a:solidFill>
            <a:schemeClr val="bg1"/>
          </a:solidFill>
          <a:latin typeface="Arial Black" pitchFamily="34" charset="0"/>
        </a:defRPr>
      </a:lvl8pPr>
      <a:lvl9pPr marL="1828800" algn="l" rtl="0" fontAlgn="base">
        <a:spcBef>
          <a:spcPct val="0"/>
        </a:spcBef>
        <a:spcAft>
          <a:spcPct val="0"/>
        </a:spcAft>
        <a:defRPr sz="3600">
          <a:solidFill>
            <a:schemeClr val="bg1"/>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152401"/>
            <a:ext cx="109728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Rectangle 6"/>
          <p:cNvSpPr>
            <a:spLocks noGrp="1" noChangeArrowheads="1"/>
          </p:cNvSpPr>
          <p:nvPr>
            <p:ph type="sldNum" sz="quarter" idx="4"/>
          </p:nvPr>
        </p:nvSpPr>
        <p:spPr bwMode="auto">
          <a:xfrm>
            <a:off x="609600" y="6477000"/>
            <a:ext cx="28448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a:lvl1pPr>
          </a:lstStyle>
          <a:p>
            <a:pPr fontAlgn="base">
              <a:spcBef>
                <a:spcPct val="0"/>
              </a:spcBef>
              <a:spcAft>
                <a:spcPct val="0"/>
              </a:spcAft>
              <a:defRPr/>
            </a:pPr>
            <a:fld id="{8AC5DD82-D927-4B1A-B063-007ED776FCBD}" type="slidenum">
              <a:rPr lang="en-US" altLang="en-US">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pic>
        <p:nvPicPr>
          <p:cNvPr id="1029" name="Picture 15" descr="faalogofinal"/>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5715000"/>
            <a:ext cx="1619251"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0272308"/>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 id="2147483976" r:id="rId13"/>
    <p:sldLayoutId id="2147483977" r:id="rId14"/>
    <p:sldLayoutId id="2147484007" r:id="rId15"/>
    <p:sldLayoutId id="2147484008" r:id="rId16"/>
  </p:sldLayoutIdLst>
  <p:txStyles>
    <p:titleStyle>
      <a:lvl1pPr algn="l" rtl="0" eaLnBrk="0" fontAlgn="base" hangingPunct="0">
        <a:spcBef>
          <a:spcPct val="0"/>
        </a:spcBef>
        <a:spcAft>
          <a:spcPct val="0"/>
        </a:spcAft>
        <a:defRPr sz="3600">
          <a:solidFill>
            <a:schemeClr val="bg1"/>
          </a:solidFill>
          <a:latin typeface="+mj-lt"/>
          <a:ea typeface="+mj-ea"/>
          <a:cs typeface="+mj-cs"/>
        </a:defRPr>
      </a:lvl1pPr>
      <a:lvl2pPr algn="l" rtl="0" eaLnBrk="0" fontAlgn="base" hangingPunct="0">
        <a:spcBef>
          <a:spcPct val="0"/>
        </a:spcBef>
        <a:spcAft>
          <a:spcPct val="0"/>
        </a:spcAft>
        <a:defRPr sz="3600">
          <a:solidFill>
            <a:schemeClr val="bg1"/>
          </a:solidFill>
          <a:latin typeface="Arial Black" pitchFamily="34" charset="0"/>
        </a:defRPr>
      </a:lvl2pPr>
      <a:lvl3pPr algn="l" rtl="0" eaLnBrk="0" fontAlgn="base" hangingPunct="0">
        <a:spcBef>
          <a:spcPct val="0"/>
        </a:spcBef>
        <a:spcAft>
          <a:spcPct val="0"/>
        </a:spcAft>
        <a:defRPr sz="3600">
          <a:solidFill>
            <a:schemeClr val="bg1"/>
          </a:solidFill>
          <a:latin typeface="Arial Black" pitchFamily="34" charset="0"/>
        </a:defRPr>
      </a:lvl3pPr>
      <a:lvl4pPr algn="l" rtl="0" eaLnBrk="0" fontAlgn="base" hangingPunct="0">
        <a:spcBef>
          <a:spcPct val="0"/>
        </a:spcBef>
        <a:spcAft>
          <a:spcPct val="0"/>
        </a:spcAft>
        <a:defRPr sz="3600">
          <a:solidFill>
            <a:schemeClr val="bg1"/>
          </a:solidFill>
          <a:latin typeface="Arial Black" pitchFamily="34" charset="0"/>
        </a:defRPr>
      </a:lvl4pPr>
      <a:lvl5pPr algn="l" rtl="0" eaLnBrk="0" fontAlgn="base" hangingPunct="0">
        <a:spcBef>
          <a:spcPct val="0"/>
        </a:spcBef>
        <a:spcAft>
          <a:spcPct val="0"/>
        </a:spcAft>
        <a:defRPr sz="3600">
          <a:solidFill>
            <a:schemeClr val="bg1"/>
          </a:solidFill>
          <a:latin typeface="Arial Black" pitchFamily="34" charset="0"/>
        </a:defRPr>
      </a:lvl5pPr>
      <a:lvl6pPr marL="457200" algn="l" rtl="0" fontAlgn="base">
        <a:spcBef>
          <a:spcPct val="0"/>
        </a:spcBef>
        <a:spcAft>
          <a:spcPct val="0"/>
        </a:spcAft>
        <a:defRPr sz="3600">
          <a:solidFill>
            <a:schemeClr val="bg1"/>
          </a:solidFill>
          <a:latin typeface="Arial Black" pitchFamily="34" charset="0"/>
        </a:defRPr>
      </a:lvl6pPr>
      <a:lvl7pPr marL="914400" algn="l" rtl="0" fontAlgn="base">
        <a:spcBef>
          <a:spcPct val="0"/>
        </a:spcBef>
        <a:spcAft>
          <a:spcPct val="0"/>
        </a:spcAft>
        <a:defRPr sz="3600">
          <a:solidFill>
            <a:schemeClr val="bg1"/>
          </a:solidFill>
          <a:latin typeface="Arial Black" pitchFamily="34" charset="0"/>
        </a:defRPr>
      </a:lvl7pPr>
      <a:lvl8pPr marL="1371600" algn="l" rtl="0" fontAlgn="base">
        <a:spcBef>
          <a:spcPct val="0"/>
        </a:spcBef>
        <a:spcAft>
          <a:spcPct val="0"/>
        </a:spcAft>
        <a:defRPr sz="3600">
          <a:solidFill>
            <a:schemeClr val="bg1"/>
          </a:solidFill>
          <a:latin typeface="Arial Black" pitchFamily="34" charset="0"/>
        </a:defRPr>
      </a:lvl8pPr>
      <a:lvl9pPr marL="1828800" algn="l" rtl="0" fontAlgn="base">
        <a:spcBef>
          <a:spcPct val="0"/>
        </a:spcBef>
        <a:spcAft>
          <a:spcPct val="0"/>
        </a:spcAft>
        <a:defRPr sz="3600">
          <a:solidFill>
            <a:schemeClr val="bg1"/>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4BC03F2C-D52E-46E1-8010-9EBBD5480459}" type="datetimeFigureOut">
              <a:rPr lang="en-US" smtClean="0">
                <a:solidFill>
                  <a:srgbClr val="1F497D"/>
                </a:solidFill>
              </a:rPr>
              <a:pPr/>
              <a:t>8/13/2018</a:t>
            </a:fld>
            <a:endParaRPr lang="en-US" dirty="0">
              <a:solidFill>
                <a:srgbClr val="1F497D"/>
              </a:solidFill>
            </a:endParaRPr>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dirty="0">
              <a:solidFill>
                <a:srgbClr val="1F497D"/>
              </a:solidFill>
            </a:endParaRPr>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92EBB66E-605D-47D7-B765-C97DAA7C65F0}" type="slidenum">
              <a:rPr lang="en-US" smtClean="0"/>
              <a:pPr/>
              <a:t>‹#›</a:t>
            </a:fld>
            <a:endParaRPr lang="en-US" dirty="0"/>
          </a:p>
        </p:txBody>
      </p:sp>
    </p:spTree>
    <p:extLst>
      <p:ext uri="{BB962C8B-B14F-4D97-AF65-F5344CB8AC3E}">
        <p14:creationId xmlns:p14="http://schemas.microsoft.com/office/powerpoint/2010/main" val="403311722"/>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Layout" Target="../slideLayouts/slideLayout93.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jp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jpe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9.jp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0.jpe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jpe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5.jpe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8.jpe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8.jpe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4.xml"/><Relationship Id="rId1" Type="http://schemas.openxmlformats.org/officeDocument/2006/relationships/themeOverride" Target="../theme/themeOverride1.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6.xml"/><Relationship Id="rId4" Type="http://schemas.openxmlformats.org/officeDocument/2006/relationships/image" Target="../media/image51.jpeg"/></Relationships>
</file>

<file path=ppt/slides/_rels/slide4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6.xml"/><Relationship Id="rId4" Type="http://schemas.openxmlformats.org/officeDocument/2006/relationships/image" Target="../media/image57.jpeg"/></Relationships>
</file>

<file path=ppt/slides/_rels/slide4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20.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0.jpe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0.jpe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notesSlide" Target="../notesSlides/notesSlide4.xml"/><Relationship Id="rId7" Type="http://schemas.openxmlformats.org/officeDocument/2006/relationships/image" Target="../media/image14.jpeg"/><Relationship Id="rId2" Type="http://schemas.openxmlformats.org/officeDocument/2006/relationships/slideLayout" Target="../slideLayouts/slideLayout24.xml"/><Relationship Id="rId1" Type="http://schemas.openxmlformats.org/officeDocument/2006/relationships/themeOverride" Target="../theme/themeOverride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5.png"/><Relationship Id="rId9"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10.xml"/></Relationships>
</file>

<file path=ppt/slides/_rels/slide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8.jpeg"/><Relationship Id="rId1" Type="http://schemas.openxmlformats.org/officeDocument/2006/relationships/slideLayout" Target="../slideLayouts/slideLayout110.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90801" y="609601"/>
            <a:ext cx="7681913" cy="1523495"/>
          </a:xfrm>
        </p:spPr>
        <p:txBody>
          <a:bodyPr/>
          <a:lstStyle/>
          <a:p>
            <a:r>
              <a:rPr lang="en-US" dirty="0"/>
              <a:t>Asphalt Pavement Mix Types</a:t>
            </a:r>
          </a:p>
        </p:txBody>
      </p:sp>
      <p:sp>
        <p:nvSpPr>
          <p:cNvPr id="3" name="Subtitle 2"/>
          <p:cNvSpPr>
            <a:spLocks noGrp="1"/>
          </p:cNvSpPr>
          <p:nvPr>
            <p:ph type="subTitle" idx="1"/>
          </p:nvPr>
        </p:nvSpPr>
        <p:spPr>
          <a:xfrm>
            <a:off x="758429" y="3246185"/>
            <a:ext cx="11346656" cy="1370012"/>
          </a:xfrm>
        </p:spPr>
        <p:txBody>
          <a:bodyPr>
            <a:noAutofit/>
          </a:bodyPr>
          <a:lstStyle/>
          <a:p>
            <a:pPr algn="ctr"/>
            <a:r>
              <a:rPr lang="en-US" sz="4000" i="1" dirty="0">
                <a:solidFill>
                  <a:schemeClr val="tx1">
                    <a:lumMod val="85000"/>
                    <a:lumOff val="15000"/>
                  </a:schemeClr>
                </a:solidFill>
              </a:rPr>
              <a:t>A Descriptive Look at Today’s Asphalt</a:t>
            </a:r>
          </a:p>
          <a:p>
            <a:pPr algn="ctr"/>
            <a:r>
              <a:rPr lang="en-US" sz="4000" i="1" dirty="0">
                <a:solidFill>
                  <a:schemeClr val="tx1">
                    <a:lumMod val="85000"/>
                    <a:lumOff val="15000"/>
                  </a:schemeClr>
                </a:solidFill>
              </a:rPr>
              <a:t>Pavement Mix Types Used in Texas</a:t>
            </a:r>
          </a:p>
          <a:p>
            <a:endParaRPr lang="en-US" sz="4000" dirty="0"/>
          </a:p>
        </p:txBody>
      </p:sp>
      <p:pic>
        <p:nvPicPr>
          <p:cNvPr id="5" name="Picture 4" descr="C:\Users\jwhited\AppData\Local\Microsoft\Windows\Temporary Internet Files\Content.Word\TXAPA-Color-Texas Asphalt.png">
            <a:extLst>
              <a:ext uri="{FF2B5EF4-FFF2-40B4-BE49-F238E27FC236}">
                <a16:creationId xmlns:a16="http://schemas.microsoft.com/office/drawing/2014/main" xmlns="" id="{1F87DFF1-932D-49CF-8B52-3747A24780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5729287"/>
            <a:ext cx="267335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895128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idx="1"/>
          </p:nvPr>
        </p:nvSpPr>
        <p:spPr>
          <a:xfrm>
            <a:off x="1828800" y="990600"/>
            <a:ext cx="8763000" cy="3048000"/>
          </a:xfrm>
        </p:spPr>
        <p:txBody>
          <a:bodyPr vert="horz" wrap="square" lIns="90488" tIns="44450" rIns="90488" bIns="44450" numCol="1" anchor="t" anchorCtr="0" compatLnSpc="1">
            <a:prstTxWarp prst="textNoShape">
              <a:avLst/>
            </a:prstTxWarp>
          </a:bodyPr>
          <a:lstStyle/>
          <a:p>
            <a:pPr marL="0" indent="0">
              <a:spcAft>
                <a:spcPts val="600"/>
              </a:spcAft>
              <a:buNone/>
              <a:defRPr/>
            </a:pPr>
            <a:r>
              <a:rPr lang="en-US" sz="4000" b="1" dirty="0">
                <a:latin typeface="Calibri" pitchFamily="34" charset="0"/>
                <a:cs typeface="Calibri" pitchFamily="34" charset="0"/>
              </a:rPr>
              <a:t>Why Surface Aggregate Classification? </a:t>
            </a:r>
          </a:p>
          <a:p>
            <a:pPr>
              <a:spcAft>
                <a:spcPts val="600"/>
              </a:spcAft>
              <a:defRPr/>
            </a:pPr>
            <a:r>
              <a:rPr lang="en-US" dirty="0">
                <a:latin typeface="Calibri" pitchFamily="34" charset="0"/>
                <a:cs typeface="Calibri" pitchFamily="34" charset="0"/>
              </a:rPr>
              <a:t>Safety - To guarantee skid resistance by using aggregates which are resistant to polishing, acid rain</a:t>
            </a:r>
            <a:endParaRPr lang="en-US" i="1" dirty="0">
              <a:solidFill>
                <a:srgbClr val="800000"/>
              </a:solidFill>
              <a:latin typeface="Calibri" pitchFamily="34" charset="0"/>
              <a:cs typeface="Calibri" pitchFamily="34" charset="0"/>
            </a:endParaRPr>
          </a:p>
        </p:txBody>
      </p:sp>
      <p:sp>
        <p:nvSpPr>
          <p:cNvPr id="73731" name="Rectangle 3"/>
          <p:cNvSpPr>
            <a:spLocks noGrp="1" noChangeArrowheads="1"/>
          </p:cNvSpPr>
          <p:nvPr>
            <p:ph type="title"/>
          </p:nvPr>
        </p:nvSpPr>
        <p:spPr>
          <a:xfrm>
            <a:off x="1600200" y="38100"/>
            <a:ext cx="9067800" cy="685800"/>
          </a:xfrm>
          <a:effectLst>
            <a:outerShdw dist="35921" dir="2700000" algn="ctr" rotWithShape="0">
              <a:srgbClr val="000000"/>
            </a:outerShdw>
          </a:effectLst>
        </p:spPr>
        <p:txBody>
          <a:bodyPr vert="horz" wrap="square" lIns="90488" tIns="44450" rIns="90488" bIns="44450" numCol="1" anchor="ctr" anchorCtr="0" compatLnSpc="1">
            <a:prstTxWarp prst="textNoShape">
              <a:avLst/>
            </a:prstTxWarp>
          </a:bodyPr>
          <a:lstStyle/>
          <a:p>
            <a:r>
              <a:rPr lang="en-US" altLang="en-US" sz="2800" b="1">
                <a:latin typeface="Calibri" panose="020F0502020204030204" pitchFamily="34" charset="0"/>
                <a:cs typeface="Calibri" panose="020F0502020204030204" pitchFamily="34" charset="0"/>
              </a:rPr>
              <a:t>TxDOT Bituminous Rated Source Quality Catalog (BRSQC)</a:t>
            </a:r>
          </a:p>
        </p:txBody>
      </p:sp>
      <p:pic>
        <p:nvPicPr>
          <p:cNvPr id="73732" name="Picture 2" descr="Image result for skid marks"/>
          <p:cNvPicPr>
            <a:picLocks noChangeAspect="1" noChangeArrowheads="1"/>
          </p:cNvPicPr>
          <p:nvPr/>
        </p:nvPicPr>
        <p:blipFill>
          <a:blip r:embed="rId2">
            <a:extLst>
              <a:ext uri="{28A0092B-C50C-407E-A947-70E740481C1C}">
                <a14:useLocalDpi xmlns:a14="http://schemas.microsoft.com/office/drawing/2010/main" val="0"/>
              </a:ext>
            </a:extLst>
          </a:blip>
          <a:srcRect t="16837"/>
          <a:stretch>
            <a:fillRect/>
          </a:stretch>
        </p:blipFill>
        <p:spPr bwMode="auto">
          <a:xfrm>
            <a:off x="4800601" y="3284538"/>
            <a:ext cx="5421313" cy="331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C:\Users\jwhited\AppData\Local\Microsoft\Windows\Temporary Internet Files\Content.Word\TXAPA-Color-Texas Asphalt.png">
            <a:extLst>
              <a:ext uri="{FF2B5EF4-FFF2-40B4-BE49-F238E27FC236}">
                <a16:creationId xmlns:a16="http://schemas.microsoft.com/office/drawing/2014/main" xmlns="" id="{0EA49E14-18F1-44BB-B457-F1DA4DFD976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5729287"/>
            <a:ext cx="267335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936675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3200" y="5410200"/>
            <a:ext cx="8382000" cy="507180"/>
          </a:xfrm>
        </p:spPr>
        <p:txBody>
          <a:bodyPr>
            <a:normAutofit fontScale="90000"/>
          </a:bodyPr>
          <a:lstStyle/>
          <a:p>
            <a:r>
              <a:rPr lang="en-US" dirty="0"/>
              <a:t> </a:t>
            </a:r>
          </a:p>
        </p:txBody>
      </p:sp>
      <p:sp>
        <p:nvSpPr>
          <p:cNvPr id="8" name="Text Placeholder 7"/>
          <p:cNvSpPr>
            <a:spLocks noGrp="1"/>
          </p:cNvSpPr>
          <p:nvPr>
            <p:ph type="body" sz="quarter" idx="10"/>
          </p:nvPr>
        </p:nvSpPr>
        <p:spPr>
          <a:xfrm>
            <a:off x="1905001" y="447453"/>
            <a:ext cx="8382001" cy="957329"/>
          </a:xfrm>
        </p:spPr>
        <p:txBody>
          <a:bodyPr>
            <a:noAutofit/>
          </a:bodyPr>
          <a:lstStyle/>
          <a:p>
            <a:pPr algn="ctr"/>
            <a:r>
              <a:rPr lang="en-US" sz="3600" i="1" dirty="0">
                <a:solidFill>
                  <a:schemeClr val="bg1"/>
                </a:solidFill>
              </a:rPr>
              <a:t>Dense Graded Mixtures</a:t>
            </a:r>
          </a:p>
        </p:txBody>
      </p:sp>
      <p:pic>
        <p:nvPicPr>
          <p:cNvPr id="1026" name="Picture 2" descr="C:\Users\jwhited\Pictures\Dense Graded Type C Phot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95021" y="1496857"/>
            <a:ext cx="2743200" cy="342050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14400" y="1927385"/>
            <a:ext cx="5989445" cy="3170099"/>
          </a:xfrm>
          <a:prstGeom prst="rect">
            <a:avLst/>
          </a:prstGeom>
        </p:spPr>
        <p:txBody>
          <a:bodyPr wrap="square">
            <a:spAutoFit/>
          </a:bodyPr>
          <a:lstStyle/>
          <a:p>
            <a:r>
              <a:rPr lang="en-US" sz="2000" i="1" u="sng" dirty="0"/>
              <a:t>Specification:</a:t>
            </a:r>
            <a:r>
              <a:rPr lang="en-US" sz="2000" dirty="0"/>
              <a:t> Item 340, 341</a:t>
            </a:r>
          </a:p>
          <a:p>
            <a:r>
              <a:rPr lang="en-US" sz="2000" i="1" u="sng" dirty="0"/>
              <a:t>Typical Application</a:t>
            </a:r>
            <a:r>
              <a:rPr lang="en-US" sz="2000" u="sng" dirty="0"/>
              <a:t>:</a:t>
            </a:r>
            <a:r>
              <a:rPr lang="en-US" sz="2000" dirty="0"/>
              <a:t> Dense graded mixtures in the QC/QA specification can be used for a wide variety of applications ranging from new construction to overlays. Dense graded mixtures may be appropriate for applications ranging from high volume (or high demand) roadways to low volume (or low demand) roadways depending on the specified binder grade, aggregate properties, etc. Dense graded mixtures can be used as base, intermediate or surface layers.</a:t>
            </a:r>
          </a:p>
        </p:txBody>
      </p:sp>
      <p:sp>
        <p:nvSpPr>
          <p:cNvPr id="10" name="Rectangle 9"/>
          <p:cNvSpPr/>
          <p:nvPr/>
        </p:nvSpPr>
        <p:spPr>
          <a:xfrm>
            <a:off x="7046042" y="5009439"/>
            <a:ext cx="4841158" cy="1323439"/>
          </a:xfrm>
          <a:prstGeom prst="rect">
            <a:avLst/>
          </a:prstGeom>
        </p:spPr>
        <p:txBody>
          <a:bodyPr wrap="square">
            <a:spAutoFit/>
          </a:bodyPr>
          <a:lstStyle/>
          <a:p>
            <a:r>
              <a:rPr lang="en-US" sz="1600" b="1" i="1" u="sng" dirty="0"/>
              <a:t>Additional Information:</a:t>
            </a:r>
            <a:r>
              <a:rPr lang="en-US" sz="1600" b="1" dirty="0"/>
              <a:t> Dense graded mixtures have been used in Texas for over 50 years. They are usually designed with a Texas gyratory compactor which creates dry mixes. The vast majority of the QC/QA measures are the responsibility of the contractor.</a:t>
            </a:r>
            <a:endParaRPr lang="en-US" sz="1600" b="1" i="1" u="sng" dirty="0"/>
          </a:p>
        </p:txBody>
      </p:sp>
      <p:pic>
        <p:nvPicPr>
          <p:cNvPr id="12" name="Picture 4" descr="C:\Users\jwhited\AppData\Local\Microsoft\Windows\Temporary Internet Files\Content.Word\TXAPA-Color-Texas Asphalt.png">
            <a:extLst>
              <a:ext uri="{FF2B5EF4-FFF2-40B4-BE49-F238E27FC236}">
                <a16:creationId xmlns:a16="http://schemas.microsoft.com/office/drawing/2014/main" xmlns="" id="{5D9DDEE0-B807-4585-B661-AE2CAA47004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5729287"/>
            <a:ext cx="267335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254817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90801" y="685800"/>
            <a:ext cx="7681913" cy="609600"/>
          </a:xfrm>
        </p:spPr>
        <p:txBody>
          <a:bodyPr/>
          <a:lstStyle/>
          <a:p>
            <a:pPr algn="ctr"/>
            <a:r>
              <a:rPr lang="en-US" sz="4000" dirty="0">
                <a:solidFill>
                  <a:schemeClr val="bg1"/>
                </a:solidFill>
                <a:effectLst/>
              </a:rPr>
              <a:t>Dense Graded Mixtures</a:t>
            </a:r>
            <a:r>
              <a:rPr lang="en-US" dirty="0">
                <a:solidFill>
                  <a:schemeClr val="bg1"/>
                </a:solidFill>
              </a:rPr>
              <a:t/>
            </a:r>
            <a:br>
              <a:rPr lang="en-US" dirty="0">
                <a:solidFill>
                  <a:schemeClr val="bg1"/>
                </a:solidFill>
              </a:rPr>
            </a:br>
            <a:endParaRPr lang="en-US" dirty="0">
              <a:solidFill>
                <a:schemeClr val="bg1"/>
              </a:solidFill>
              <a:effectLst/>
            </a:endParaRPr>
          </a:p>
        </p:txBody>
      </p:sp>
      <p:sp>
        <p:nvSpPr>
          <p:cNvPr id="3" name="Subtitle 2"/>
          <p:cNvSpPr>
            <a:spLocks noGrp="1"/>
          </p:cNvSpPr>
          <p:nvPr>
            <p:ph type="subTitle" idx="1"/>
          </p:nvPr>
        </p:nvSpPr>
        <p:spPr>
          <a:xfrm>
            <a:off x="2986088" y="2252246"/>
            <a:ext cx="7681913" cy="461665"/>
          </a:xfrm>
        </p:spPr>
        <p:txBody>
          <a:bodyPr/>
          <a:lstStyle/>
          <a:p>
            <a:pPr algn="ctr"/>
            <a:r>
              <a:rPr lang="en-US" dirty="0">
                <a:solidFill>
                  <a:schemeClr val="tx1"/>
                </a:solidFill>
              </a:rPr>
              <a:t>Advantages</a:t>
            </a:r>
          </a:p>
        </p:txBody>
      </p:sp>
      <p:pic>
        <p:nvPicPr>
          <p:cNvPr id="4" name="Picture 2" descr="C:\Users\jwhited\Pictures\Dense Graded Type C Phot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1901589"/>
            <a:ext cx="2743200" cy="34205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397690" y="3058180"/>
            <a:ext cx="5014912" cy="400110"/>
          </a:xfrm>
          <a:prstGeom prst="rect">
            <a:avLst/>
          </a:prstGeom>
          <a:noFill/>
        </p:spPr>
        <p:txBody>
          <a:bodyPr wrap="square" rtlCol="0">
            <a:spAutoFit/>
          </a:bodyPr>
          <a:lstStyle/>
          <a:p>
            <a:pPr marL="285750" indent="-285750">
              <a:buFont typeface="Arial" panose="020B0604020202020204" pitchFamily="34" charset="0"/>
              <a:buChar char="•"/>
            </a:pPr>
            <a:r>
              <a:rPr lang="en-US" sz="2000" b="1" dirty="0"/>
              <a:t>Initial Lower Cost</a:t>
            </a:r>
          </a:p>
        </p:txBody>
      </p:sp>
      <p:sp>
        <p:nvSpPr>
          <p:cNvPr id="6" name="TextBox 5"/>
          <p:cNvSpPr txBox="1"/>
          <p:nvPr/>
        </p:nvSpPr>
        <p:spPr>
          <a:xfrm>
            <a:off x="5410200" y="3581401"/>
            <a:ext cx="4862514" cy="707886"/>
          </a:xfrm>
          <a:prstGeom prst="rect">
            <a:avLst/>
          </a:prstGeom>
          <a:noFill/>
        </p:spPr>
        <p:txBody>
          <a:bodyPr wrap="square" rtlCol="0">
            <a:spAutoFit/>
          </a:bodyPr>
          <a:lstStyle/>
          <a:p>
            <a:pPr marL="285750" indent="-285750">
              <a:buFont typeface="Arial" panose="020B0604020202020204" pitchFamily="34" charset="0"/>
              <a:buChar char="•"/>
            </a:pPr>
            <a:r>
              <a:rPr lang="en-US" sz="2000" b="1" dirty="0"/>
              <a:t>Contractors &amp; Producers are very familiar with dense grades mixes</a:t>
            </a:r>
          </a:p>
        </p:txBody>
      </p:sp>
      <p:sp>
        <p:nvSpPr>
          <p:cNvPr id="7" name="TextBox 6"/>
          <p:cNvSpPr txBox="1"/>
          <p:nvPr/>
        </p:nvSpPr>
        <p:spPr>
          <a:xfrm>
            <a:off x="5410199" y="4495800"/>
            <a:ext cx="5257801" cy="707886"/>
          </a:xfrm>
          <a:prstGeom prst="rect">
            <a:avLst/>
          </a:prstGeom>
          <a:noFill/>
        </p:spPr>
        <p:txBody>
          <a:bodyPr wrap="square" rtlCol="0">
            <a:spAutoFit/>
          </a:bodyPr>
          <a:lstStyle/>
          <a:p>
            <a:pPr marL="285750" indent="-285750">
              <a:buFont typeface="Arial" panose="020B0604020202020204" pitchFamily="34" charset="0"/>
              <a:buChar char="•"/>
            </a:pPr>
            <a:r>
              <a:rPr lang="en-US" sz="2000" b="1" dirty="0"/>
              <a:t>Can successfully use higher percentages of recycle material and still perform well </a:t>
            </a:r>
          </a:p>
        </p:txBody>
      </p:sp>
      <p:pic>
        <p:nvPicPr>
          <p:cNvPr id="9" name="Picture 4" descr="C:\Users\jwhited\AppData\Local\Microsoft\Windows\Temporary Internet Files\Content.Word\TXAPA-Color-Texas Asphalt.png">
            <a:extLst>
              <a:ext uri="{FF2B5EF4-FFF2-40B4-BE49-F238E27FC236}">
                <a16:creationId xmlns:a16="http://schemas.microsoft.com/office/drawing/2014/main" xmlns="" id="{95E215EC-214C-4E02-8848-24E204D1F6D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5729287"/>
            <a:ext cx="267335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363381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a:xfrm>
            <a:off x="963084" y="1905000"/>
            <a:ext cx="10720917" cy="415498"/>
          </a:xfrm>
        </p:spPr>
        <p:txBody>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100518"/>
            <a:ext cx="12573000" cy="9010650"/>
          </a:xfrm>
          <a:prstGeom prst="rect">
            <a:avLst/>
          </a:prstGeom>
        </p:spPr>
      </p:pic>
    </p:spTree>
    <p:extLst>
      <p:ext uri="{BB962C8B-B14F-4D97-AF65-F5344CB8AC3E}">
        <p14:creationId xmlns:p14="http://schemas.microsoft.com/office/powerpoint/2010/main" val="293983880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7752975"/>
          </a:xfrm>
          <a:prstGeom prst="rect">
            <a:avLst/>
          </a:prstGeom>
        </p:spPr>
      </p:pic>
    </p:spTree>
    <p:extLst>
      <p:ext uri="{BB962C8B-B14F-4D97-AF65-F5344CB8AC3E}">
        <p14:creationId xmlns:p14="http://schemas.microsoft.com/office/powerpoint/2010/main" val="394590506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876371"/>
            <a:ext cx="12502445" cy="8734371"/>
          </a:xfrm>
          <a:prstGeom prst="rect">
            <a:avLst/>
          </a:prstGeom>
        </p:spPr>
      </p:pic>
    </p:spTree>
    <p:extLst>
      <p:ext uri="{BB962C8B-B14F-4D97-AF65-F5344CB8AC3E}">
        <p14:creationId xmlns:p14="http://schemas.microsoft.com/office/powerpoint/2010/main" val="187513660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412043"/>
            <a:ext cx="11277600" cy="7055557"/>
          </a:xfrm>
          <a:prstGeom prst="rect">
            <a:avLst/>
          </a:prstGeom>
        </p:spPr>
      </p:pic>
    </p:spTree>
    <p:extLst>
      <p:ext uri="{BB962C8B-B14F-4D97-AF65-F5344CB8AC3E}">
        <p14:creationId xmlns:p14="http://schemas.microsoft.com/office/powerpoint/2010/main" val="300464300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1" y="-381000"/>
            <a:ext cx="13176607" cy="7239000"/>
          </a:xfrm>
          <a:prstGeom prst="rect">
            <a:avLst/>
          </a:prstGeom>
        </p:spPr>
      </p:pic>
    </p:spTree>
    <p:extLst>
      <p:ext uri="{BB962C8B-B14F-4D97-AF65-F5344CB8AC3E}">
        <p14:creationId xmlns:p14="http://schemas.microsoft.com/office/powerpoint/2010/main" val="281626717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8175008" y="4041353"/>
            <a:ext cx="3559791" cy="1329595"/>
          </a:xfrm>
          <a:prstGeom prst="rect">
            <a:avLst/>
          </a:prstGeom>
        </p:spPr>
        <p:txBody>
          <a:bodyPr wrap="square">
            <a:spAutoFit/>
          </a:bodyPr>
          <a:lstStyle/>
          <a:p>
            <a:r>
              <a:rPr lang="en-US" sz="1600" i="1" u="sng" dirty="0"/>
              <a:t>Additional Information:</a:t>
            </a:r>
            <a:r>
              <a:rPr lang="en-US" sz="1600" dirty="0"/>
              <a:t> A-R PFC is generally more expensive than the standard PFC; however, its unique properties warrant its use in certain applications.</a:t>
            </a:r>
            <a:endParaRPr lang="en-US" sz="1600" i="1" u="sng" dirty="0"/>
          </a:p>
        </p:txBody>
      </p:sp>
      <p:sp>
        <p:nvSpPr>
          <p:cNvPr id="8" name="Text Placeholder 7"/>
          <p:cNvSpPr>
            <a:spLocks noGrp="1"/>
          </p:cNvSpPr>
          <p:nvPr>
            <p:ph type="body" sz="half" idx="2"/>
          </p:nvPr>
        </p:nvSpPr>
        <p:spPr>
          <a:xfrm>
            <a:off x="3209668" y="140892"/>
            <a:ext cx="4943733" cy="980301"/>
          </a:xfrm>
        </p:spPr>
        <p:txBody>
          <a:bodyPr>
            <a:noAutofit/>
          </a:bodyPr>
          <a:lstStyle/>
          <a:p>
            <a:pPr algn="ctr"/>
            <a:r>
              <a:rPr lang="en-US" sz="2400" i="1" dirty="0">
                <a:solidFill>
                  <a:schemeClr val="bg1"/>
                </a:solidFill>
              </a:rPr>
              <a:t>Permeable Friction Course (PFC)</a:t>
            </a:r>
          </a:p>
        </p:txBody>
      </p:sp>
      <p:pic>
        <p:nvPicPr>
          <p:cNvPr id="3074" name="Picture 2" descr="C:\Users\jwhited\Pictures\PFC Type C Phot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3400" y="642550"/>
            <a:ext cx="2514600" cy="3200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62000" y="1905001"/>
            <a:ext cx="6019800" cy="3416320"/>
          </a:xfrm>
          <a:prstGeom prst="rect">
            <a:avLst/>
          </a:prstGeom>
        </p:spPr>
        <p:txBody>
          <a:bodyPr wrap="square">
            <a:spAutoFit/>
          </a:bodyPr>
          <a:lstStyle/>
          <a:p>
            <a:r>
              <a:rPr lang="en-US" i="1" u="sng" dirty="0"/>
              <a:t>Specification:</a:t>
            </a:r>
            <a:r>
              <a:rPr lang="en-US" dirty="0"/>
              <a:t> Item 342</a:t>
            </a:r>
          </a:p>
          <a:p>
            <a:r>
              <a:rPr lang="en-US" i="1" u="sng" dirty="0"/>
              <a:t>Typical Application</a:t>
            </a:r>
            <a:r>
              <a:rPr lang="en-US" u="sng" dirty="0"/>
              <a:t>:</a:t>
            </a:r>
            <a:r>
              <a:rPr lang="en-US" dirty="0"/>
              <a:t> PFC mixtures are used as the surface course on high-speed roadways to optimize the safety and comfort characteristics of the roadway. For this guide, a high-speed roadway is defined as one having a posted speed limit of 45 mph or higher. The standard PFC mixture contains PG 76-22 and fibers and is recommended for the vast majority applications where PFC is used. A-R PFC is often preferred over the standard PFC when placed as an overlay on an existing concrete pavement, when a high degree of noise reduction is desired and when placed as an overlay on a pavement that has a high amount of cracking. </a:t>
            </a:r>
          </a:p>
        </p:txBody>
      </p:sp>
    </p:spTree>
    <p:extLst>
      <p:ext uri="{BB962C8B-B14F-4D97-AF65-F5344CB8AC3E}">
        <p14:creationId xmlns:p14="http://schemas.microsoft.com/office/powerpoint/2010/main" val="421024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0"/>
            <a:ext cx="9220200" cy="6788844"/>
          </a:xfrm>
          <a:prstGeom prst="rect">
            <a:avLst/>
          </a:prstGeom>
        </p:spPr>
      </p:pic>
      <p:pic>
        <p:nvPicPr>
          <p:cNvPr id="8" name="Picture 4" descr="C:\Users\jwhited\AppData\Local\Microsoft\Windows\Temporary Internet Files\Content.Word\TXAPA-Color-Texas Asphalt.png">
            <a:extLst>
              <a:ext uri="{FF2B5EF4-FFF2-40B4-BE49-F238E27FC236}">
                <a16:creationId xmlns:a16="http://schemas.microsoft.com/office/drawing/2014/main" xmlns="" id="{4AB11065-AEDE-4BB0-89C1-15CB1D3E00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5729287"/>
            <a:ext cx="267335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513690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
          <p:cNvSpPr>
            <a:spLocks noChangeArrowheads="1"/>
          </p:cNvSpPr>
          <p:nvPr/>
        </p:nvSpPr>
        <p:spPr bwMode="auto">
          <a:xfrm>
            <a:off x="681318" y="1793209"/>
            <a:ext cx="1121092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pPr>
            <a:r>
              <a:rPr lang="en-US" altLang="en-US" sz="3200" b="1" u="sng" dirty="0">
                <a:solidFill>
                  <a:prstClr val="black"/>
                </a:solidFill>
                <a:latin typeface="Arial" panose="020B0604020202020204" pitchFamily="34" charset="0"/>
                <a:cs typeface="Arial" panose="020B0604020202020204" pitchFamily="34" charset="0"/>
              </a:rPr>
              <a:t>Performance Graded (PG) Binders-</a:t>
            </a:r>
            <a:r>
              <a:rPr lang="en-US" altLang="en-US" sz="3200" u="sng" dirty="0">
                <a:solidFill>
                  <a:prstClr val="black"/>
                </a:solidFill>
                <a:latin typeface="Arial" panose="020B0604020202020204" pitchFamily="34" charset="0"/>
                <a:cs typeface="Arial" panose="020B0604020202020204" pitchFamily="34" charset="0"/>
              </a:rPr>
              <a:t>-</a:t>
            </a:r>
            <a:r>
              <a:rPr lang="en-US" altLang="en-US" sz="3200" dirty="0">
                <a:solidFill>
                  <a:prstClr val="black"/>
                </a:solidFill>
                <a:latin typeface="Arial" panose="020B0604020202020204" pitchFamily="34" charset="0"/>
                <a:cs typeface="Arial" panose="020B0604020202020204" pitchFamily="34" charset="0"/>
              </a:rPr>
              <a:t>PG binders are normally used for production of hot-mix asphalt (HMA).</a:t>
            </a:r>
          </a:p>
          <a:p>
            <a:pPr eaLnBrk="0" fontAlgn="base" hangingPunct="0">
              <a:lnSpc>
                <a:spcPct val="100000"/>
              </a:lnSpc>
              <a:spcBef>
                <a:spcPct val="0"/>
              </a:spcBef>
              <a:spcAft>
                <a:spcPct val="0"/>
              </a:spcAft>
              <a:buFontTx/>
              <a:buNone/>
            </a:pPr>
            <a:r>
              <a:rPr lang="en-US" altLang="en-US" sz="3200" dirty="0">
                <a:solidFill>
                  <a:prstClr val="black"/>
                </a:solidFill>
                <a:latin typeface="Arial" panose="020B0604020202020204" pitchFamily="34" charset="0"/>
                <a:cs typeface="Arial" panose="020B0604020202020204" pitchFamily="34" charset="0"/>
              </a:rPr>
              <a:t> Embedded in the PG binder nomenclature are the temperature extremes under which the HMA pavement must perform (to resist rutting, fatigue, and thermal cracking).</a:t>
            </a:r>
          </a:p>
        </p:txBody>
      </p:sp>
      <p:pic>
        <p:nvPicPr>
          <p:cNvPr id="62467" name="Picture 4" descr="C:\Users\jwhited\AppData\Local\Microsoft\Windows\Temporary Internet Files\Content.Word\TXAPA-Color-Texas Asphal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5729287"/>
            <a:ext cx="267335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4" descr="http://www.scenicreflections.com/files/Texas_State_Flag_Wallpaper_grs1k.jpg"/>
          <p:cNvPicPr>
            <a:picLocks noChangeAspect="1" noChangeArrowheads="1"/>
          </p:cNvPicPr>
          <p:nvPr/>
        </p:nvPicPr>
        <p:blipFill>
          <a:blip r:embed="rId3">
            <a:extLst>
              <a:ext uri="{28A0092B-C50C-407E-A947-70E740481C1C}">
                <a14:useLocalDpi xmlns:a14="http://schemas.microsoft.com/office/drawing/2010/main" val="0"/>
              </a:ext>
            </a:extLst>
          </a:blip>
          <a:srcRect t="6470" b="5946"/>
          <a:stretch>
            <a:fillRect/>
          </a:stretch>
        </p:blipFill>
        <p:spPr bwMode="auto">
          <a:xfrm>
            <a:off x="10591800" y="5779599"/>
            <a:ext cx="1304925" cy="8556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4064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mage.slidesharecdn.com/perviousconcreteasla20102-12658165874067-phpapp01/95/pervious-concrete-getting-down-to-the-details-31-728.jpg?cb=1265803785">
            <a:extLst>
              <a:ext uri="{FF2B5EF4-FFF2-40B4-BE49-F238E27FC236}">
                <a16:creationId xmlns:a16="http://schemas.microsoft.com/office/drawing/2014/main" xmlns="" id="{2D4D960A-BDB7-4430-91C2-2F2B3F343C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431" y="828675"/>
            <a:ext cx="8587669" cy="64407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jwhited\AppData\Local\Microsoft\Windows\Temporary Internet Files\Content.Word\TXAPA-Color-Texas Asphalt.png">
            <a:extLst>
              <a:ext uri="{FF2B5EF4-FFF2-40B4-BE49-F238E27FC236}">
                <a16:creationId xmlns:a16="http://schemas.microsoft.com/office/drawing/2014/main" xmlns="" id="{7BBB0735-266D-4498-BBB7-0EAF37EFA7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5729287"/>
            <a:ext cx="267335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050901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E492F109-29AD-4881-B139-717D9E358D62}"/>
              </a:ext>
            </a:extLst>
          </p:cNvPr>
          <p:cNvSpPr>
            <a:spLocks noGrp="1"/>
          </p:cNvSpPr>
          <p:nvPr>
            <p:ph type="subTitle" idx="1"/>
          </p:nvPr>
        </p:nvSpPr>
        <p:spPr>
          <a:xfrm>
            <a:off x="807921" y="4344989"/>
            <a:ext cx="10408296" cy="524536"/>
          </a:xfrm>
        </p:spPr>
        <p:txBody>
          <a:bodyPr/>
          <a:lstStyle/>
          <a:p>
            <a:endParaRPr lang="en-US"/>
          </a:p>
        </p:txBody>
      </p:sp>
      <p:sp>
        <p:nvSpPr>
          <p:cNvPr id="4" name="Text Placeholder 3">
            <a:extLst>
              <a:ext uri="{FF2B5EF4-FFF2-40B4-BE49-F238E27FC236}">
                <a16:creationId xmlns:a16="http://schemas.microsoft.com/office/drawing/2014/main" xmlns="" id="{576DB6AA-0A17-4C6D-B28B-FA7DAA6EC19A}"/>
              </a:ext>
            </a:extLst>
          </p:cNvPr>
          <p:cNvSpPr>
            <a:spLocks noGrp="1"/>
          </p:cNvSpPr>
          <p:nvPr>
            <p:ph type="body" sz="quarter" idx="10"/>
          </p:nvPr>
        </p:nvSpPr>
        <p:spPr/>
        <p:txBody>
          <a:bodyPr/>
          <a:lstStyle/>
          <a:p>
            <a:endParaRPr lang="en-US"/>
          </a:p>
        </p:txBody>
      </p:sp>
      <p:pic>
        <p:nvPicPr>
          <p:cNvPr id="1026" name="Picture 2" descr="https://cdn.forconstructionpros.com/files/base/acbm/fcp/image/2015/06/960w/v48n3pfc_thin_asphalt_lg.5589a87585ac7.jpg">
            <a:extLst>
              <a:ext uri="{FF2B5EF4-FFF2-40B4-BE49-F238E27FC236}">
                <a16:creationId xmlns:a16="http://schemas.microsoft.com/office/drawing/2014/main" xmlns="" id="{DC59886A-AE1F-42B5-9811-17E1974C3B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744" y="354727"/>
            <a:ext cx="11684656" cy="6122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109563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tse2.mm.bing.net/th?id=OIP.hw3trXnbqKCo3h6vZwQ0dAHaDA&amp;pid=15.1&amp;P=0&amp;w=421&amp;h=172">
            <a:extLst>
              <a:ext uri="{FF2B5EF4-FFF2-40B4-BE49-F238E27FC236}">
                <a16:creationId xmlns:a16="http://schemas.microsoft.com/office/drawing/2014/main" xmlns="" id="{ED5BFCE1-9AB6-4FDB-A977-E5BDB53A2F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103" y="1295400"/>
            <a:ext cx="10505797" cy="52577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jwhited\AppData\Local\Microsoft\Windows\Temporary Internet Files\Content.Word\TXAPA-Color-Texas Asphalt.png">
            <a:extLst>
              <a:ext uri="{FF2B5EF4-FFF2-40B4-BE49-F238E27FC236}">
                <a16:creationId xmlns:a16="http://schemas.microsoft.com/office/drawing/2014/main" xmlns="" id="{2FA32075-48D8-4C64-B03D-10B6811E7DF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096000"/>
            <a:ext cx="26733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317511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0"/>
            <a:ext cx="11277600" cy="6858000"/>
          </a:xfrm>
          <a:prstGeom prst="rect">
            <a:avLst/>
          </a:prstGeom>
        </p:spPr>
      </p:pic>
      <p:pic>
        <p:nvPicPr>
          <p:cNvPr id="6" name="Picture 4" descr="C:\Users\jwhited\AppData\Local\Microsoft\Windows\Temporary Internet Files\Content.Word\TXAPA-Color-Texas Asphalt.png">
            <a:extLst>
              <a:ext uri="{FF2B5EF4-FFF2-40B4-BE49-F238E27FC236}">
                <a16:creationId xmlns:a16="http://schemas.microsoft.com/office/drawing/2014/main" xmlns="" id="{6E30E524-D51A-4B30-AFB9-F243B214C4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5729287"/>
            <a:ext cx="267335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941394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ttps://encrypted-tbn3.gstatic.com/images?q=tbn:ANd9GcRnvHk2UokiYQ5ZY5-6C2koWja1BhKcEuG_98vOfCej9Zkkjngg-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53238"/>
            <a:ext cx="9144000" cy="59047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28359" y="216747"/>
            <a:ext cx="7772400" cy="584775"/>
          </a:xfrm>
          <a:prstGeom prst="rect">
            <a:avLst/>
          </a:prstGeom>
          <a:noFill/>
        </p:spPr>
        <p:txBody>
          <a:bodyPr wrap="square" rtlCol="0">
            <a:spAutoFit/>
          </a:bodyPr>
          <a:lstStyle/>
          <a:p>
            <a:pPr>
              <a:defRPr/>
            </a:pPr>
            <a:r>
              <a:rPr lang="en-US" sz="3200" dirty="0">
                <a:latin typeface="Calibri"/>
              </a:rPr>
              <a:t>Successful Permeable Friction Course (PFC)</a:t>
            </a:r>
          </a:p>
        </p:txBody>
      </p:sp>
      <p:pic>
        <p:nvPicPr>
          <p:cNvPr id="7" name="Picture 4" descr="C:\Users\jwhited\AppData\Local\Microsoft\Windows\Temporary Internet Files\Content.Word\TXAPA-Color-Texas Asphalt.png">
            <a:extLst>
              <a:ext uri="{FF2B5EF4-FFF2-40B4-BE49-F238E27FC236}">
                <a16:creationId xmlns:a16="http://schemas.microsoft.com/office/drawing/2014/main" xmlns="" id="{B4F31B43-0644-4E34-B528-7A63491ED7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5729287"/>
            <a:ext cx="267335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201704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pic>
        <p:nvPicPr>
          <p:cNvPr id="5" name="Porous Asphalt Pavement_ Open Grade Demo_(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36474" y="0"/>
            <a:ext cx="9906000" cy="7010400"/>
          </a:xfrm>
          <a:prstGeom prst="rect">
            <a:avLst/>
          </a:prstGeom>
        </p:spPr>
      </p:pic>
    </p:spTree>
    <p:extLst>
      <p:ext uri="{BB962C8B-B14F-4D97-AF65-F5344CB8AC3E}">
        <p14:creationId xmlns:p14="http://schemas.microsoft.com/office/powerpoint/2010/main" val="3969729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7821511" y="3479391"/>
            <a:ext cx="2847626" cy="2106731"/>
          </a:xfrm>
          <a:prstGeom prst="rect">
            <a:avLst/>
          </a:prstGeom>
        </p:spPr>
        <p:txBody>
          <a:bodyPr wrap="square">
            <a:spAutoFit/>
          </a:bodyPr>
          <a:lstStyle/>
          <a:p>
            <a:r>
              <a:rPr lang="en-US" dirty="0"/>
              <a:t>.</a:t>
            </a:r>
          </a:p>
          <a:p>
            <a:r>
              <a:rPr lang="en-US" sz="1400" i="1" u="sng" dirty="0"/>
              <a:t>Additional Information:</a:t>
            </a:r>
            <a:r>
              <a:rPr lang="en-US" sz="1400" dirty="0"/>
              <a:t> Superpave Mixtures set the bar higher for the contractors to meet in-place density. By using a superpave gyratory compactor it allows for more oil which will help lead to longer lasting asphalt pavements.</a:t>
            </a:r>
            <a:endParaRPr lang="en-US" sz="1400" i="1" u="sng" dirty="0"/>
          </a:p>
        </p:txBody>
      </p:sp>
      <p:sp>
        <p:nvSpPr>
          <p:cNvPr id="8" name="Text Placeholder 7"/>
          <p:cNvSpPr>
            <a:spLocks noGrp="1"/>
          </p:cNvSpPr>
          <p:nvPr>
            <p:ph type="body" sz="half" idx="2"/>
          </p:nvPr>
        </p:nvSpPr>
        <p:spPr>
          <a:xfrm>
            <a:off x="5037367" y="304800"/>
            <a:ext cx="2381765" cy="800100"/>
          </a:xfrm>
        </p:spPr>
        <p:txBody>
          <a:bodyPr>
            <a:noAutofit/>
          </a:bodyPr>
          <a:lstStyle/>
          <a:p>
            <a:pPr algn="ctr"/>
            <a:r>
              <a:rPr lang="en-US" sz="2400" i="1" dirty="0">
                <a:solidFill>
                  <a:schemeClr val="bg1"/>
                </a:solidFill>
              </a:rPr>
              <a:t>Superpave Mixtures</a:t>
            </a:r>
          </a:p>
        </p:txBody>
      </p:sp>
      <p:pic>
        <p:nvPicPr>
          <p:cNvPr id="2050" name="Picture 2" descr="C:\Users\jwhited\Pictures\Superpave Type B Phot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39717" y="704851"/>
            <a:ext cx="2008193" cy="267759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09800" y="1905000"/>
            <a:ext cx="4572000" cy="4093428"/>
          </a:xfrm>
          <a:prstGeom prst="rect">
            <a:avLst/>
          </a:prstGeom>
        </p:spPr>
        <p:txBody>
          <a:bodyPr>
            <a:spAutoFit/>
          </a:bodyPr>
          <a:lstStyle/>
          <a:p>
            <a:r>
              <a:rPr lang="en-US" sz="2000" b="1" i="1" u="sng" dirty="0"/>
              <a:t>Specifications:</a:t>
            </a:r>
            <a:r>
              <a:rPr lang="en-US" sz="2000" b="1" dirty="0"/>
              <a:t> Item 344</a:t>
            </a:r>
          </a:p>
          <a:p>
            <a:r>
              <a:rPr lang="en-US" sz="2000" i="1" dirty="0"/>
              <a:t>Typical Application</a:t>
            </a:r>
            <a:r>
              <a:rPr lang="en-US" sz="2000" dirty="0"/>
              <a:t>: </a:t>
            </a:r>
            <a:r>
              <a:rPr lang="en-US" sz="2000" dirty="0" err="1"/>
              <a:t>Superpave</a:t>
            </a:r>
            <a:r>
              <a:rPr lang="en-US" sz="2000" dirty="0"/>
              <a:t> mixtures are usually used on medium to high volume roadways, performance design mixtures may be appropriate for applications ranging from high volume (or high demand) roadways to low volume (or low demand) roadways. </a:t>
            </a:r>
            <a:r>
              <a:rPr lang="en-US" sz="2000" dirty="0" err="1"/>
              <a:t>Superpave</a:t>
            </a:r>
            <a:r>
              <a:rPr lang="en-US" sz="2000" dirty="0"/>
              <a:t> mixtures can be used as base, intermediate or surface layers. </a:t>
            </a:r>
            <a:r>
              <a:rPr lang="en-US" sz="2000" dirty="0" err="1"/>
              <a:t>Superpave</a:t>
            </a:r>
            <a:r>
              <a:rPr lang="en-US" sz="2000" dirty="0"/>
              <a:t> mixtures can be used for a wide variety of applications ranging from new construction to overlays</a:t>
            </a:r>
          </a:p>
        </p:txBody>
      </p:sp>
      <p:pic>
        <p:nvPicPr>
          <p:cNvPr id="9" name="Picture 8" descr="C:\Users\jwhited\AppData\Local\Microsoft\Windows\Temporary Internet Files\Content.Word\TXAPA-Color-Texas Asphalt.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07223" y="5791200"/>
            <a:ext cx="2673178" cy="899984"/>
          </a:xfrm>
          <a:prstGeom prst="rect">
            <a:avLst/>
          </a:prstGeom>
          <a:noFill/>
          <a:ln>
            <a:noFill/>
          </a:ln>
        </p:spPr>
      </p:pic>
    </p:spTree>
    <p:extLst>
      <p:ext uri="{BB962C8B-B14F-4D97-AF65-F5344CB8AC3E}">
        <p14:creationId xmlns:p14="http://schemas.microsoft.com/office/powerpoint/2010/main" val="33568746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4" name="Text Placeholder 3"/>
          <p:cNvSpPr>
            <a:spLocks noGrp="1"/>
          </p:cNvSpPr>
          <p:nvPr>
            <p:ph type="body" sz="half" idx="2"/>
          </p:nvPr>
        </p:nvSpPr>
        <p:spPr/>
        <p:txBody>
          <a:bodyPr/>
          <a:lstStyle/>
          <a:p>
            <a:r>
              <a:rPr lang="en-US" dirty="0"/>
              <a:t> </a:t>
            </a:r>
          </a:p>
        </p:txBody>
      </p:sp>
      <p:pic>
        <p:nvPicPr>
          <p:cNvPr id="5" name="Picture 2" descr="C:\Users\jwhited\Pictures\Superpave Type B Photo.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2103438"/>
            <a:ext cx="2209800" cy="2895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971800" y="609600"/>
            <a:ext cx="6842760" cy="707886"/>
          </a:xfrm>
          <a:prstGeom prst="rect">
            <a:avLst/>
          </a:prstGeom>
          <a:noFill/>
        </p:spPr>
        <p:txBody>
          <a:bodyPr wrap="square" rtlCol="0">
            <a:spAutoFit/>
          </a:bodyPr>
          <a:lstStyle/>
          <a:p>
            <a:pPr algn="ctr"/>
            <a:r>
              <a:rPr lang="en-US" sz="3200" dirty="0">
                <a:solidFill>
                  <a:schemeClr val="bg1"/>
                </a:solidFill>
              </a:rPr>
              <a:t>Super </a:t>
            </a:r>
            <a:r>
              <a:rPr lang="en-US" sz="4000" dirty="0">
                <a:solidFill>
                  <a:schemeClr val="bg1"/>
                </a:solidFill>
              </a:rPr>
              <a:t>Pave</a:t>
            </a:r>
            <a:r>
              <a:rPr lang="en-US" sz="3200" dirty="0">
                <a:solidFill>
                  <a:schemeClr val="bg1"/>
                </a:solidFill>
              </a:rPr>
              <a:t> Mixtures</a:t>
            </a:r>
          </a:p>
        </p:txBody>
      </p:sp>
      <p:sp>
        <p:nvSpPr>
          <p:cNvPr id="7" name="TextBox 6"/>
          <p:cNvSpPr txBox="1"/>
          <p:nvPr/>
        </p:nvSpPr>
        <p:spPr>
          <a:xfrm>
            <a:off x="5181600" y="2057400"/>
            <a:ext cx="4953000" cy="523220"/>
          </a:xfrm>
          <a:prstGeom prst="rect">
            <a:avLst/>
          </a:prstGeom>
          <a:noFill/>
        </p:spPr>
        <p:txBody>
          <a:bodyPr wrap="square" rtlCol="0">
            <a:spAutoFit/>
          </a:bodyPr>
          <a:lstStyle/>
          <a:p>
            <a:r>
              <a:rPr lang="en-US" sz="2800" b="1" dirty="0"/>
              <a:t>Advantages</a:t>
            </a:r>
          </a:p>
        </p:txBody>
      </p:sp>
      <p:sp>
        <p:nvSpPr>
          <p:cNvPr id="8" name="TextBox 7"/>
          <p:cNvSpPr txBox="1"/>
          <p:nvPr/>
        </p:nvSpPr>
        <p:spPr>
          <a:xfrm>
            <a:off x="5181600" y="2895601"/>
            <a:ext cx="4267200" cy="1015663"/>
          </a:xfrm>
          <a:prstGeom prst="rect">
            <a:avLst/>
          </a:prstGeom>
          <a:noFill/>
        </p:spPr>
        <p:txBody>
          <a:bodyPr wrap="square" rtlCol="0">
            <a:spAutoFit/>
          </a:bodyPr>
          <a:lstStyle/>
          <a:p>
            <a:pPr marL="285750" indent="-285750">
              <a:buFont typeface="Arial" panose="020B0604020202020204" pitchFamily="34" charset="0"/>
              <a:buChar char="•"/>
            </a:pPr>
            <a:r>
              <a:rPr lang="en-US" sz="2000" b="1" dirty="0"/>
              <a:t>Higher asphalt content which helps mitigate cracking &amp; provides greater durability</a:t>
            </a:r>
          </a:p>
        </p:txBody>
      </p:sp>
      <p:sp>
        <p:nvSpPr>
          <p:cNvPr id="9" name="TextBox 8"/>
          <p:cNvSpPr txBox="1"/>
          <p:nvPr/>
        </p:nvSpPr>
        <p:spPr>
          <a:xfrm>
            <a:off x="5257800" y="4049412"/>
            <a:ext cx="4343400" cy="707886"/>
          </a:xfrm>
          <a:prstGeom prst="rect">
            <a:avLst/>
          </a:prstGeom>
          <a:noFill/>
        </p:spPr>
        <p:txBody>
          <a:bodyPr wrap="square" rtlCol="0">
            <a:spAutoFit/>
          </a:bodyPr>
          <a:lstStyle/>
          <a:p>
            <a:pPr marL="285750" indent="-285750">
              <a:buFont typeface="Arial" panose="020B0604020202020204" pitchFamily="34" charset="0"/>
              <a:buChar char="•"/>
            </a:pPr>
            <a:r>
              <a:rPr lang="en-US" sz="2000" b="1" dirty="0"/>
              <a:t>Stone on Stone contact – Highly resistant to rutting</a:t>
            </a:r>
          </a:p>
        </p:txBody>
      </p:sp>
      <p:sp>
        <p:nvSpPr>
          <p:cNvPr id="10" name="TextBox 9"/>
          <p:cNvSpPr txBox="1"/>
          <p:nvPr/>
        </p:nvSpPr>
        <p:spPr>
          <a:xfrm>
            <a:off x="5261212" y="4839435"/>
            <a:ext cx="4480560" cy="707886"/>
          </a:xfrm>
          <a:prstGeom prst="rect">
            <a:avLst/>
          </a:prstGeom>
          <a:noFill/>
        </p:spPr>
        <p:txBody>
          <a:bodyPr wrap="square" rtlCol="0">
            <a:spAutoFit/>
          </a:bodyPr>
          <a:lstStyle/>
          <a:p>
            <a:pPr marL="285750" indent="-285750">
              <a:buFont typeface="Arial" panose="020B0604020202020204" pitchFamily="34" charset="0"/>
              <a:buChar char="•"/>
            </a:pPr>
            <a:r>
              <a:rPr lang="en-US" sz="2000" b="1" dirty="0"/>
              <a:t>High skid values – beneficial in terms of wet weather traction</a:t>
            </a:r>
          </a:p>
        </p:txBody>
      </p:sp>
      <p:pic>
        <p:nvPicPr>
          <p:cNvPr id="11" name="Picture 10" descr="C:\Users\jwhited\AppData\Local\Microsoft\Windows\Temporary Internet Files\Content.Word\TXAPA-Color-Texas Asphalt.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5864900"/>
            <a:ext cx="2673178" cy="899984"/>
          </a:xfrm>
          <a:prstGeom prst="rect">
            <a:avLst/>
          </a:prstGeom>
          <a:noFill/>
          <a:ln>
            <a:noFill/>
          </a:ln>
        </p:spPr>
      </p:pic>
    </p:spTree>
    <p:extLst>
      <p:ext uri="{BB962C8B-B14F-4D97-AF65-F5344CB8AC3E}">
        <p14:creationId xmlns:p14="http://schemas.microsoft.com/office/powerpoint/2010/main" val="30638592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12"/>
            <a:ext cx="12192000" cy="6857288"/>
          </a:xfrm>
        </p:spPr>
      </p:pic>
      <p:sp>
        <p:nvSpPr>
          <p:cNvPr id="4" name="Text Placeholder 3"/>
          <p:cNvSpPr>
            <a:spLocks noGrp="1"/>
          </p:cNvSpPr>
          <p:nvPr>
            <p:ph type="body" sz="half" idx="2"/>
          </p:nvPr>
        </p:nvSpPr>
        <p:spPr/>
        <p:txBody>
          <a:bodyPr/>
          <a:lstStyle/>
          <a:p>
            <a:r>
              <a:rPr lang="en-US" dirty="0"/>
              <a:t> </a:t>
            </a:r>
          </a:p>
        </p:txBody>
      </p:sp>
    </p:spTree>
    <p:extLst>
      <p:ext uri="{BB962C8B-B14F-4D97-AF65-F5344CB8AC3E}">
        <p14:creationId xmlns:p14="http://schemas.microsoft.com/office/powerpoint/2010/main" val="1338649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00203"/>
          </a:xfrm>
          <a:prstGeom prst="rect">
            <a:avLst/>
          </a:prstGeom>
        </p:spPr>
      </p:pic>
    </p:spTree>
    <p:extLst>
      <p:ext uri="{BB962C8B-B14F-4D97-AF65-F5344CB8AC3E}">
        <p14:creationId xmlns:p14="http://schemas.microsoft.com/office/powerpoint/2010/main" val="205923263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4"/>
          <p:cNvSpPr txBox="1">
            <a:spLocks noChangeArrowheads="1"/>
          </p:cNvSpPr>
          <p:nvPr/>
        </p:nvSpPr>
        <p:spPr bwMode="auto">
          <a:xfrm>
            <a:off x="4135438" y="1184275"/>
            <a:ext cx="3886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50000"/>
              </a:spcBef>
              <a:spcAft>
                <a:spcPct val="0"/>
              </a:spcAft>
              <a:buFontTx/>
              <a:buNone/>
            </a:pPr>
            <a:r>
              <a:rPr lang="en-US" altLang="en-US" sz="3600" b="1">
                <a:solidFill>
                  <a:srgbClr val="FF0000"/>
                </a:solidFill>
                <a:latin typeface="Arial" panose="020B0604020202020204" pitchFamily="34" charset="0"/>
                <a:cs typeface="Arial" panose="020B0604020202020204" pitchFamily="34" charset="0"/>
              </a:rPr>
              <a:t>PG 64 - 22</a:t>
            </a:r>
          </a:p>
        </p:txBody>
      </p:sp>
      <p:sp>
        <p:nvSpPr>
          <p:cNvPr id="10" name="Line 7"/>
          <p:cNvSpPr>
            <a:spLocks noChangeShapeType="1"/>
          </p:cNvSpPr>
          <p:nvPr/>
        </p:nvSpPr>
        <p:spPr bwMode="auto">
          <a:xfrm flipV="1">
            <a:off x="4770438" y="1825625"/>
            <a:ext cx="1096962" cy="1098550"/>
          </a:xfrm>
          <a:prstGeom prst="line">
            <a:avLst/>
          </a:prstGeom>
          <a:noFill/>
          <a:ln w="28575">
            <a:solidFill>
              <a:srgbClr val="333399"/>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1" name="Text Box 8"/>
          <p:cNvSpPr txBox="1">
            <a:spLocks noChangeArrowheads="1"/>
          </p:cNvSpPr>
          <p:nvPr/>
        </p:nvSpPr>
        <p:spPr bwMode="auto">
          <a:xfrm>
            <a:off x="1697038" y="2921001"/>
            <a:ext cx="4438650"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50000"/>
              </a:spcBef>
              <a:spcAft>
                <a:spcPct val="0"/>
              </a:spcAft>
              <a:buFontTx/>
              <a:buNone/>
            </a:pPr>
            <a:r>
              <a:rPr lang="en-US" altLang="en-US">
                <a:solidFill>
                  <a:prstClr val="black"/>
                </a:solidFill>
                <a:latin typeface="Arial" panose="020B0604020202020204" pitchFamily="34" charset="0"/>
                <a:cs typeface="Arial" panose="020B0604020202020204" pitchFamily="34" charset="0"/>
              </a:rPr>
              <a:t>Typically, the higher this number, the </a:t>
            </a:r>
            <a:r>
              <a:rPr lang="en-US" altLang="en-US" b="1">
                <a:solidFill>
                  <a:prstClr val="black"/>
                </a:solidFill>
                <a:latin typeface="Arial" panose="020B0604020202020204" pitchFamily="34" charset="0"/>
                <a:cs typeface="Arial" panose="020B0604020202020204" pitchFamily="34" charset="0"/>
              </a:rPr>
              <a:t>stiffer</a:t>
            </a:r>
            <a:r>
              <a:rPr lang="en-US" altLang="en-US">
                <a:solidFill>
                  <a:prstClr val="black"/>
                </a:solidFill>
                <a:latin typeface="Arial" panose="020B0604020202020204" pitchFamily="34" charset="0"/>
                <a:cs typeface="Arial" panose="020B0604020202020204" pitchFamily="34" charset="0"/>
              </a:rPr>
              <a:t> and more rut resistant the binder.</a:t>
            </a:r>
          </a:p>
        </p:txBody>
      </p:sp>
      <p:sp>
        <p:nvSpPr>
          <p:cNvPr id="12" name="Line 9"/>
          <p:cNvSpPr>
            <a:spLocks noChangeShapeType="1"/>
          </p:cNvSpPr>
          <p:nvPr/>
        </p:nvSpPr>
        <p:spPr bwMode="auto">
          <a:xfrm flipH="1" flipV="1">
            <a:off x="7086600" y="1825626"/>
            <a:ext cx="1066800" cy="460375"/>
          </a:xfrm>
          <a:prstGeom prst="line">
            <a:avLst/>
          </a:prstGeom>
          <a:noFill/>
          <a:ln w="28575">
            <a:solidFill>
              <a:srgbClr val="333399"/>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4" name="Text Box 11"/>
          <p:cNvSpPr txBox="1">
            <a:spLocks noChangeArrowheads="1"/>
          </p:cNvSpPr>
          <p:nvPr/>
        </p:nvSpPr>
        <p:spPr bwMode="auto">
          <a:xfrm>
            <a:off x="6748463" y="2366963"/>
            <a:ext cx="370205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50000"/>
              </a:spcBef>
              <a:spcAft>
                <a:spcPct val="0"/>
              </a:spcAft>
              <a:buFontTx/>
              <a:buNone/>
            </a:pPr>
            <a:r>
              <a:rPr lang="en-US" altLang="en-US">
                <a:solidFill>
                  <a:prstClr val="black"/>
                </a:solidFill>
                <a:latin typeface="Arial" panose="020B0604020202020204" pitchFamily="34" charset="0"/>
                <a:cs typeface="Arial" panose="020B0604020202020204" pitchFamily="34" charset="0"/>
              </a:rPr>
              <a:t>Typically, the lower (more negative) this number, the </a:t>
            </a:r>
            <a:r>
              <a:rPr lang="en-US" altLang="en-US" b="1">
                <a:solidFill>
                  <a:prstClr val="black"/>
                </a:solidFill>
                <a:latin typeface="Arial" panose="020B0604020202020204" pitchFamily="34" charset="0"/>
                <a:cs typeface="Arial" panose="020B0604020202020204" pitchFamily="34" charset="0"/>
              </a:rPr>
              <a:t>softer</a:t>
            </a:r>
            <a:r>
              <a:rPr lang="en-US" altLang="en-US">
                <a:solidFill>
                  <a:prstClr val="black"/>
                </a:solidFill>
                <a:latin typeface="Arial" panose="020B0604020202020204" pitchFamily="34" charset="0"/>
                <a:cs typeface="Arial" panose="020B0604020202020204" pitchFamily="34" charset="0"/>
              </a:rPr>
              <a:t> and more crack resistant the binder</a:t>
            </a:r>
          </a:p>
        </p:txBody>
      </p:sp>
      <p:sp>
        <p:nvSpPr>
          <p:cNvPr id="16" name="Oval 13"/>
          <p:cNvSpPr>
            <a:spLocks noChangeArrowheads="1"/>
          </p:cNvSpPr>
          <p:nvPr/>
        </p:nvSpPr>
        <p:spPr bwMode="auto">
          <a:xfrm>
            <a:off x="5629275" y="1162050"/>
            <a:ext cx="838200" cy="685800"/>
          </a:xfrm>
          <a:prstGeom prst="ellipse">
            <a:avLst/>
          </a:prstGeom>
          <a:noFill/>
          <a:ln w="25400">
            <a:solidFill>
              <a:srgbClr val="33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endParaRPr lang="en-US" altLang="en-US" sz="1800">
              <a:solidFill>
                <a:prstClr val="black"/>
              </a:solidFill>
              <a:latin typeface="Arial" panose="020B0604020202020204" pitchFamily="34" charset="0"/>
              <a:cs typeface="Arial" panose="020B0604020202020204" pitchFamily="34" charset="0"/>
            </a:endParaRPr>
          </a:p>
        </p:txBody>
      </p:sp>
      <p:sp>
        <p:nvSpPr>
          <p:cNvPr id="17" name="Oval 14"/>
          <p:cNvSpPr>
            <a:spLocks noChangeArrowheads="1"/>
          </p:cNvSpPr>
          <p:nvPr/>
        </p:nvSpPr>
        <p:spPr bwMode="auto">
          <a:xfrm>
            <a:off x="6324600" y="1189038"/>
            <a:ext cx="990600" cy="685800"/>
          </a:xfrm>
          <a:prstGeom prst="ellipse">
            <a:avLst/>
          </a:prstGeom>
          <a:noFill/>
          <a:ln w="25400">
            <a:solidFill>
              <a:srgbClr val="33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endParaRPr lang="en-US" altLang="en-US" sz="1800">
              <a:solidFill>
                <a:prstClr val="black"/>
              </a:solidFill>
              <a:latin typeface="Arial" panose="020B0604020202020204" pitchFamily="34" charset="0"/>
              <a:cs typeface="Arial" panose="020B0604020202020204" pitchFamily="34" charset="0"/>
            </a:endParaRPr>
          </a:p>
        </p:txBody>
      </p:sp>
      <p:grpSp>
        <p:nvGrpSpPr>
          <p:cNvPr id="2" name="Group 1"/>
          <p:cNvGrpSpPr>
            <a:grpSpLocks/>
          </p:cNvGrpSpPr>
          <p:nvPr/>
        </p:nvGrpSpPr>
        <p:grpSpPr bwMode="auto">
          <a:xfrm>
            <a:off x="1779589" y="4922838"/>
            <a:ext cx="8893175" cy="1357312"/>
            <a:chOff x="255588" y="4922838"/>
            <a:chExt cx="8893175" cy="1356618"/>
          </a:xfrm>
        </p:grpSpPr>
        <p:sp>
          <p:nvSpPr>
            <p:cNvPr id="63492" name="Text Box 3"/>
            <p:cNvSpPr txBox="1">
              <a:spLocks noChangeArrowheads="1"/>
            </p:cNvSpPr>
            <p:nvPr/>
          </p:nvSpPr>
          <p:spPr bwMode="auto">
            <a:xfrm>
              <a:off x="255588" y="4922838"/>
              <a:ext cx="3849687" cy="523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r>
                <a:rPr lang="en-US" altLang="en-US" sz="2800" i="1" dirty="0">
                  <a:solidFill>
                    <a:srgbClr val="C00000"/>
                  </a:solidFill>
                  <a:latin typeface="Calibri"/>
                </a:rPr>
                <a:t> </a:t>
              </a:r>
            </a:p>
          </p:txBody>
        </p:sp>
        <p:sp>
          <p:nvSpPr>
            <p:cNvPr id="63502" name="TextBox 3"/>
            <p:cNvSpPr txBox="1">
              <a:spLocks noChangeArrowheads="1"/>
            </p:cNvSpPr>
            <p:nvPr/>
          </p:nvSpPr>
          <p:spPr bwMode="auto">
            <a:xfrm>
              <a:off x="4108450" y="5202238"/>
              <a:ext cx="504031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pPr>
              <a:endParaRPr lang="en-US" altLang="en-US">
                <a:solidFill>
                  <a:prstClr val="black"/>
                </a:solidFill>
                <a:latin typeface="Book Antiqua" panose="02040602050305030304" pitchFamily="18" charset="0"/>
                <a:cs typeface="Arial" panose="020B0604020202020204" pitchFamily="34" charset="0"/>
              </a:endParaRPr>
            </a:p>
            <a:p>
              <a:pPr eaLnBrk="0" fontAlgn="base" hangingPunct="0">
                <a:lnSpc>
                  <a:spcPct val="100000"/>
                </a:lnSpc>
                <a:spcBef>
                  <a:spcPct val="0"/>
                </a:spcBef>
                <a:spcAft>
                  <a:spcPct val="0"/>
                </a:spcAft>
                <a:buFontTx/>
                <a:buNone/>
              </a:pPr>
              <a:endParaRPr lang="en-US" altLang="en-US" sz="1800">
                <a:solidFill>
                  <a:prstClr val="black"/>
                </a:solidFill>
                <a:latin typeface="Arial" panose="020B0604020202020204" pitchFamily="34" charset="0"/>
                <a:cs typeface="Arial" panose="020B0604020202020204" pitchFamily="34" charset="0"/>
              </a:endParaRPr>
            </a:p>
            <a:p>
              <a:pPr eaLnBrk="0" fontAlgn="base" hangingPunct="0">
                <a:lnSpc>
                  <a:spcPct val="100000"/>
                </a:lnSpc>
                <a:spcBef>
                  <a:spcPct val="0"/>
                </a:spcBef>
                <a:spcAft>
                  <a:spcPct val="0"/>
                </a:spcAft>
                <a:buFontTx/>
                <a:buNone/>
              </a:pPr>
              <a:endParaRPr lang="en-US" altLang="en-US" sz="1800">
                <a:solidFill>
                  <a:prstClr val="black"/>
                </a:solidFill>
                <a:latin typeface="Arial" panose="020B0604020202020204" pitchFamily="34" charset="0"/>
                <a:cs typeface="Arial" panose="020B0604020202020204" pitchFamily="34" charset="0"/>
              </a:endParaRPr>
            </a:p>
          </p:txBody>
        </p:sp>
      </p:grpSp>
      <p:sp>
        <p:nvSpPr>
          <p:cNvPr id="18" name="TextBox 9"/>
          <p:cNvSpPr txBox="1">
            <a:spLocks noChangeArrowheads="1"/>
          </p:cNvSpPr>
          <p:nvPr/>
        </p:nvSpPr>
        <p:spPr bwMode="auto">
          <a:xfrm>
            <a:off x="1752600" y="69850"/>
            <a:ext cx="91440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20000"/>
              </a:spcBef>
              <a:spcAft>
                <a:spcPts val="600"/>
              </a:spcAft>
              <a:defRPr/>
            </a:pPr>
            <a:r>
              <a:rPr lang="en-US" altLang="en-US" sz="3200" b="1" dirty="0">
                <a:solidFill>
                  <a:prstClr val="white"/>
                </a:solidFill>
                <a:latin typeface="Calibri"/>
              </a:rPr>
              <a:t>Asphalt Binder Nomenclature (AASHTO M 320)</a:t>
            </a:r>
          </a:p>
        </p:txBody>
      </p:sp>
      <p:pic>
        <p:nvPicPr>
          <p:cNvPr id="15" name="Picture 4" descr="C:\Users\jwhited\AppData\Local\Microsoft\Windows\Temporary Internet Files\Content.Word\TXAPA-Color-Texas Asphalt.png">
            <a:extLst>
              <a:ext uri="{FF2B5EF4-FFF2-40B4-BE49-F238E27FC236}">
                <a16:creationId xmlns:a16="http://schemas.microsoft.com/office/drawing/2014/main" xmlns="" id="{79B1E383-6BC6-424B-A6E6-939EAD6B43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5729287"/>
            <a:ext cx="267335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descr="http://www.scenicreflections.com/files/Texas_State_Flag_Wallpaper_grs1k.jpg">
            <a:extLst>
              <a:ext uri="{FF2B5EF4-FFF2-40B4-BE49-F238E27FC236}">
                <a16:creationId xmlns:a16="http://schemas.microsoft.com/office/drawing/2014/main" xmlns="" id="{947B8A78-A2D3-4A4D-B85A-E2DD11166A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6470" b="5946"/>
          <a:stretch>
            <a:fillRect/>
          </a:stretch>
        </p:blipFill>
        <p:spPr bwMode="auto">
          <a:xfrm>
            <a:off x="10591800" y="5779599"/>
            <a:ext cx="1304925" cy="8556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3630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utoUpdateAnimBg="0"/>
      <p:bldP spid="12" grpId="0" animBg="1"/>
      <p:bldP spid="14" grpId="0" autoUpdateAnimBg="0"/>
      <p:bldP spid="16" grpId="0" animBg="1"/>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5867400" y="4538145"/>
            <a:ext cx="2628900" cy="2160591"/>
          </a:xfrm>
          <a:prstGeom prst="rect">
            <a:avLst/>
          </a:prstGeom>
        </p:spPr>
        <p:txBody>
          <a:bodyPr wrap="square">
            <a:spAutoFit/>
          </a:bodyPr>
          <a:lstStyle/>
          <a:p>
            <a:r>
              <a:rPr lang="en-US" sz="1200" i="1" u="sng" dirty="0"/>
              <a:t>Additional Information:</a:t>
            </a:r>
            <a:r>
              <a:rPr lang="en-US" sz="1200" dirty="0"/>
              <a:t> SMA mixes are usually an intermediate layer with PFC placed as the surface layer, although they work excellent as surface  courses. SMA contains higher oil contents and require higher quality aggregates which tend to increase  the costs when compared to dense graded mixes</a:t>
            </a:r>
            <a:endParaRPr lang="en-US" sz="1200" i="1" u="sng" dirty="0"/>
          </a:p>
        </p:txBody>
      </p:sp>
      <p:sp>
        <p:nvSpPr>
          <p:cNvPr id="8" name="Text Placeholder 7"/>
          <p:cNvSpPr>
            <a:spLocks noGrp="1"/>
          </p:cNvSpPr>
          <p:nvPr>
            <p:ph type="body" sz="half" idx="2"/>
          </p:nvPr>
        </p:nvSpPr>
        <p:spPr>
          <a:xfrm>
            <a:off x="4114800" y="381000"/>
            <a:ext cx="3886200" cy="800100"/>
          </a:xfrm>
        </p:spPr>
        <p:txBody>
          <a:bodyPr>
            <a:noAutofit/>
          </a:bodyPr>
          <a:lstStyle/>
          <a:p>
            <a:pPr algn="ctr"/>
            <a:r>
              <a:rPr lang="en-US" sz="2400" i="1" dirty="0">
                <a:solidFill>
                  <a:schemeClr val="bg1"/>
                </a:solidFill>
              </a:rPr>
              <a:t>Stone Matrix Asphalt (SMA)</a:t>
            </a:r>
          </a:p>
        </p:txBody>
      </p:sp>
      <p:pic>
        <p:nvPicPr>
          <p:cNvPr id="4098" name="Picture 2" descr="C:\Users\jwhited\Pictures\SMA Phot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1555" y="914400"/>
            <a:ext cx="2514600" cy="34382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050292" y="1968609"/>
            <a:ext cx="4572000" cy="2862322"/>
          </a:xfrm>
          <a:prstGeom prst="rect">
            <a:avLst/>
          </a:prstGeom>
        </p:spPr>
        <p:txBody>
          <a:bodyPr>
            <a:spAutoFit/>
          </a:bodyPr>
          <a:lstStyle/>
          <a:p>
            <a:pPr>
              <a:defRPr/>
            </a:pPr>
            <a:r>
              <a:rPr lang="en-US" sz="2000" i="1" u="sng" dirty="0">
                <a:solidFill>
                  <a:srgbClr val="000000"/>
                </a:solidFill>
                <a:latin typeface="Calibri"/>
              </a:rPr>
              <a:t>Specification:</a:t>
            </a:r>
            <a:r>
              <a:rPr lang="en-US" sz="2000" dirty="0">
                <a:solidFill>
                  <a:srgbClr val="000000"/>
                </a:solidFill>
                <a:latin typeface="Calibri"/>
              </a:rPr>
              <a:t> Item 346</a:t>
            </a:r>
          </a:p>
          <a:p>
            <a:pPr>
              <a:defRPr/>
            </a:pPr>
            <a:r>
              <a:rPr lang="en-US" sz="2000" i="1" u="sng" dirty="0">
                <a:solidFill>
                  <a:srgbClr val="000000"/>
                </a:solidFill>
                <a:latin typeface="Calibri"/>
              </a:rPr>
              <a:t>Typical Application</a:t>
            </a:r>
            <a:r>
              <a:rPr lang="en-US" sz="2000" u="sng" dirty="0">
                <a:solidFill>
                  <a:srgbClr val="000000"/>
                </a:solidFill>
                <a:latin typeface="Calibri"/>
              </a:rPr>
              <a:t>:</a:t>
            </a:r>
            <a:r>
              <a:rPr lang="en-US" sz="2000" dirty="0">
                <a:solidFill>
                  <a:srgbClr val="000000"/>
                </a:solidFill>
                <a:latin typeface="Calibri"/>
              </a:rPr>
              <a:t> SMA mixtures are typically used as a surface mix or intermediate layer in the pavement structure on high volume (or high demand) roadways. The standard SMA mixture contains PG 76-22 and fibers, and is recommended for the vast majority applications where SMA is used</a:t>
            </a:r>
            <a:r>
              <a:rPr lang="en-US" sz="1600" dirty="0">
                <a:solidFill>
                  <a:srgbClr val="000000"/>
                </a:solidFill>
                <a:latin typeface="Calibri"/>
              </a:rPr>
              <a:t>.</a:t>
            </a:r>
          </a:p>
        </p:txBody>
      </p:sp>
      <p:pic>
        <p:nvPicPr>
          <p:cNvPr id="9" name="Picture 8" descr="C:\Users\jwhited\AppData\Local\Microsoft\Windows\Temporary Internet Files\Content.Word\TXAPA-Color-Texas Asphalt.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83504" y="5943601"/>
            <a:ext cx="2032096" cy="755135"/>
          </a:xfrm>
          <a:prstGeom prst="rect">
            <a:avLst/>
          </a:prstGeom>
          <a:noFill/>
          <a:ln>
            <a:noFill/>
          </a:ln>
        </p:spPr>
      </p:pic>
    </p:spTree>
    <p:extLst>
      <p:ext uri="{BB962C8B-B14F-4D97-AF65-F5344CB8AC3E}">
        <p14:creationId xmlns:p14="http://schemas.microsoft.com/office/powerpoint/2010/main" val="9105686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4" name="Text Placeholder 3"/>
          <p:cNvSpPr>
            <a:spLocks noGrp="1"/>
          </p:cNvSpPr>
          <p:nvPr>
            <p:ph type="body" sz="half" idx="2"/>
          </p:nvPr>
        </p:nvSpPr>
        <p:spPr/>
        <p:txBody>
          <a:bodyPr/>
          <a:lstStyle/>
          <a:p>
            <a:r>
              <a:rPr lang="en-US" dirty="0"/>
              <a:t> </a:t>
            </a:r>
          </a:p>
        </p:txBody>
      </p:sp>
      <p:sp>
        <p:nvSpPr>
          <p:cNvPr id="5" name="TextBox 4"/>
          <p:cNvSpPr txBox="1"/>
          <p:nvPr/>
        </p:nvSpPr>
        <p:spPr>
          <a:xfrm>
            <a:off x="2895600" y="533400"/>
            <a:ext cx="6858000" cy="707886"/>
          </a:xfrm>
          <a:prstGeom prst="rect">
            <a:avLst/>
          </a:prstGeom>
          <a:noFill/>
        </p:spPr>
        <p:txBody>
          <a:bodyPr wrap="square" rtlCol="0">
            <a:spAutoFit/>
          </a:bodyPr>
          <a:lstStyle/>
          <a:p>
            <a:pPr algn="ctr"/>
            <a:r>
              <a:rPr lang="en-US" sz="4000" dirty="0">
                <a:solidFill>
                  <a:schemeClr val="bg1"/>
                </a:solidFill>
              </a:rPr>
              <a:t>Stone Matrix Asphalt (SMA)</a:t>
            </a:r>
          </a:p>
        </p:txBody>
      </p:sp>
      <p:pic>
        <p:nvPicPr>
          <p:cNvPr id="6" name="Picture 2" descr="C:\Users\jwhited\Pictures\SMA Photo.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1905001"/>
            <a:ext cx="2514600" cy="343731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181600" y="2133600"/>
            <a:ext cx="5029200" cy="523220"/>
          </a:xfrm>
          <a:prstGeom prst="rect">
            <a:avLst/>
          </a:prstGeom>
          <a:noFill/>
        </p:spPr>
        <p:txBody>
          <a:bodyPr wrap="square" rtlCol="0">
            <a:spAutoFit/>
          </a:bodyPr>
          <a:lstStyle/>
          <a:p>
            <a:r>
              <a:rPr lang="en-US" sz="2800" b="1" dirty="0"/>
              <a:t>Advantages</a:t>
            </a:r>
          </a:p>
        </p:txBody>
      </p:sp>
      <p:sp>
        <p:nvSpPr>
          <p:cNvPr id="8" name="TextBox 7"/>
          <p:cNvSpPr txBox="1"/>
          <p:nvPr/>
        </p:nvSpPr>
        <p:spPr>
          <a:xfrm>
            <a:off x="5181600" y="2861488"/>
            <a:ext cx="5334000" cy="707886"/>
          </a:xfrm>
          <a:prstGeom prst="rect">
            <a:avLst/>
          </a:prstGeom>
          <a:noFill/>
        </p:spPr>
        <p:txBody>
          <a:bodyPr wrap="square" rtlCol="0">
            <a:spAutoFit/>
          </a:bodyPr>
          <a:lstStyle/>
          <a:p>
            <a:pPr marL="285750" indent="-285750">
              <a:buFont typeface="Arial" panose="020B0604020202020204" pitchFamily="34" charset="0"/>
              <a:buChar char="•"/>
            </a:pPr>
            <a:r>
              <a:rPr lang="en-US" sz="2000" b="1" dirty="0"/>
              <a:t>Provide both excellent rut resistance &amp; crack resistant</a:t>
            </a:r>
          </a:p>
        </p:txBody>
      </p:sp>
      <p:sp>
        <p:nvSpPr>
          <p:cNvPr id="9" name="TextBox 8"/>
          <p:cNvSpPr txBox="1"/>
          <p:nvPr/>
        </p:nvSpPr>
        <p:spPr>
          <a:xfrm>
            <a:off x="5181600" y="3674900"/>
            <a:ext cx="5105400" cy="707886"/>
          </a:xfrm>
          <a:prstGeom prst="rect">
            <a:avLst/>
          </a:prstGeom>
          <a:noFill/>
        </p:spPr>
        <p:txBody>
          <a:bodyPr wrap="square" rtlCol="0">
            <a:spAutoFit/>
          </a:bodyPr>
          <a:lstStyle/>
          <a:p>
            <a:pPr marL="285750" indent="-285750">
              <a:buFont typeface="Arial" panose="020B0604020202020204" pitchFamily="34" charset="0"/>
              <a:buChar char="•"/>
            </a:pPr>
            <a:r>
              <a:rPr lang="en-US" sz="2000" b="1" dirty="0"/>
              <a:t>Stone on Stone contact providing for more durable surface course</a:t>
            </a:r>
          </a:p>
        </p:txBody>
      </p:sp>
      <p:sp>
        <p:nvSpPr>
          <p:cNvPr id="10" name="TextBox 9"/>
          <p:cNvSpPr txBox="1"/>
          <p:nvPr/>
        </p:nvSpPr>
        <p:spPr>
          <a:xfrm>
            <a:off x="5181600" y="4488313"/>
            <a:ext cx="5029200" cy="1015663"/>
          </a:xfrm>
          <a:prstGeom prst="rect">
            <a:avLst/>
          </a:prstGeom>
          <a:noFill/>
        </p:spPr>
        <p:txBody>
          <a:bodyPr wrap="square" rtlCol="0">
            <a:spAutoFit/>
          </a:bodyPr>
          <a:lstStyle/>
          <a:p>
            <a:pPr marL="285750" indent="-285750">
              <a:buFont typeface="Arial" panose="020B0604020202020204" pitchFamily="34" charset="0"/>
              <a:buChar char="•"/>
            </a:pPr>
            <a:r>
              <a:rPr lang="en-US" sz="2000" b="1" dirty="0"/>
              <a:t>Cadillac of mixes – proven to provide 20% to 30% increase in pavement life over conventional mixes </a:t>
            </a:r>
          </a:p>
        </p:txBody>
      </p:sp>
      <p:pic>
        <p:nvPicPr>
          <p:cNvPr id="11" name="Picture 10" descr="C:\Users\jwhited\AppData\Local\Microsoft\Windows\Temporary Internet Files\Content.Word\TXAPA-Color-Texas Asphalt.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3611" y="5958016"/>
            <a:ext cx="2673178" cy="899984"/>
          </a:xfrm>
          <a:prstGeom prst="rect">
            <a:avLst/>
          </a:prstGeom>
          <a:noFill/>
          <a:ln>
            <a:noFill/>
          </a:ln>
        </p:spPr>
      </p:pic>
    </p:spTree>
    <p:extLst>
      <p:ext uri="{BB962C8B-B14F-4D97-AF65-F5344CB8AC3E}">
        <p14:creationId xmlns:p14="http://schemas.microsoft.com/office/powerpoint/2010/main" val="10039544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25022"/>
            <a:ext cx="4572000" cy="309917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3124200"/>
            <a:ext cx="4572000" cy="35814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1"/>
            <a:ext cx="4572001" cy="330675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5998" y="3124201"/>
            <a:ext cx="4562214" cy="3581400"/>
          </a:xfrm>
          <a:prstGeom prst="rect">
            <a:avLst/>
          </a:prstGeom>
        </p:spPr>
      </p:pic>
    </p:spTree>
    <p:extLst>
      <p:ext uri="{BB962C8B-B14F-4D97-AF65-F5344CB8AC3E}">
        <p14:creationId xmlns:p14="http://schemas.microsoft.com/office/powerpoint/2010/main" val="1986438794"/>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ideplayer.com/3868192/13/images/5/Stone+Mastic+Asphalt+%28SMA%29.jpg">
            <a:extLst>
              <a:ext uri="{FF2B5EF4-FFF2-40B4-BE49-F238E27FC236}">
                <a16:creationId xmlns:a16="http://schemas.microsoft.com/office/drawing/2014/main" xmlns="" id="{FF695466-C409-42AB-A80C-316AAD2A40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0" y="457200"/>
            <a:ext cx="1013460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192065"/>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nbmcw.com/images/nbm-media/Articles/Roads/21914-bituminousroad6.jpg">
            <a:extLst>
              <a:ext uri="{FF2B5EF4-FFF2-40B4-BE49-F238E27FC236}">
                <a16:creationId xmlns:a16="http://schemas.microsoft.com/office/drawing/2014/main" xmlns="" id="{7555426F-6D49-416E-900C-0FE4313997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76400"/>
            <a:ext cx="5889476" cy="41717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pavementinteractive.org/wp-content/uploads/2009/06/Dense_vs_sma31.jpg">
            <a:extLst>
              <a:ext uri="{FF2B5EF4-FFF2-40B4-BE49-F238E27FC236}">
                <a16:creationId xmlns:a16="http://schemas.microsoft.com/office/drawing/2014/main" xmlns="" id="{1F9A60A7-57F8-4349-8F6D-864698EB8E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04800"/>
            <a:ext cx="5486400"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929703"/>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theasphaltpro.com/wp-content/uploads/2012/11/7054-Behind-the-Screed-300x200.jpg">
            <a:extLst>
              <a:ext uri="{FF2B5EF4-FFF2-40B4-BE49-F238E27FC236}">
                <a16:creationId xmlns:a16="http://schemas.microsoft.com/office/drawing/2014/main" xmlns="" id="{A2BCE10E-2245-455D-A294-EC953F5039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693" y="1600200"/>
            <a:ext cx="4800599" cy="464819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quinn-buildingproducts.com/wp-content/uploads/2015/10/Quinn-Tarmac_Stone-Mastic-Concrete.jpg">
            <a:extLst>
              <a:ext uri="{FF2B5EF4-FFF2-40B4-BE49-F238E27FC236}">
                <a16:creationId xmlns:a16="http://schemas.microsoft.com/office/drawing/2014/main" xmlns="" id="{0786CCDB-ABD5-4556-8C64-B4F2E2A73E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9186" y="1600200"/>
            <a:ext cx="6858000" cy="4648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5568164"/>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702128"/>
            <a:ext cx="13106400" cy="8885943"/>
          </a:xfrm>
          <a:prstGeom prst="rect">
            <a:avLst/>
          </a:prstGeom>
        </p:spPr>
      </p:pic>
    </p:spTree>
    <p:extLst>
      <p:ext uri="{BB962C8B-B14F-4D97-AF65-F5344CB8AC3E}">
        <p14:creationId xmlns:p14="http://schemas.microsoft.com/office/powerpoint/2010/main" val="1495015494"/>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55424" y="1967147"/>
            <a:ext cx="7043208" cy="1523494"/>
          </a:xfrm>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591" y="-90759"/>
            <a:ext cx="12742130" cy="7162800"/>
          </a:xfrm>
          <a:prstGeom prst="rect">
            <a:avLst/>
          </a:prstGeom>
        </p:spPr>
      </p:pic>
      <p:sp>
        <p:nvSpPr>
          <p:cNvPr id="6" name="TextBox 5"/>
          <p:cNvSpPr txBox="1"/>
          <p:nvPr/>
        </p:nvSpPr>
        <p:spPr>
          <a:xfrm>
            <a:off x="-281591" y="5833510"/>
            <a:ext cx="8574575" cy="707886"/>
          </a:xfrm>
          <a:prstGeom prst="rect">
            <a:avLst/>
          </a:prstGeom>
          <a:noFill/>
        </p:spPr>
        <p:txBody>
          <a:bodyPr wrap="square" rtlCol="0">
            <a:spAutoFit/>
          </a:bodyPr>
          <a:lstStyle/>
          <a:p>
            <a:pPr algn="ctr"/>
            <a:r>
              <a:rPr lang="en-US" sz="4000" dirty="0">
                <a:solidFill>
                  <a:schemeClr val="bg1"/>
                </a:solidFill>
              </a:rPr>
              <a:t>Successful Stone Matrix Asphalt (SMA) </a:t>
            </a:r>
          </a:p>
        </p:txBody>
      </p:sp>
    </p:spTree>
    <p:extLst>
      <p:ext uri="{BB962C8B-B14F-4D97-AF65-F5344CB8AC3E}">
        <p14:creationId xmlns:p14="http://schemas.microsoft.com/office/powerpoint/2010/main" val="1731186478"/>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5105400" y="4197057"/>
            <a:ext cx="2446762" cy="2492990"/>
          </a:xfrm>
          <a:prstGeom prst="rect">
            <a:avLst/>
          </a:prstGeom>
        </p:spPr>
        <p:txBody>
          <a:bodyPr wrap="square">
            <a:spAutoFit/>
          </a:bodyPr>
          <a:lstStyle/>
          <a:p>
            <a:r>
              <a:rPr lang="en-US" sz="1200" i="1" u="sng" dirty="0"/>
              <a:t>Additional Information: </a:t>
            </a:r>
            <a:r>
              <a:rPr lang="en-US" sz="1200" dirty="0"/>
              <a:t>TOM mixes have higher asphalt contents which can go up to 7.0% depending on aggregate combinations. They require higher quality aggregates than conventional mixes. TOM mix typically uses a 70-22 or 76-22 oil. TOM mix must meet a minimum 300 cycles on the overlay tester and applicable Hamburg test. </a:t>
            </a:r>
            <a:endParaRPr lang="en-US" sz="1200" i="1" u="sng" dirty="0"/>
          </a:p>
        </p:txBody>
      </p:sp>
      <p:sp>
        <p:nvSpPr>
          <p:cNvPr id="8" name="Text Placeholder 7"/>
          <p:cNvSpPr>
            <a:spLocks noGrp="1"/>
          </p:cNvSpPr>
          <p:nvPr>
            <p:ph type="body" sz="half" idx="2"/>
          </p:nvPr>
        </p:nvSpPr>
        <p:spPr>
          <a:xfrm>
            <a:off x="4333073" y="304800"/>
            <a:ext cx="3464072" cy="800100"/>
          </a:xfrm>
        </p:spPr>
        <p:txBody>
          <a:bodyPr>
            <a:noAutofit/>
          </a:bodyPr>
          <a:lstStyle/>
          <a:p>
            <a:pPr algn="ctr"/>
            <a:r>
              <a:rPr lang="en-US" sz="2400" i="1" dirty="0">
                <a:solidFill>
                  <a:schemeClr val="bg1"/>
                </a:solidFill>
              </a:rPr>
              <a:t>Thin Overlay  Mix (TOM)</a:t>
            </a:r>
          </a:p>
        </p:txBody>
      </p:sp>
      <p:pic>
        <p:nvPicPr>
          <p:cNvPr id="6146" name="Picture 2" descr="C:\Users\jwhited\Pictures\TOM Phot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745691" y="1000551"/>
            <a:ext cx="2870855" cy="34099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09800" y="1828801"/>
            <a:ext cx="4572000" cy="2554545"/>
          </a:xfrm>
          <a:prstGeom prst="rect">
            <a:avLst/>
          </a:prstGeom>
        </p:spPr>
        <p:txBody>
          <a:bodyPr>
            <a:spAutoFit/>
          </a:bodyPr>
          <a:lstStyle/>
          <a:p>
            <a:r>
              <a:rPr lang="en-US" sz="2000" i="1" u="sng" dirty="0"/>
              <a:t>Specification:</a:t>
            </a:r>
            <a:r>
              <a:rPr lang="en-US" sz="2000" dirty="0"/>
              <a:t> Item 347</a:t>
            </a:r>
          </a:p>
          <a:p>
            <a:r>
              <a:rPr lang="en-US" sz="2000" i="1" u="sng" dirty="0"/>
              <a:t>Typical Application: </a:t>
            </a:r>
            <a:r>
              <a:rPr lang="en-US" sz="2000" dirty="0"/>
              <a:t>TOM mix is a high-performance overlay mix placed at thickness between 1.0” to 1 ¼”. They are primarily used for preservation of existing pavements, high and low volume roadways, and roadways where a crack-resistant mix is needed. </a:t>
            </a:r>
          </a:p>
        </p:txBody>
      </p:sp>
      <p:pic>
        <p:nvPicPr>
          <p:cNvPr id="9" name="Picture 8" descr="C:\Users\jwhited\AppData\Local\Microsoft\Windows\Temporary Internet Files\Content.Word\TXAPA-Color-Texas Asphalt.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4528" y="5791200"/>
            <a:ext cx="2673178" cy="899984"/>
          </a:xfrm>
          <a:prstGeom prst="rect">
            <a:avLst/>
          </a:prstGeom>
          <a:noFill/>
          <a:ln>
            <a:noFill/>
          </a:ln>
        </p:spPr>
      </p:pic>
    </p:spTree>
    <p:extLst>
      <p:ext uri="{BB962C8B-B14F-4D97-AF65-F5344CB8AC3E}">
        <p14:creationId xmlns:p14="http://schemas.microsoft.com/office/powerpoint/2010/main" val="29783932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4" name="Text Placeholder 3"/>
          <p:cNvSpPr>
            <a:spLocks noGrp="1"/>
          </p:cNvSpPr>
          <p:nvPr>
            <p:ph type="body" sz="half" idx="2"/>
          </p:nvPr>
        </p:nvSpPr>
        <p:spPr/>
        <p:txBody>
          <a:bodyPr/>
          <a:lstStyle/>
          <a:p>
            <a:r>
              <a:rPr lang="en-US" dirty="0"/>
              <a:t> </a:t>
            </a:r>
          </a:p>
        </p:txBody>
      </p:sp>
      <p:sp>
        <p:nvSpPr>
          <p:cNvPr id="5" name="TextBox 4"/>
          <p:cNvSpPr txBox="1"/>
          <p:nvPr/>
        </p:nvSpPr>
        <p:spPr>
          <a:xfrm>
            <a:off x="2743200" y="685800"/>
            <a:ext cx="6781800" cy="707886"/>
          </a:xfrm>
          <a:prstGeom prst="rect">
            <a:avLst/>
          </a:prstGeom>
          <a:noFill/>
        </p:spPr>
        <p:txBody>
          <a:bodyPr wrap="square" rtlCol="0">
            <a:spAutoFit/>
          </a:bodyPr>
          <a:lstStyle/>
          <a:p>
            <a:pPr algn="ctr"/>
            <a:r>
              <a:rPr lang="en-US" sz="4000" dirty="0">
                <a:solidFill>
                  <a:schemeClr val="bg1"/>
                </a:solidFill>
              </a:rPr>
              <a:t>Thin Overlay Mix</a:t>
            </a:r>
          </a:p>
        </p:txBody>
      </p:sp>
      <p:pic>
        <p:nvPicPr>
          <p:cNvPr id="6" name="Picture 2" descr="C:\Users\jwhited\Pictures\TOM Photo.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981201" y="1771851"/>
            <a:ext cx="2872047" cy="34040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21978" y="2057400"/>
            <a:ext cx="4865023" cy="523220"/>
          </a:xfrm>
          <a:prstGeom prst="rect">
            <a:avLst/>
          </a:prstGeom>
          <a:noFill/>
        </p:spPr>
        <p:txBody>
          <a:bodyPr wrap="square" rtlCol="0">
            <a:spAutoFit/>
          </a:bodyPr>
          <a:lstStyle/>
          <a:p>
            <a:r>
              <a:rPr lang="en-US" sz="2800" b="1" dirty="0"/>
              <a:t>Advantages</a:t>
            </a:r>
          </a:p>
        </p:txBody>
      </p:sp>
      <p:sp>
        <p:nvSpPr>
          <p:cNvPr id="8" name="TextBox 7"/>
          <p:cNvSpPr txBox="1"/>
          <p:nvPr/>
        </p:nvSpPr>
        <p:spPr>
          <a:xfrm>
            <a:off x="5421976" y="2638578"/>
            <a:ext cx="4636423" cy="707886"/>
          </a:xfrm>
          <a:prstGeom prst="rect">
            <a:avLst/>
          </a:prstGeom>
          <a:noFill/>
        </p:spPr>
        <p:txBody>
          <a:bodyPr wrap="square" rtlCol="0">
            <a:spAutoFit/>
          </a:bodyPr>
          <a:lstStyle/>
          <a:p>
            <a:pPr marL="285750" indent="-285750">
              <a:buFont typeface="Arial" panose="020B0604020202020204" pitchFamily="34" charset="0"/>
              <a:buChar char="•"/>
            </a:pPr>
            <a:r>
              <a:rPr lang="en-US" sz="2000" b="1" dirty="0"/>
              <a:t>Durable – Flexible and resistant to rutting and or cracking</a:t>
            </a:r>
          </a:p>
        </p:txBody>
      </p:sp>
      <p:sp>
        <p:nvSpPr>
          <p:cNvPr id="9" name="TextBox 8"/>
          <p:cNvSpPr txBox="1"/>
          <p:nvPr/>
        </p:nvSpPr>
        <p:spPr>
          <a:xfrm>
            <a:off x="5421976" y="3464107"/>
            <a:ext cx="4331623" cy="707886"/>
          </a:xfrm>
          <a:prstGeom prst="rect">
            <a:avLst/>
          </a:prstGeom>
          <a:noFill/>
        </p:spPr>
        <p:txBody>
          <a:bodyPr wrap="square" rtlCol="0">
            <a:spAutoFit/>
          </a:bodyPr>
          <a:lstStyle/>
          <a:p>
            <a:pPr marL="285750" indent="-285750">
              <a:buFont typeface="Arial" panose="020B0604020202020204" pitchFamily="34" charset="0"/>
              <a:buChar char="•"/>
            </a:pPr>
            <a:r>
              <a:rPr lang="en-US" sz="2000" b="1" dirty="0"/>
              <a:t>Stone on Stone contact for coarse surface texture</a:t>
            </a:r>
          </a:p>
        </p:txBody>
      </p:sp>
      <p:sp>
        <p:nvSpPr>
          <p:cNvPr id="10" name="TextBox 9"/>
          <p:cNvSpPr txBox="1"/>
          <p:nvPr/>
        </p:nvSpPr>
        <p:spPr>
          <a:xfrm>
            <a:off x="5421977" y="4289636"/>
            <a:ext cx="4484023" cy="707886"/>
          </a:xfrm>
          <a:prstGeom prst="rect">
            <a:avLst/>
          </a:prstGeom>
          <a:noFill/>
        </p:spPr>
        <p:txBody>
          <a:bodyPr wrap="square" rtlCol="0">
            <a:spAutoFit/>
          </a:bodyPr>
          <a:lstStyle/>
          <a:p>
            <a:pPr marL="285750" indent="-285750">
              <a:buFont typeface="Arial" panose="020B0604020202020204" pitchFamily="34" charset="0"/>
              <a:buChar char="•"/>
            </a:pPr>
            <a:r>
              <a:rPr lang="en-US" sz="2000" b="1" dirty="0"/>
              <a:t>High skid values – beneficial in terms of wet weather traction</a:t>
            </a:r>
          </a:p>
        </p:txBody>
      </p:sp>
      <p:sp>
        <p:nvSpPr>
          <p:cNvPr id="11" name="TextBox 10"/>
          <p:cNvSpPr txBox="1"/>
          <p:nvPr/>
        </p:nvSpPr>
        <p:spPr>
          <a:xfrm>
            <a:off x="5421975" y="5119077"/>
            <a:ext cx="4636423" cy="400110"/>
          </a:xfrm>
          <a:prstGeom prst="rect">
            <a:avLst/>
          </a:prstGeom>
          <a:noFill/>
        </p:spPr>
        <p:txBody>
          <a:bodyPr wrap="square" rtlCol="0">
            <a:spAutoFit/>
          </a:bodyPr>
          <a:lstStyle/>
          <a:p>
            <a:pPr marL="285750" indent="-285750">
              <a:buFont typeface="Arial" panose="020B0604020202020204" pitchFamily="34" charset="0"/>
              <a:buChar char="•"/>
            </a:pPr>
            <a:r>
              <a:rPr lang="en-US" sz="2000" b="1" dirty="0"/>
              <a:t>Reduces noise decibels for quite ride</a:t>
            </a:r>
          </a:p>
        </p:txBody>
      </p:sp>
      <p:sp>
        <p:nvSpPr>
          <p:cNvPr id="12" name="TextBox 11"/>
          <p:cNvSpPr txBox="1"/>
          <p:nvPr/>
        </p:nvSpPr>
        <p:spPr>
          <a:xfrm>
            <a:off x="5421974" y="5640742"/>
            <a:ext cx="4343400" cy="400110"/>
          </a:xfrm>
          <a:prstGeom prst="rect">
            <a:avLst/>
          </a:prstGeom>
          <a:noFill/>
        </p:spPr>
        <p:txBody>
          <a:bodyPr wrap="square" rtlCol="0">
            <a:spAutoFit/>
          </a:bodyPr>
          <a:lstStyle/>
          <a:p>
            <a:pPr marL="285750" indent="-285750">
              <a:buFont typeface="Arial" panose="020B0604020202020204" pitchFamily="34" charset="0"/>
              <a:buChar char="•"/>
            </a:pPr>
            <a:r>
              <a:rPr lang="en-US" sz="2000" b="1" dirty="0"/>
              <a:t>Improve ride quality</a:t>
            </a:r>
          </a:p>
        </p:txBody>
      </p:sp>
      <p:pic>
        <p:nvPicPr>
          <p:cNvPr id="13" name="Picture 12" descr="C:\Users\jwhited\AppData\Local\Microsoft\Windows\Temporary Internet Files\Content.Word\TXAPA-Color-Texas Asphalt.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62900" y="5971664"/>
            <a:ext cx="2673178" cy="899984"/>
          </a:xfrm>
          <a:prstGeom prst="rect">
            <a:avLst/>
          </a:prstGeom>
          <a:noFill/>
          <a:ln>
            <a:noFill/>
          </a:ln>
        </p:spPr>
      </p:pic>
    </p:spTree>
    <p:extLst>
      <p:ext uri="{BB962C8B-B14F-4D97-AF65-F5344CB8AC3E}">
        <p14:creationId xmlns:p14="http://schemas.microsoft.com/office/powerpoint/2010/main" val="1914999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63491" name="TextBox 9"/>
          <p:cNvSpPr txBox="1">
            <a:spLocks noChangeArrowheads="1"/>
          </p:cNvSpPr>
          <p:nvPr/>
        </p:nvSpPr>
        <p:spPr bwMode="auto">
          <a:xfrm>
            <a:off x="1600200" y="39689"/>
            <a:ext cx="914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20000"/>
              </a:spcBef>
              <a:spcAft>
                <a:spcPts val="600"/>
              </a:spcAft>
              <a:defRPr/>
            </a:pPr>
            <a:r>
              <a:rPr lang="en-US" altLang="en-US" sz="4400" b="1" dirty="0">
                <a:solidFill>
                  <a:prstClr val="white"/>
                </a:solidFill>
                <a:latin typeface="Calibri"/>
              </a:rPr>
              <a:t>Asphalt Binder Nomenclature</a:t>
            </a:r>
          </a:p>
        </p:txBody>
      </p:sp>
      <p:sp>
        <p:nvSpPr>
          <p:cNvPr id="63492" name="Text Box 3"/>
          <p:cNvSpPr txBox="1">
            <a:spLocks noChangeArrowheads="1"/>
          </p:cNvSpPr>
          <p:nvPr/>
        </p:nvSpPr>
        <p:spPr bwMode="auto">
          <a:xfrm>
            <a:off x="1752601" y="5808663"/>
            <a:ext cx="86979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r>
              <a:rPr lang="en-US" altLang="en-US" sz="2400" i="1" dirty="0">
                <a:solidFill>
                  <a:srgbClr val="C00000"/>
                </a:solidFill>
                <a:latin typeface="Calibri"/>
              </a:rPr>
              <a:t>Binders are typically selected based on the climate in which they will serve, but the grade can be changed for various other reasons.</a:t>
            </a:r>
          </a:p>
        </p:txBody>
      </p:sp>
      <p:sp>
        <p:nvSpPr>
          <p:cNvPr id="65540" name="Text Box 4"/>
          <p:cNvSpPr txBox="1">
            <a:spLocks noChangeArrowheads="1"/>
          </p:cNvSpPr>
          <p:nvPr/>
        </p:nvSpPr>
        <p:spPr bwMode="auto">
          <a:xfrm>
            <a:off x="2901950" y="1090613"/>
            <a:ext cx="3886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50000"/>
              </a:spcBef>
              <a:spcAft>
                <a:spcPct val="0"/>
              </a:spcAft>
              <a:buFontTx/>
              <a:buNone/>
            </a:pPr>
            <a:r>
              <a:rPr lang="en-US" altLang="en-US" sz="3600" b="1">
                <a:solidFill>
                  <a:srgbClr val="FF0000"/>
                </a:solidFill>
                <a:latin typeface="Arial" panose="020B0604020202020204" pitchFamily="34" charset="0"/>
                <a:cs typeface="Arial" panose="020B0604020202020204" pitchFamily="34" charset="0"/>
              </a:rPr>
              <a:t>PG 64 - 22</a:t>
            </a:r>
          </a:p>
        </p:txBody>
      </p:sp>
      <p:sp>
        <p:nvSpPr>
          <p:cNvPr id="8" name="Line 5"/>
          <p:cNvSpPr>
            <a:spLocks noChangeShapeType="1"/>
          </p:cNvSpPr>
          <p:nvPr/>
        </p:nvSpPr>
        <p:spPr bwMode="auto">
          <a:xfrm flipV="1">
            <a:off x="2781300" y="1684338"/>
            <a:ext cx="1023938" cy="1371600"/>
          </a:xfrm>
          <a:prstGeom prst="line">
            <a:avLst/>
          </a:prstGeom>
          <a:noFill/>
          <a:ln w="28575">
            <a:solidFill>
              <a:srgbClr val="333399"/>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9" name="Text Box 6"/>
          <p:cNvSpPr txBox="1">
            <a:spLocks noChangeArrowheads="1"/>
          </p:cNvSpPr>
          <p:nvPr/>
        </p:nvSpPr>
        <p:spPr bwMode="auto">
          <a:xfrm>
            <a:off x="1562100" y="2947988"/>
            <a:ext cx="2362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50000"/>
              </a:spcBef>
              <a:spcAft>
                <a:spcPct val="0"/>
              </a:spcAft>
              <a:buFontTx/>
              <a:buNone/>
            </a:pPr>
            <a:r>
              <a:rPr lang="en-US" altLang="en-US">
                <a:solidFill>
                  <a:prstClr val="black"/>
                </a:solidFill>
                <a:latin typeface="Arial" panose="020B0604020202020204" pitchFamily="34" charset="0"/>
                <a:cs typeface="Arial" panose="020B0604020202020204" pitchFamily="34" charset="0"/>
              </a:rPr>
              <a:t>Performance Grade</a:t>
            </a:r>
          </a:p>
        </p:txBody>
      </p:sp>
      <p:sp>
        <p:nvSpPr>
          <p:cNvPr id="10" name="Line 7"/>
          <p:cNvSpPr>
            <a:spLocks noChangeShapeType="1"/>
          </p:cNvSpPr>
          <p:nvPr/>
        </p:nvSpPr>
        <p:spPr bwMode="auto">
          <a:xfrm flipH="1" flipV="1">
            <a:off x="4830763" y="1760539"/>
            <a:ext cx="285750" cy="1895475"/>
          </a:xfrm>
          <a:prstGeom prst="line">
            <a:avLst/>
          </a:prstGeom>
          <a:noFill/>
          <a:ln w="28575">
            <a:solidFill>
              <a:srgbClr val="333399"/>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1" name="Text Box 8"/>
          <p:cNvSpPr txBox="1">
            <a:spLocks noChangeArrowheads="1"/>
          </p:cNvSpPr>
          <p:nvPr/>
        </p:nvSpPr>
        <p:spPr bwMode="auto">
          <a:xfrm>
            <a:off x="3535364" y="3741739"/>
            <a:ext cx="334168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50000"/>
              </a:spcBef>
              <a:spcAft>
                <a:spcPct val="0"/>
              </a:spcAft>
              <a:buFontTx/>
              <a:buNone/>
            </a:pPr>
            <a:r>
              <a:rPr lang="en-US" altLang="en-US">
                <a:solidFill>
                  <a:prstClr val="black"/>
                </a:solidFill>
                <a:latin typeface="Arial" panose="020B0604020202020204" pitchFamily="34" charset="0"/>
                <a:cs typeface="Arial" panose="020B0604020202020204" pitchFamily="34" charset="0"/>
              </a:rPr>
              <a:t>Meets all requirements up to this temperature (°C)</a:t>
            </a:r>
          </a:p>
        </p:txBody>
      </p:sp>
      <p:sp>
        <p:nvSpPr>
          <p:cNvPr id="12" name="Line 9"/>
          <p:cNvSpPr>
            <a:spLocks noChangeShapeType="1"/>
          </p:cNvSpPr>
          <p:nvPr/>
        </p:nvSpPr>
        <p:spPr bwMode="auto">
          <a:xfrm flipH="1" flipV="1">
            <a:off x="5973763" y="1608138"/>
            <a:ext cx="990600" cy="838200"/>
          </a:xfrm>
          <a:prstGeom prst="line">
            <a:avLst/>
          </a:prstGeom>
          <a:noFill/>
          <a:ln w="28575">
            <a:solidFill>
              <a:srgbClr val="333399"/>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4" name="Text Box 11"/>
          <p:cNvSpPr txBox="1">
            <a:spLocks noChangeArrowheads="1"/>
          </p:cNvSpPr>
          <p:nvPr/>
        </p:nvSpPr>
        <p:spPr bwMode="auto">
          <a:xfrm>
            <a:off x="6126163" y="2522539"/>
            <a:ext cx="33528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50000"/>
              </a:spcBef>
              <a:spcAft>
                <a:spcPct val="0"/>
              </a:spcAft>
              <a:buFontTx/>
              <a:buNone/>
            </a:pPr>
            <a:r>
              <a:rPr lang="en-US" altLang="en-US">
                <a:solidFill>
                  <a:prstClr val="black"/>
                </a:solidFill>
                <a:latin typeface="Arial" panose="020B0604020202020204" pitchFamily="34" charset="0"/>
                <a:cs typeface="Arial" panose="020B0604020202020204" pitchFamily="34" charset="0"/>
              </a:rPr>
              <a:t>Meets all requirements down  to this temperature (°C)</a:t>
            </a:r>
          </a:p>
        </p:txBody>
      </p:sp>
      <p:sp>
        <p:nvSpPr>
          <p:cNvPr id="15" name="Oval 12"/>
          <p:cNvSpPr>
            <a:spLocks noChangeArrowheads="1"/>
          </p:cNvSpPr>
          <p:nvPr/>
        </p:nvSpPr>
        <p:spPr bwMode="auto">
          <a:xfrm>
            <a:off x="3624263" y="1074738"/>
            <a:ext cx="838200" cy="685800"/>
          </a:xfrm>
          <a:prstGeom prst="ellipse">
            <a:avLst/>
          </a:prstGeom>
          <a:noFill/>
          <a:ln w="25400">
            <a:solidFill>
              <a:srgbClr val="33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endParaRPr lang="en-US" altLang="en-US" sz="1800">
              <a:solidFill>
                <a:srgbClr val="002060"/>
              </a:solidFill>
              <a:latin typeface="Arial" panose="020B0604020202020204" pitchFamily="34" charset="0"/>
              <a:cs typeface="Arial" panose="020B0604020202020204" pitchFamily="34" charset="0"/>
            </a:endParaRPr>
          </a:p>
        </p:txBody>
      </p:sp>
      <p:sp>
        <p:nvSpPr>
          <p:cNvPr id="16" name="Oval 13"/>
          <p:cNvSpPr>
            <a:spLocks noChangeArrowheads="1"/>
          </p:cNvSpPr>
          <p:nvPr/>
        </p:nvSpPr>
        <p:spPr bwMode="auto">
          <a:xfrm>
            <a:off x="4373563" y="1074738"/>
            <a:ext cx="838200" cy="685800"/>
          </a:xfrm>
          <a:prstGeom prst="ellipse">
            <a:avLst/>
          </a:prstGeom>
          <a:noFill/>
          <a:ln w="25400">
            <a:solidFill>
              <a:srgbClr val="33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endParaRPr lang="en-US" altLang="en-US" sz="1800">
              <a:solidFill>
                <a:prstClr val="black"/>
              </a:solidFill>
              <a:latin typeface="Arial" panose="020B0604020202020204" pitchFamily="34" charset="0"/>
              <a:cs typeface="Arial" panose="020B0604020202020204" pitchFamily="34" charset="0"/>
            </a:endParaRPr>
          </a:p>
        </p:txBody>
      </p:sp>
      <p:sp>
        <p:nvSpPr>
          <p:cNvPr id="17" name="Oval 14"/>
          <p:cNvSpPr>
            <a:spLocks noChangeArrowheads="1"/>
          </p:cNvSpPr>
          <p:nvPr/>
        </p:nvSpPr>
        <p:spPr bwMode="auto">
          <a:xfrm>
            <a:off x="5087938" y="1074738"/>
            <a:ext cx="990600" cy="685800"/>
          </a:xfrm>
          <a:prstGeom prst="ellipse">
            <a:avLst/>
          </a:prstGeom>
          <a:noFill/>
          <a:ln w="25400">
            <a:solidFill>
              <a:srgbClr val="33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endParaRPr lang="en-US" altLang="en-US" sz="1800">
              <a:solidFill>
                <a:prstClr val="black"/>
              </a:solidFill>
              <a:latin typeface="Arial" panose="020B0604020202020204" pitchFamily="34" charset="0"/>
              <a:cs typeface="Arial" panose="020B0604020202020204" pitchFamily="34" charset="0"/>
            </a:endParaRPr>
          </a:p>
        </p:txBody>
      </p:sp>
      <p:sp>
        <p:nvSpPr>
          <p:cNvPr id="2" name="Rounded Rectangle 1"/>
          <p:cNvSpPr/>
          <p:nvPr/>
        </p:nvSpPr>
        <p:spPr>
          <a:xfrm>
            <a:off x="6704014" y="1038224"/>
            <a:ext cx="3811587" cy="893871"/>
          </a:xfrm>
          <a:prstGeom prst="roundRect">
            <a:avLst/>
          </a:prstGeom>
          <a:solidFill>
            <a:schemeClr val="accent5">
              <a:lumMod val="75000"/>
            </a:schemeClr>
          </a:solidFill>
          <a:ln>
            <a:noFill/>
          </a:ln>
          <a:scene3d>
            <a:camera prst="orthographicFront">
              <a:rot lat="0" lon="1800000" rev="0"/>
            </a:camera>
            <a:lightRig rig="threePt" dir="t">
              <a:rot lat="0" lon="0" rev="1800000"/>
            </a:lightRig>
          </a:scene3d>
          <a:sp3d z="31750" extrusionH="31750" contourW="31750">
            <a:bevelT w="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Box 2"/>
          <p:cNvSpPr txBox="1"/>
          <p:nvPr/>
        </p:nvSpPr>
        <p:spPr>
          <a:xfrm>
            <a:off x="7156451" y="1009650"/>
            <a:ext cx="2913063" cy="954088"/>
          </a:xfrm>
          <a:prstGeom prst="rect">
            <a:avLst/>
          </a:prstGeom>
          <a:noFill/>
        </p:spPr>
        <p:txBody>
          <a:bodyPr>
            <a:spAutoFit/>
          </a:bodyPr>
          <a:lstStyle/>
          <a:p>
            <a:pPr fontAlgn="base">
              <a:spcBef>
                <a:spcPct val="0"/>
              </a:spcBef>
              <a:spcAft>
                <a:spcPct val="0"/>
              </a:spcAft>
              <a:defRPr/>
            </a:pPr>
            <a:r>
              <a:rPr lang="en-US" sz="2800" dirty="0">
                <a:solidFill>
                  <a:prstClr val="white"/>
                </a:solidFill>
                <a:cs typeface="Arial" panose="020B0604020202020204" pitchFamily="34" charset="0"/>
              </a:rPr>
              <a:t>Numbers specified in 6</a:t>
            </a:r>
            <a:r>
              <a:rPr lang="en-US" altLang="en-US" sz="2800" dirty="0">
                <a:solidFill>
                  <a:prstClr val="white"/>
                </a:solidFill>
                <a:cs typeface="Arial" panose="020B0604020202020204" pitchFamily="34" charset="0"/>
              </a:rPr>
              <a:t>° increments</a:t>
            </a:r>
            <a:endParaRPr lang="en-US" sz="2800" dirty="0">
              <a:solidFill>
                <a:prstClr val="white"/>
              </a:solidFill>
              <a:cs typeface="Arial" panose="020B0604020202020204" pitchFamily="34" charset="0"/>
            </a:endParaRPr>
          </a:p>
        </p:txBody>
      </p:sp>
    </p:spTree>
    <p:extLst>
      <p:ext uri="{BB962C8B-B14F-4D97-AF65-F5344CB8AC3E}">
        <p14:creationId xmlns:p14="http://schemas.microsoft.com/office/powerpoint/2010/main" val="11813283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build="p" autoUpdateAnimBg="0"/>
      <p:bldP spid="10" grpId="0" animBg="1"/>
      <p:bldP spid="11" grpId="0" autoUpdateAnimBg="0"/>
      <p:bldP spid="12" grpId="0" animBg="1"/>
      <p:bldP spid="14" grpId="0" autoUpdateAnimBg="0"/>
      <p:bldP spid="15" grpId="0" animBg="1"/>
      <p:bldP spid="16" grpId="0" animBg="1"/>
      <p:bldP spid="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tti.tamu.edu/wp/wp-content/uploads/2013/09/thin-pavements-1.jpg">
            <a:extLst>
              <a:ext uri="{FF2B5EF4-FFF2-40B4-BE49-F238E27FC236}">
                <a16:creationId xmlns:a16="http://schemas.microsoft.com/office/drawing/2014/main" xmlns="" id="{856A842C-0B13-417E-A6BA-F88913391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07613"/>
            <a:ext cx="7049906" cy="305276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nbwest.com/stg/wp-content/uploads/2013/08/Closeup-with-quarter.jpg">
            <a:extLst>
              <a:ext uri="{FF2B5EF4-FFF2-40B4-BE49-F238E27FC236}">
                <a16:creationId xmlns:a16="http://schemas.microsoft.com/office/drawing/2014/main" xmlns="" id="{46FEE72F-BB18-42D2-9435-ED479A92DEB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15434" y="862226"/>
            <a:ext cx="5047965" cy="378597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www2.oaklandnet.com/oakca1/groups/pwa/documents/report/oak055325.jpg">
            <a:extLst>
              <a:ext uri="{FF2B5EF4-FFF2-40B4-BE49-F238E27FC236}">
                <a16:creationId xmlns:a16="http://schemas.microsoft.com/office/drawing/2014/main" xmlns="" id="{7C4D5FC6-39E2-48C9-A29D-394D05B3BE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999" y="3733800"/>
            <a:ext cx="6324601" cy="2922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8326496"/>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29181"/>
            <a:ext cx="10054988" cy="7851932"/>
          </a:xfrm>
          <a:prstGeom prst="rect">
            <a:avLst/>
          </a:prstGeom>
        </p:spPr>
      </p:pic>
    </p:spTree>
    <p:extLst>
      <p:ext uri="{BB962C8B-B14F-4D97-AF65-F5344CB8AC3E}">
        <p14:creationId xmlns:p14="http://schemas.microsoft.com/office/powerpoint/2010/main" val="2429967346"/>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ebpaving.com/wp-content/uploads/2013/08/hdr_thin_asphalt_overlay.png">
            <a:extLst>
              <a:ext uri="{FF2B5EF4-FFF2-40B4-BE49-F238E27FC236}">
                <a16:creationId xmlns:a16="http://schemas.microsoft.com/office/drawing/2014/main" xmlns="" id="{E5B19AC1-D1EF-4355-86E7-DA612D143F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2" name="Picture 8" descr="http://slideplayer.com/3868642/13/images/58/Why+ThinLay+Asphalt+Cost+Comparison+%E2%80%93+Typical+Overlay+to+ThinLay+Overlay.+Assume+%2470+%2F+mixture+Ton..jpg">
            <a:extLst>
              <a:ext uri="{FF2B5EF4-FFF2-40B4-BE49-F238E27FC236}">
                <a16:creationId xmlns:a16="http://schemas.microsoft.com/office/drawing/2014/main" xmlns="" id="{F282A160-E75E-4EEF-8AE1-8BEA1CA9EC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23850"/>
            <a:ext cx="11353800" cy="651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449115"/>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
            <a:ext cx="9144000" cy="5562601"/>
          </a:xfrm>
          <a:prstGeom prst="rect">
            <a:avLst/>
          </a:prstGeom>
        </p:spPr>
      </p:pic>
      <p:sp>
        <p:nvSpPr>
          <p:cNvPr id="7" name="TextBox 6"/>
          <p:cNvSpPr txBox="1"/>
          <p:nvPr/>
        </p:nvSpPr>
        <p:spPr>
          <a:xfrm>
            <a:off x="1981200" y="5943600"/>
            <a:ext cx="8610600" cy="369332"/>
          </a:xfrm>
          <a:prstGeom prst="rect">
            <a:avLst/>
          </a:prstGeom>
          <a:noFill/>
        </p:spPr>
        <p:txBody>
          <a:bodyPr wrap="square" rtlCol="0">
            <a:spAutoFit/>
          </a:bodyPr>
          <a:lstStyle/>
          <a:p>
            <a:pPr algn="ctr"/>
            <a:r>
              <a:rPr lang="en-US" dirty="0"/>
              <a:t>NEVER USE A THIN OVERLAY MIX DIRECTLY ON FLEX BASE</a:t>
            </a:r>
          </a:p>
        </p:txBody>
      </p:sp>
    </p:spTree>
    <p:extLst>
      <p:ext uri="{BB962C8B-B14F-4D97-AF65-F5344CB8AC3E}">
        <p14:creationId xmlns:p14="http://schemas.microsoft.com/office/powerpoint/2010/main" val="2186978501"/>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s://s-media-cache-ak0.pinimg.com/236x/94/47/a3/9447a37d0079186ef1f103dbb5120023.jpg">
            <a:extLst>
              <a:ext uri="{FF2B5EF4-FFF2-40B4-BE49-F238E27FC236}">
                <a16:creationId xmlns:a16="http://schemas.microsoft.com/office/drawing/2014/main" xmlns="" id="{D92C80D0-8E4D-4161-A5BB-A4D1843B29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68637"/>
            <a:ext cx="6477000" cy="632072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www.gormanroads.com/sites/default/files/photos/ppst2l.jpg">
            <a:extLst>
              <a:ext uri="{FF2B5EF4-FFF2-40B4-BE49-F238E27FC236}">
                <a16:creationId xmlns:a16="http://schemas.microsoft.com/office/drawing/2014/main" xmlns="" id="{B3EFD474-ADB0-4331-B341-45C8C21254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307881"/>
            <a:ext cx="4953000" cy="3148013"/>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asphaltmagazine.com/wp-content/uploads/upload/NHDOT_web1_978206981_312012091324.jpg">
            <a:extLst>
              <a:ext uri="{FF2B5EF4-FFF2-40B4-BE49-F238E27FC236}">
                <a16:creationId xmlns:a16="http://schemas.microsoft.com/office/drawing/2014/main" xmlns="" id="{16BB7E4A-9AAE-4C53-950B-E4189FF51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3590365"/>
            <a:ext cx="48768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560568"/>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17296" y="1137952"/>
            <a:ext cx="7043208" cy="520431"/>
          </a:xfrm>
        </p:spPr>
        <p:txBody>
          <a:bodyPr/>
          <a:lstStyle/>
          <a:p>
            <a:r>
              <a:rPr lang="en-US" dirty="0"/>
              <a:t> </a:t>
            </a:r>
          </a:p>
        </p:txBody>
      </p:sp>
      <p:sp>
        <p:nvSpPr>
          <p:cNvPr id="3" name="Subtitle 2"/>
          <p:cNvSpPr>
            <a:spLocks noGrp="1"/>
          </p:cNvSpPr>
          <p:nvPr>
            <p:ph type="subTitle" idx="1"/>
          </p:nvPr>
        </p:nvSpPr>
        <p:spPr/>
        <p:txBody>
          <a:bodyPr/>
          <a:lstStyle/>
          <a:p>
            <a:endParaRPr lang="en-US" dirty="0"/>
          </a:p>
        </p:txBody>
      </p:sp>
      <p:sp>
        <p:nvSpPr>
          <p:cNvPr id="4" name="Text Placeholder 3"/>
          <p:cNvSpPr>
            <a:spLocks noGrp="1"/>
          </p:cNvSpPr>
          <p:nvPr>
            <p:ph type="body" sz="quarter" idx="10"/>
          </p:nvPr>
        </p:nvSpPr>
        <p:spPr/>
        <p:txBody>
          <a:bodyPr/>
          <a:lstStyle/>
          <a:p>
            <a:endParaRPr lang="en-US" dirty="0"/>
          </a:p>
        </p:txBody>
      </p:sp>
      <p:pic>
        <p:nvPicPr>
          <p:cNvPr id="5" name="Picture 3" descr="IMG_652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 y="-938183"/>
            <a:ext cx="13106400" cy="7973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rrow: Down 5">
            <a:extLst>
              <a:ext uri="{FF2B5EF4-FFF2-40B4-BE49-F238E27FC236}">
                <a16:creationId xmlns:a16="http://schemas.microsoft.com/office/drawing/2014/main" xmlns="" id="{6AE23585-BB1A-4E37-8FF7-5BEFCA774FEF}"/>
              </a:ext>
            </a:extLst>
          </p:cNvPr>
          <p:cNvSpPr/>
          <p:nvPr/>
        </p:nvSpPr>
        <p:spPr bwMode="auto">
          <a:xfrm>
            <a:off x="720416" y="3117171"/>
            <a:ext cx="484632" cy="978408"/>
          </a:xfrm>
          <a:prstGeom prst="down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solidFill>
                <a:schemeClr val="tx1"/>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2151373079"/>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10000"/>
                  </a:schemeClr>
                </a:solidFill>
              </a:rPr>
              <a:t>Thin overlay mixtures (tom)</a:t>
            </a:r>
          </a:p>
        </p:txBody>
      </p:sp>
      <p:pic>
        <p:nvPicPr>
          <p:cNvPr id="1026" name="Picture 2" descr="East &lt;b&gt;Texas&lt;/b&gt; &lt;b&gt;Asphalt&lt;/b&gt; Hom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9200" y="1417638"/>
            <a:ext cx="9753600" cy="5201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5276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7815263" y="4800601"/>
            <a:ext cx="2719769" cy="1661993"/>
          </a:xfrm>
          <a:prstGeom prst="rect">
            <a:avLst/>
          </a:prstGeom>
        </p:spPr>
        <p:txBody>
          <a:bodyPr wrap="square">
            <a:spAutoFit/>
          </a:bodyPr>
          <a:lstStyle/>
          <a:p>
            <a:r>
              <a:rPr lang="en-US" sz="1200" i="1" u="sng" dirty="0"/>
              <a:t>Additional Information: </a:t>
            </a:r>
            <a:r>
              <a:rPr lang="en-US" sz="1200" dirty="0"/>
              <a:t>TBFC have a higher initial cost compared to other mixes. The process calls for specialized equipment that may not be available at all times during construction. Asphalt content ranges from 6% to 8% compared to other mixes.</a:t>
            </a:r>
            <a:endParaRPr lang="en-US" sz="1200" i="1" u="sng" dirty="0"/>
          </a:p>
        </p:txBody>
      </p:sp>
      <p:sp>
        <p:nvSpPr>
          <p:cNvPr id="8" name="Text Placeholder 7"/>
          <p:cNvSpPr>
            <a:spLocks noGrp="1"/>
          </p:cNvSpPr>
          <p:nvPr>
            <p:ph type="body" sz="half" idx="2"/>
          </p:nvPr>
        </p:nvSpPr>
        <p:spPr>
          <a:xfrm>
            <a:off x="4419600" y="407285"/>
            <a:ext cx="4019550" cy="800100"/>
          </a:xfrm>
        </p:spPr>
        <p:txBody>
          <a:bodyPr>
            <a:noAutofit/>
          </a:bodyPr>
          <a:lstStyle/>
          <a:p>
            <a:pPr algn="ctr"/>
            <a:r>
              <a:rPr lang="en-US" sz="2400" i="1" dirty="0">
                <a:solidFill>
                  <a:schemeClr val="bg1"/>
                </a:solidFill>
              </a:rPr>
              <a:t>Thin Bonded Friction Course</a:t>
            </a:r>
          </a:p>
        </p:txBody>
      </p:sp>
      <p:pic>
        <p:nvPicPr>
          <p:cNvPr id="5122" name="Picture 2" descr="C:\Users\jwhited\Pictures\TBPFC Phot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5262" y="838201"/>
            <a:ext cx="2852738" cy="380364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133600" y="1905148"/>
            <a:ext cx="4572000" cy="4524315"/>
          </a:xfrm>
          <a:prstGeom prst="rect">
            <a:avLst/>
          </a:prstGeom>
        </p:spPr>
        <p:txBody>
          <a:bodyPr>
            <a:spAutoFit/>
          </a:bodyPr>
          <a:lstStyle/>
          <a:p>
            <a:r>
              <a:rPr lang="en-US" i="1" u="sng" dirty="0"/>
              <a:t>Specification:</a:t>
            </a:r>
            <a:r>
              <a:rPr lang="en-US" dirty="0"/>
              <a:t> Item 348</a:t>
            </a:r>
          </a:p>
          <a:p>
            <a:r>
              <a:rPr lang="en-US" i="1" u="sng" dirty="0"/>
              <a:t>Typical Application: </a:t>
            </a:r>
            <a:r>
              <a:rPr lang="en-US" u="sng" dirty="0"/>
              <a:t>:</a:t>
            </a:r>
            <a:r>
              <a:rPr lang="en-US" dirty="0"/>
              <a:t> TBFC mixtures are used as a surface course on high-speed roadways to optimize the safety and comfort characteristics of the roadway. TBPFC mixtures may be placed in thin lifts starting at ¾-inch. TBFC includes an application of a polymer modified emulsion membrane prior to the placement of the PFC mixture. The materials and mixture requirements for the TBFC placed on the membrane are the same as those specified in Item 342. TBFC is recommended in lieu of PFC from Item 342 when placed as an overlay on an existing concrete pavement or when placed as an overlay on a pavement that has a high amount of cracking</a:t>
            </a:r>
            <a:endParaRPr lang="en-US" i="1" u="sng" dirty="0"/>
          </a:p>
        </p:txBody>
      </p:sp>
    </p:spTree>
    <p:extLst>
      <p:ext uri="{BB962C8B-B14F-4D97-AF65-F5344CB8AC3E}">
        <p14:creationId xmlns:p14="http://schemas.microsoft.com/office/powerpoint/2010/main" val="28073640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4" name="Text Placeholder 3"/>
          <p:cNvSpPr>
            <a:spLocks noGrp="1"/>
          </p:cNvSpPr>
          <p:nvPr>
            <p:ph type="body" sz="half" idx="2"/>
          </p:nvPr>
        </p:nvSpPr>
        <p:spPr/>
        <p:txBody>
          <a:bodyPr/>
          <a:lstStyle/>
          <a:p>
            <a:r>
              <a:rPr lang="en-US" dirty="0"/>
              <a:t> </a:t>
            </a:r>
          </a:p>
        </p:txBody>
      </p:sp>
      <p:sp>
        <p:nvSpPr>
          <p:cNvPr id="5" name="TextBox 4"/>
          <p:cNvSpPr txBox="1"/>
          <p:nvPr/>
        </p:nvSpPr>
        <p:spPr>
          <a:xfrm>
            <a:off x="3200400" y="609600"/>
            <a:ext cx="6477000" cy="707886"/>
          </a:xfrm>
          <a:prstGeom prst="rect">
            <a:avLst/>
          </a:prstGeom>
          <a:noFill/>
        </p:spPr>
        <p:txBody>
          <a:bodyPr wrap="square" rtlCol="0">
            <a:spAutoFit/>
          </a:bodyPr>
          <a:lstStyle/>
          <a:p>
            <a:pPr algn="ctr"/>
            <a:r>
              <a:rPr lang="en-US" sz="4000" dirty="0">
                <a:solidFill>
                  <a:schemeClr val="bg1"/>
                </a:solidFill>
              </a:rPr>
              <a:t>Thin Bonded Friction Course</a:t>
            </a:r>
          </a:p>
        </p:txBody>
      </p:sp>
      <p:pic>
        <p:nvPicPr>
          <p:cNvPr id="6" name="Picture 2" descr="C:\Users\jwhited\Pictures\TBPFC Photo.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886438" y="1676400"/>
            <a:ext cx="2761763" cy="40841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86400" y="2057400"/>
            <a:ext cx="4343400" cy="523220"/>
          </a:xfrm>
          <a:prstGeom prst="rect">
            <a:avLst/>
          </a:prstGeom>
          <a:noFill/>
        </p:spPr>
        <p:txBody>
          <a:bodyPr wrap="square" rtlCol="0">
            <a:spAutoFit/>
          </a:bodyPr>
          <a:lstStyle/>
          <a:p>
            <a:r>
              <a:rPr lang="en-US" sz="2800" b="1" dirty="0"/>
              <a:t>Advantages</a:t>
            </a:r>
          </a:p>
        </p:txBody>
      </p:sp>
      <p:sp>
        <p:nvSpPr>
          <p:cNvPr id="8" name="TextBox 7"/>
          <p:cNvSpPr txBox="1"/>
          <p:nvPr/>
        </p:nvSpPr>
        <p:spPr>
          <a:xfrm>
            <a:off x="5477301" y="2590857"/>
            <a:ext cx="4267200" cy="1015663"/>
          </a:xfrm>
          <a:prstGeom prst="rect">
            <a:avLst/>
          </a:prstGeom>
          <a:noFill/>
        </p:spPr>
        <p:txBody>
          <a:bodyPr wrap="square" rtlCol="0">
            <a:spAutoFit/>
          </a:bodyPr>
          <a:lstStyle/>
          <a:p>
            <a:pPr marL="285750" indent="-285750">
              <a:buFont typeface="Arial" panose="020B0604020202020204" pitchFamily="34" charset="0"/>
              <a:buChar char="•"/>
            </a:pPr>
            <a:r>
              <a:rPr lang="en-US" sz="2000" b="1" dirty="0"/>
              <a:t>Use Item 348 in lieu of item 342 PFC when placed as overlay on existing concrete </a:t>
            </a:r>
          </a:p>
        </p:txBody>
      </p:sp>
      <p:sp>
        <p:nvSpPr>
          <p:cNvPr id="9" name="TextBox 8"/>
          <p:cNvSpPr txBox="1"/>
          <p:nvPr/>
        </p:nvSpPr>
        <p:spPr>
          <a:xfrm>
            <a:off x="5486400" y="3718459"/>
            <a:ext cx="4495800" cy="1938992"/>
          </a:xfrm>
          <a:prstGeom prst="rect">
            <a:avLst/>
          </a:prstGeom>
          <a:noFill/>
        </p:spPr>
        <p:txBody>
          <a:bodyPr wrap="square" rtlCol="0">
            <a:spAutoFit/>
          </a:bodyPr>
          <a:lstStyle/>
          <a:p>
            <a:pPr marL="285750" indent="-285750">
              <a:buFont typeface="Arial" panose="020B0604020202020204" pitchFamily="34" charset="0"/>
              <a:buChar char="•"/>
            </a:pPr>
            <a:r>
              <a:rPr lang="en-US" sz="2000" b="1" dirty="0"/>
              <a:t>High speed surface course – optimize safety through wet weather traction</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b="1" dirty="0"/>
              <a:t>Noise reduction in urban areas &amp; restores smooth ride on existing pavement</a:t>
            </a:r>
          </a:p>
        </p:txBody>
      </p:sp>
      <p:pic>
        <p:nvPicPr>
          <p:cNvPr id="11" name="Picture 10" descr="C:\Users\jwhited\AppData\Local\Microsoft\Windows\Temporary Internet Files\Content.Word\TXAPA-Color-Texas Asphalt.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6144" y="5760520"/>
            <a:ext cx="2673178" cy="899984"/>
          </a:xfrm>
          <a:prstGeom prst="rect">
            <a:avLst/>
          </a:prstGeom>
          <a:noFill/>
          <a:ln>
            <a:noFill/>
          </a:ln>
        </p:spPr>
      </p:pic>
    </p:spTree>
    <p:extLst>
      <p:ext uri="{BB962C8B-B14F-4D97-AF65-F5344CB8AC3E}">
        <p14:creationId xmlns:p14="http://schemas.microsoft.com/office/powerpoint/2010/main" val="1386937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5600" y="1698298"/>
            <a:ext cx="2514600" cy="1874837"/>
          </a:xfrm>
        </p:spPr>
        <p:txBody>
          <a:bodyPr/>
          <a:lstStyle/>
          <a:p>
            <a:r>
              <a:rPr lang="en-US" dirty="0"/>
              <a:t> </a:t>
            </a:r>
          </a:p>
        </p:txBody>
      </p:sp>
      <p:sp>
        <p:nvSpPr>
          <p:cNvPr id="4" name="Text Placeholder 3"/>
          <p:cNvSpPr>
            <a:spLocks noGrp="1"/>
          </p:cNvSpPr>
          <p:nvPr>
            <p:ph type="body" sz="half" idx="2"/>
          </p:nvPr>
        </p:nvSpPr>
        <p:spPr/>
        <p:txBody>
          <a:bodyPr/>
          <a:lstStyle/>
          <a:p>
            <a:r>
              <a:rPr lang="en-US" dirty="0"/>
              <a:t> </a:t>
            </a:r>
          </a:p>
        </p:txBody>
      </p:sp>
      <p:sp>
        <p:nvSpPr>
          <p:cNvPr id="5" name="TextBox 4"/>
          <p:cNvSpPr txBox="1"/>
          <p:nvPr/>
        </p:nvSpPr>
        <p:spPr>
          <a:xfrm>
            <a:off x="3200400" y="609600"/>
            <a:ext cx="6477000" cy="707886"/>
          </a:xfrm>
          <a:prstGeom prst="rect">
            <a:avLst/>
          </a:prstGeom>
          <a:noFill/>
        </p:spPr>
        <p:txBody>
          <a:bodyPr wrap="square" rtlCol="0">
            <a:spAutoFit/>
          </a:bodyPr>
          <a:lstStyle/>
          <a:p>
            <a:pPr algn="ctr"/>
            <a:r>
              <a:rPr lang="en-US" sz="4000" dirty="0">
                <a:solidFill>
                  <a:schemeClr val="bg1"/>
                </a:solidFill>
              </a:rPr>
              <a:t>Thin Bonded Friction Course</a:t>
            </a:r>
          </a:p>
        </p:txBody>
      </p:sp>
      <p:pic>
        <p:nvPicPr>
          <p:cNvPr id="6" name="Picture 2" descr="C:\Users\jwhited\Pictures\TBPFC Photo.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886438" y="1676400"/>
            <a:ext cx="2761763" cy="40841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77301" y="1778176"/>
            <a:ext cx="4343400" cy="523220"/>
          </a:xfrm>
          <a:prstGeom prst="rect">
            <a:avLst/>
          </a:prstGeom>
          <a:noFill/>
        </p:spPr>
        <p:txBody>
          <a:bodyPr wrap="square" rtlCol="0">
            <a:spAutoFit/>
          </a:bodyPr>
          <a:lstStyle/>
          <a:p>
            <a:r>
              <a:rPr lang="en-US" sz="2800" b="1" dirty="0"/>
              <a:t>Two Different Mix Types</a:t>
            </a:r>
          </a:p>
        </p:txBody>
      </p:sp>
      <p:sp>
        <p:nvSpPr>
          <p:cNvPr id="8" name="TextBox 7"/>
          <p:cNvSpPr txBox="1"/>
          <p:nvPr/>
        </p:nvSpPr>
        <p:spPr>
          <a:xfrm>
            <a:off x="5477301" y="2368896"/>
            <a:ext cx="4267200" cy="3170099"/>
          </a:xfrm>
          <a:prstGeom prst="rect">
            <a:avLst/>
          </a:prstGeom>
          <a:noFill/>
        </p:spPr>
        <p:txBody>
          <a:bodyPr wrap="square" rtlCol="0">
            <a:spAutoFit/>
          </a:bodyPr>
          <a:lstStyle/>
          <a:p>
            <a:pPr marL="285750" indent="-285750">
              <a:buFont typeface="Arial" panose="020B0604020202020204" pitchFamily="34" charset="0"/>
              <a:buChar char="•"/>
            </a:pPr>
            <a:r>
              <a:rPr lang="en-US" sz="2000" b="1" dirty="0"/>
              <a:t>Permeable Friction Course – Fine PFC and Coarse PFC – Same Gradation requirement as item 342 (PFC) (18 – 22% air voids using 6-7% asphalt binder) – must use spray paver – </a:t>
            </a:r>
          </a:p>
          <a:p>
            <a:pPr marL="285750" indent="-285750">
              <a:buFont typeface="Arial" panose="020B0604020202020204" pitchFamily="34" charset="0"/>
              <a:buChar char="•"/>
            </a:pPr>
            <a:r>
              <a:rPr lang="en-US" sz="2000" b="1" dirty="0"/>
              <a:t>Thin Bonded Wearing Course – It is also permeable, but not as much (8% air voids) – uses less asphalt binder (5-5.8%) – no fiber &amp; no lime</a:t>
            </a:r>
          </a:p>
        </p:txBody>
      </p:sp>
      <p:pic>
        <p:nvPicPr>
          <p:cNvPr id="11" name="Picture 10" descr="C:\Users\jwhited\AppData\Local\Microsoft\Windows\Temporary Internet Files\Content.Word\TXAPA-Color-Texas Asphalt.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6144" y="5760520"/>
            <a:ext cx="2673178" cy="899984"/>
          </a:xfrm>
          <a:prstGeom prst="rect">
            <a:avLst/>
          </a:prstGeom>
          <a:noFill/>
          <a:ln>
            <a:noFill/>
          </a:ln>
        </p:spPr>
      </p:pic>
    </p:spTree>
    <p:extLst>
      <p:ext uri="{BB962C8B-B14F-4D97-AF65-F5344CB8AC3E}">
        <p14:creationId xmlns:p14="http://schemas.microsoft.com/office/powerpoint/2010/main" val="755306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63491" name="TextBox 9"/>
          <p:cNvSpPr txBox="1">
            <a:spLocks noChangeArrowheads="1"/>
          </p:cNvSpPr>
          <p:nvPr/>
        </p:nvSpPr>
        <p:spPr bwMode="auto">
          <a:xfrm>
            <a:off x="1600200" y="3968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20000"/>
              </a:spcBef>
              <a:spcAft>
                <a:spcPts val="600"/>
              </a:spcAft>
              <a:defRPr/>
            </a:pPr>
            <a:r>
              <a:rPr lang="en-US" altLang="en-US" sz="3600" b="1" dirty="0">
                <a:solidFill>
                  <a:prstClr val="white"/>
                </a:solidFill>
                <a:latin typeface="Calibri"/>
              </a:rPr>
              <a:t>Why different grades might be specified</a:t>
            </a:r>
          </a:p>
        </p:txBody>
      </p:sp>
      <p:sp>
        <p:nvSpPr>
          <p:cNvPr id="63492" name="Text Box 3"/>
          <p:cNvSpPr txBox="1">
            <a:spLocks noChangeArrowheads="1"/>
          </p:cNvSpPr>
          <p:nvPr/>
        </p:nvSpPr>
        <p:spPr bwMode="auto">
          <a:xfrm>
            <a:off x="1752601" y="981075"/>
            <a:ext cx="86979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r>
              <a:rPr lang="en-US" altLang="en-US" sz="2400" b="1" i="1" dirty="0">
                <a:solidFill>
                  <a:srgbClr val="C00000"/>
                </a:solidFill>
                <a:latin typeface="Calibri"/>
              </a:rPr>
              <a:t>Softer</a:t>
            </a:r>
            <a:r>
              <a:rPr lang="en-US" altLang="en-US" sz="2400" i="1" dirty="0">
                <a:solidFill>
                  <a:srgbClr val="C00000"/>
                </a:solidFill>
                <a:latin typeface="Calibri"/>
              </a:rPr>
              <a:t> grades might be specified to balance out the stiffer binder present in Reclaimed Asphalt Pavement (RAP) or Recycled Asphalt Shingles (RAS)</a:t>
            </a:r>
          </a:p>
        </p:txBody>
      </p:sp>
      <p:pic>
        <p:nvPicPr>
          <p:cNvPr id="70660" name="Picture 2" descr="https://tse1.mm.bing.net/th?&amp;id=OIP.M098e579cbc0c90a3d9834676b005f0c0o0&amp;w=300&amp;h=240&amp;c=0&amp;pid=1.9&amp;rs=0&amp;p=0&amp;r=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1625" y="1905000"/>
            <a:ext cx="20955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4" descr="https://tse1.mm.bing.net/th?&amp;id=OIP.Md505ab769e13de60096e8bdc486604dfo0&amp;w=299&amp;h=200&amp;c=0&amp;pid=1.9&amp;rs=0&amp;p=0&amp;r=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8213" y="1905000"/>
            <a:ext cx="25527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3"/>
          <p:cNvSpPr txBox="1">
            <a:spLocks noChangeArrowheads="1"/>
          </p:cNvSpPr>
          <p:nvPr/>
        </p:nvSpPr>
        <p:spPr bwMode="auto">
          <a:xfrm>
            <a:off x="1752601" y="4084638"/>
            <a:ext cx="86979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r>
              <a:rPr lang="en-US" altLang="en-US" sz="2400" b="1" i="1" dirty="0">
                <a:solidFill>
                  <a:srgbClr val="4472C4">
                    <a:lumMod val="50000"/>
                  </a:srgbClr>
                </a:solidFill>
                <a:latin typeface="Calibri"/>
              </a:rPr>
              <a:t>Stiffer</a:t>
            </a:r>
            <a:r>
              <a:rPr lang="en-US" altLang="en-US" sz="2400" i="1" dirty="0">
                <a:solidFill>
                  <a:srgbClr val="4472C4">
                    <a:lumMod val="50000"/>
                  </a:srgbClr>
                </a:solidFill>
                <a:latin typeface="Calibri"/>
              </a:rPr>
              <a:t> grades might be specified to provide more rut resistance under heavy traffic or slow-moving traffic.</a:t>
            </a:r>
          </a:p>
        </p:txBody>
      </p:sp>
      <p:pic>
        <p:nvPicPr>
          <p:cNvPr id="70663" name="Picture 6" descr="https://tse1.mm.bing.net/th?&amp;id=OIP.Maf00c2270b2853b59e5a6f9c4d0f7b02o0&amp;w=309&amp;h=184&amp;c=0&amp;pid=1.9&amp;rs=0&amp;p=0&amp;r=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2013" y="4938713"/>
            <a:ext cx="2857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4" name="Picture 8" descr="https://tse1.mm.bing.net/th?&amp;id=OIP.M4c5d7f1187a420f8157d384c78f17e09o0&amp;w=300&amp;h=198&amp;c=0&amp;pid=1.9&amp;rs=0&amp;p=0&amp;r=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96200" y="4916489"/>
            <a:ext cx="2628900" cy="173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C:\Users\jwhited\AppData\Local\Microsoft\Windows\Temporary Internet Files\Content.Word\TXAPA-Color-Texas Asphalt.png">
            <a:extLst>
              <a:ext uri="{FF2B5EF4-FFF2-40B4-BE49-F238E27FC236}">
                <a16:creationId xmlns:a16="http://schemas.microsoft.com/office/drawing/2014/main" xmlns="" id="{7F37093D-5BF6-4C2E-ACE3-D8A7FA9E277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5729287"/>
            <a:ext cx="267335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9658106"/>
      </p:ext>
    </p:extLst>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1B0AF1-2B21-4E7B-84AE-2568F36A53F4}"/>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xmlns="" id="{A94946C0-D3A2-4194-AB2D-C89573B60E4B}"/>
              </a:ext>
            </a:extLst>
          </p:cNvPr>
          <p:cNvSpPr>
            <a:spLocks noGrp="1"/>
          </p:cNvSpPr>
          <p:nvPr>
            <p:ph type="body" sz="half" idx="2"/>
          </p:nvPr>
        </p:nvSpPr>
        <p:spPr/>
        <p:txBody>
          <a:bodyPr/>
          <a:lstStyle/>
          <a:p>
            <a:endParaRPr lang="en-US"/>
          </a:p>
        </p:txBody>
      </p:sp>
      <p:pic>
        <p:nvPicPr>
          <p:cNvPr id="8194" name="Picture 2" descr="http://media.wirtgen-group.com/media/03_voegele/aktuelles_und_presse/presseberichte/2015_01_pre_intermat/bilder_40/Voegele_SJ-3i_2_880x0.jpg">
            <a:extLst>
              <a:ext uri="{FF2B5EF4-FFF2-40B4-BE49-F238E27FC236}">
                <a16:creationId xmlns:a16="http://schemas.microsoft.com/office/drawing/2014/main" xmlns="" id="{293ED0FE-67C8-4B7E-94D3-25F9212F88A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3072" y="228600"/>
            <a:ext cx="12002728"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6843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982830043"/>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pic>
        <p:nvPicPr>
          <p:cNvPr id="5" name="Spray_Pav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69776" cy="9518650"/>
          </a:xfrm>
          <a:prstGeom prst="rect">
            <a:avLst/>
          </a:prstGeom>
        </p:spPr>
      </p:pic>
    </p:spTree>
    <p:extLst>
      <p:ext uri="{BB962C8B-B14F-4D97-AF65-F5344CB8AC3E}">
        <p14:creationId xmlns:p14="http://schemas.microsoft.com/office/powerpoint/2010/main" val="31787568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3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837184"/>
            <a:ext cx="13030200" cy="8582558"/>
          </a:xfrm>
          <a:prstGeom prst="rect">
            <a:avLst/>
          </a:prstGeom>
        </p:spPr>
      </p:pic>
    </p:spTree>
    <p:extLst>
      <p:ext uri="{BB962C8B-B14F-4D97-AF65-F5344CB8AC3E}">
        <p14:creationId xmlns:p14="http://schemas.microsoft.com/office/powerpoint/2010/main" val="1291293397"/>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8A000C-C264-4C68-AC64-11B19D1F851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xmlns="" id="{9FD6943A-9CF7-4B36-ACC5-2A974C492FF5}"/>
              </a:ext>
            </a:extLst>
          </p:cNvPr>
          <p:cNvSpPr>
            <a:spLocks noGrp="1"/>
          </p:cNvSpPr>
          <p:nvPr>
            <p:ph type="subTitle" idx="1"/>
          </p:nvPr>
        </p:nvSpPr>
        <p:spPr/>
        <p:txBody>
          <a:bodyPr/>
          <a:lstStyle/>
          <a:p>
            <a:endParaRPr lang="en-US"/>
          </a:p>
        </p:txBody>
      </p:sp>
      <p:pic>
        <p:nvPicPr>
          <p:cNvPr id="9218" name="Picture 2" descr="https://uproxx.files.wordpress.com/2014/12/houston-traffic-drone-for-work.jpg?w=650&amp;h=488">
            <a:extLst>
              <a:ext uri="{FF2B5EF4-FFF2-40B4-BE49-F238E27FC236}">
                <a16:creationId xmlns:a16="http://schemas.microsoft.com/office/drawing/2014/main" xmlns="" id="{E82E106A-3F2B-494B-B182-1D9BF67DAC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49805"/>
            <a:ext cx="11582400" cy="564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459646"/>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2732" y="381000"/>
            <a:ext cx="10467268" cy="1523494"/>
          </a:xfrm>
        </p:spPr>
        <p:txBody>
          <a:bodyPr/>
          <a:lstStyle/>
          <a:p>
            <a:pPr algn="ctr"/>
            <a:r>
              <a:rPr lang="en-US" sz="4000" dirty="0">
                <a:solidFill>
                  <a:schemeClr val="tx1"/>
                </a:solidFill>
              </a:rPr>
              <a:t>Successful Thin Bonded Friction Course Project</a:t>
            </a:r>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2804" y="1685933"/>
            <a:ext cx="9144000" cy="5172067"/>
          </a:xfrm>
          <a:prstGeom prst="rect">
            <a:avLst/>
          </a:prstGeom>
        </p:spPr>
      </p:pic>
    </p:spTree>
    <p:extLst>
      <p:ext uri="{BB962C8B-B14F-4D97-AF65-F5344CB8AC3E}">
        <p14:creationId xmlns:p14="http://schemas.microsoft.com/office/powerpoint/2010/main" val="2092861181"/>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48074" y="382070"/>
            <a:ext cx="8001000" cy="1143000"/>
          </a:xfrm>
        </p:spPr>
        <p:txBody>
          <a:bodyPr>
            <a:normAutofit/>
          </a:bodyPr>
          <a:lstStyle/>
          <a:p>
            <a:r>
              <a:rPr lang="en-US" dirty="0">
                <a:solidFill>
                  <a:schemeClr val="accent3"/>
                </a:solidFill>
              </a:rPr>
              <a:t>Types Of Mixes-Asphalt Content %</a:t>
            </a:r>
          </a:p>
        </p:txBody>
      </p:sp>
      <p:graphicFrame>
        <p:nvGraphicFramePr>
          <p:cNvPr id="6" name="Chart 5"/>
          <p:cNvGraphicFramePr/>
          <p:nvPr>
            <p:extLst>
              <p:ext uri="{D42A27DB-BD31-4B8C-83A1-F6EECF244321}">
                <p14:modId xmlns:p14="http://schemas.microsoft.com/office/powerpoint/2010/main" val="4275071846"/>
              </p:ext>
            </p:extLst>
          </p:nvPr>
        </p:nvGraphicFramePr>
        <p:xfrm>
          <a:off x="1066800" y="1066800"/>
          <a:ext cx="9220200" cy="4544114"/>
        </p:xfrm>
        <a:graphic>
          <a:graphicData uri="http://schemas.openxmlformats.org/drawingml/2006/chart">
            <c:chart xmlns:c="http://schemas.openxmlformats.org/drawingml/2006/chart" xmlns:r="http://schemas.openxmlformats.org/officeDocument/2006/relationships" r:id="rId2"/>
          </a:graphicData>
        </a:graphic>
      </p:graphicFrame>
      <p:sp>
        <p:nvSpPr>
          <p:cNvPr id="7" name="Left Brace 6"/>
          <p:cNvSpPr/>
          <p:nvPr/>
        </p:nvSpPr>
        <p:spPr>
          <a:xfrm rot="16200000">
            <a:off x="2933700" y="4838700"/>
            <a:ext cx="304800" cy="1905000"/>
          </a:xfrm>
          <a:prstGeom prst="leftBrace">
            <a:avLst>
              <a:gd name="adj1" fmla="val 2038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accent3"/>
              </a:solidFill>
            </a:endParaRPr>
          </a:p>
        </p:txBody>
      </p:sp>
      <p:sp>
        <p:nvSpPr>
          <p:cNvPr id="8" name="Left Brace 7"/>
          <p:cNvSpPr/>
          <p:nvPr/>
        </p:nvSpPr>
        <p:spPr>
          <a:xfrm rot="16200000">
            <a:off x="4861538" y="5103786"/>
            <a:ext cx="304800" cy="1341075"/>
          </a:xfrm>
          <a:prstGeom prst="leftBrace">
            <a:avLst>
              <a:gd name="adj1" fmla="val 2038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accent3"/>
              </a:solidFill>
            </a:endParaRPr>
          </a:p>
        </p:txBody>
      </p:sp>
      <p:sp>
        <p:nvSpPr>
          <p:cNvPr id="9" name="Left Brace 8"/>
          <p:cNvSpPr/>
          <p:nvPr/>
        </p:nvSpPr>
        <p:spPr>
          <a:xfrm rot="16200000">
            <a:off x="7848603" y="5110296"/>
            <a:ext cx="304800" cy="1371597"/>
          </a:xfrm>
          <a:prstGeom prst="leftBrace">
            <a:avLst>
              <a:gd name="adj1" fmla="val 2038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accent3"/>
              </a:solidFill>
            </a:endParaRPr>
          </a:p>
        </p:txBody>
      </p:sp>
      <p:sp>
        <p:nvSpPr>
          <p:cNvPr id="10" name="TextBox 9"/>
          <p:cNvSpPr txBox="1"/>
          <p:nvPr/>
        </p:nvSpPr>
        <p:spPr>
          <a:xfrm>
            <a:off x="2506308" y="5939164"/>
            <a:ext cx="1401346" cy="338554"/>
          </a:xfrm>
          <a:prstGeom prst="rect">
            <a:avLst/>
          </a:prstGeom>
          <a:noFill/>
        </p:spPr>
        <p:txBody>
          <a:bodyPr wrap="none" rtlCol="0">
            <a:spAutoFit/>
          </a:bodyPr>
          <a:lstStyle/>
          <a:p>
            <a:r>
              <a:rPr lang="en-US" sz="1600" dirty="0"/>
              <a:t>Dense</a:t>
            </a:r>
            <a:r>
              <a:rPr lang="en-US" sz="1600" dirty="0">
                <a:solidFill>
                  <a:schemeClr val="accent3"/>
                </a:solidFill>
              </a:rPr>
              <a:t> </a:t>
            </a:r>
            <a:r>
              <a:rPr lang="en-US" sz="1600" dirty="0"/>
              <a:t>Graded</a:t>
            </a:r>
          </a:p>
        </p:txBody>
      </p:sp>
      <p:sp>
        <p:nvSpPr>
          <p:cNvPr id="11" name="TextBox 10"/>
          <p:cNvSpPr txBox="1"/>
          <p:nvPr/>
        </p:nvSpPr>
        <p:spPr>
          <a:xfrm>
            <a:off x="4441624" y="5948494"/>
            <a:ext cx="1064137" cy="338554"/>
          </a:xfrm>
          <a:prstGeom prst="rect">
            <a:avLst/>
          </a:prstGeom>
          <a:noFill/>
        </p:spPr>
        <p:txBody>
          <a:bodyPr wrap="none" rtlCol="0">
            <a:spAutoFit/>
          </a:bodyPr>
          <a:lstStyle/>
          <a:p>
            <a:r>
              <a:rPr lang="en-US" sz="1600" dirty="0"/>
              <a:t>Superpave</a:t>
            </a:r>
          </a:p>
        </p:txBody>
      </p:sp>
      <p:sp>
        <p:nvSpPr>
          <p:cNvPr id="12" name="Left Brace 11"/>
          <p:cNvSpPr/>
          <p:nvPr/>
        </p:nvSpPr>
        <p:spPr>
          <a:xfrm rot="16200000">
            <a:off x="6320049" y="5262890"/>
            <a:ext cx="304800" cy="1047749"/>
          </a:xfrm>
          <a:prstGeom prst="leftBrace">
            <a:avLst>
              <a:gd name="adj1" fmla="val 2038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accent3"/>
              </a:solidFill>
            </a:endParaRPr>
          </a:p>
        </p:txBody>
      </p:sp>
      <p:sp>
        <p:nvSpPr>
          <p:cNvPr id="13" name="TextBox 12"/>
          <p:cNvSpPr txBox="1"/>
          <p:nvPr/>
        </p:nvSpPr>
        <p:spPr>
          <a:xfrm>
            <a:off x="6184551" y="5949566"/>
            <a:ext cx="575799" cy="338554"/>
          </a:xfrm>
          <a:prstGeom prst="rect">
            <a:avLst/>
          </a:prstGeom>
          <a:noFill/>
        </p:spPr>
        <p:txBody>
          <a:bodyPr wrap="none" rtlCol="0">
            <a:spAutoFit/>
          </a:bodyPr>
          <a:lstStyle/>
          <a:p>
            <a:r>
              <a:rPr lang="en-US" sz="1600" dirty="0"/>
              <a:t>SMA</a:t>
            </a:r>
          </a:p>
        </p:txBody>
      </p:sp>
      <p:sp>
        <p:nvSpPr>
          <p:cNvPr id="14" name="TextBox 13"/>
          <p:cNvSpPr txBox="1"/>
          <p:nvPr/>
        </p:nvSpPr>
        <p:spPr>
          <a:xfrm>
            <a:off x="7725434" y="5948494"/>
            <a:ext cx="492251" cy="338554"/>
          </a:xfrm>
          <a:prstGeom prst="rect">
            <a:avLst/>
          </a:prstGeom>
          <a:noFill/>
        </p:spPr>
        <p:txBody>
          <a:bodyPr wrap="none" rtlCol="0">
            <a:spAutoFit/>
          </a:bodyPr>
          <a:lstStyle/>
          <a:p>
            <a:r>
              <a:rPr lang="en-US" sz="1600" dirty="0"/>
              <a:t>PFC</a:t>
            </a:r>
          </a:p>
        </p:txBody>
      </p:sp>
      <p:sp>
        <p:nvSpPr>
          <p:cNvPr id="15" name="Left Brace 14"/>
          <p:cNvSpPr/>
          <p:nvPr/>
        </p:nvSpPr>
        <p:spPr>
          <a:xfrm rot="16200000">
            <a:off x="9554546" y="5515943"/>
            <a:ext cx="304800" cy="550509"/>
          </a:xfrm>
          <a:prstGeom prst="leftBrace">
            <a:avLst>
              <a:gd name="adj1" fmla="val 2038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accent3"/>
              </a:solidFill>
            </a:endParaRPr>
          </a:p>
        </p:txBody>
      </p:sp>
      <p:sp>
        <p:nvSpPr>
          <p:cNvPr id="16" name="TextBox 15"/>
          <p:cNvSpPr txBox="1"/>
          <p:nvPr/>
        </p:nvSpPr>
        <p:spPr>
          <a:xfrm>
            <a:off x="9433653" y="5943597"/>
            <a:ext cx="589200" cy="338554"/>
          </a:xfrm>
          <a:prstGeom prst="rect">
            <a:avLst/>
          </a:prstGeom>
          <a:noFill/>
        </p:spPr>
        <p:txBody>
          <a:bodyPr wrap="none" rtlCol="0">
            <a:spAutoFit/>
          </a:bodyPr>
          <a:lstStyle/>
          <a:p>
            <a:r>
              <a:rPr lang="en-US" sz="1600" dirty="0"/>
              <a:t>TOM</a:t>
            </a:r>
          </a:p>
        </p:txBody>
      </p:sp>
    </p:spTree>
    <p:extLst>
      <p:ext uri="{BB962C8B-B14F-4D97-AF65-F5344CB8AC3E}">
        <p14:creationId xmlns:p14="http://schemas.microsoft.com/office/powerpoint/2010/main" val="27496597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57400" y="609600"/>
            <a:ext cx="8153400" cy="664797"/>
          </a:xfrm>
        </p:spPr>
        <p:txBody>
          <a:bodyPr/>
          <a:lstStyle/>
          <a:p>
            <a:r>
              <a:rPr lang="en-US" dirty="0">
                <a:solidFill>
                  <a:schemeClr val="accent1"/>
                </a:solidFill>
              </a:rPr>
              <a:t>ASPHALT RESOURCES</a:t>
            </a:r>
          </a:p>
        </p:txBody>
      </p:sp>
      <p:sp>
        <p:nvSpPr>
          <p:cNvPr id="4" name="Content Placeholder 3"/>
          <p:cNvSpPr>
            <a:spLocks noGrp="1"/>
          </p:cNvSpPr>
          <p:nvPr>
            <p:ph sz="quarter" idx="1"/>
          </p:nvPr>
        </p:nvSpPr>
        <p:spPr>
          <a:xfrm>
            <a:off x="1981200" y="1824756"/>
            <a:ext cx="8153400" cy="4478149"/>
          </a:xfrm>
        </p:spPr>
        <p:txBody>
          <a:bodyPr/>
          <a:lstStyle/>
          <a:p>
            <a:r>
              <a:rPr lang="en-US" dirty="0">
                <a:solidFill>
                  <a:srgbClr val="FF0000"/>
                </a:solidFill>
              </a:rPr>
              <a:t>Asphalt Alliance – asphaltroads.com</a:t>
            </a:r>
          </a:p>
          <a:p>
            <a:r>
              <a:rPr lang="en-US" dirty="0">
                <a:solidFill>
                  <a:srgbClr val="FF0000"/>
                </a:solidFill>
              </a:rPr>
              <a:t>TXAPA – www.texasasphalt.org</a:t>
            </a:r>
          </a:p>
          <a:p>
            <a:r>
              <a:rPr lang="en-US" dirty="0">
                <a:solidFill>
                  <a:srgbClr val="FF0000"/>
                </a:solidFill>
              </a:rPr>
              <a:t>HMAC – www.txhmac.org</a:t>
            </a:r>
          </a:p>
          <a:p>
            <a:r>
              <a:rPr lang="en-US" dirty="0">
                <a:solidFill>
                  <a:srgbClr val="FF0000"/>
                </a:solidFill>
              </a:rPr>
              <a:t>NAPA – www.asphaltpavement.org</a:t>
            </a:r>
          </a:p>
          <a:p>
            <a:r>
              <a:rPr lang="en-US" i="1" dirty="0">
                <a:solidFill>
                  <a:srgbClr val="FF0000"/>
                </a:solidFill>
              </a:rPr>
              <a:t>Warm Mix Asphalt – </a:t>
            </a:r>
          </a:p>
          <a:p>
            <a:r>
              <a:rPr lang="en-US" dirty="0">
                <a:solidFill>
                  <a:srgbClr val="FF0000"/>
                </a:solidFill>
              </a:rPr>
              <a:t>www.warmmixasphalt.com</a:t>
            </a:r>
          </a:p>
          <a:p>
            <a:r>
              <a:rPr lang="en-US" dirty="0">
                <a:solidFill>
                  <a:srgbClr val="FF0000"/>
                </a:solidFill>
              </a:rPr>
              <a:t>www.DriveAsphalt.com </a:t>
            </a:r>
          </a:p>
          <a:p>
            <a:r>
              <a:rPr lang="en-US" dirty="0">
                <a:solidFill>
                  <a:srgbClr val="FF0000"/>
                </a:solidFill>
              </a:rPr>
              <a:t>www.beyondroads.com</a:t>
            </a:r>
          </a:p>
          <a:p>
            <a:r>
              <a:rPr lang="en-US" dirty="0"/>
              <a:t>    </a:t>
            </a:r>
          </a:p>
        </p:txBody>
      </p:sp>
      <p:pic>
        <p:nvPicPr>
          <p:cNvPr id="7" name="Picture 6" descr="C:\Users\jwhited\AppData\Local\Microsoft\Windows\Temporary Internet Files\Content.Word\TXAPA-Color-Texas Asphalt.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4528" y="5791200"/>
            <a:ext cx="2673178" cy="899984"/>
          </a:xfrm>
          <a:prstGeom prst="rect">
            <a:avLst/>
          </a:prstGeom>
          <a:noFill/>
          <a:ln>
            <a:noFill/>
          </a:ln>
        </p:spPr>
      </p:pic>
    </p:spTree>
    <p:extLst>
      <p:ext uri="{BB962C8B-B14F-4D97-AF65-F5344CB8AC3E}">
        <p14:creationId xmlns:p14="http://schemas.microsoft.com/office/powerpoint/2010/main" val="37764310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8"/>
          <p:cNvSpPr>
            <a:spLocks noGrp="1" noChangeArrowheads="1"/>
          </p:cNvSpPr>
          <p:nvPr>
            <p:ph type="title"/>
          </p:nvPr>
        </p:nvSpPr>
        <p:spPr>
          <a:xfrm>
            <a:off x="3886200" y="3124200"/>
            <a:ext cx="5486400" cy="990600"/>
          </a:xfrm>
        </p:spPr>
        <p:txBody>
          <a:bodyPr>
            <a:normAutofit/>
          </a:bodyPr>
          <a:lstStyle/>
          <a:p>
            <a:r>
              <a:rPr lang="en-US" sz="3600" b="1" i="1" dirty="0">
                <a:solidFill>
                  <a:schemeClr val="tx1"/>
                </a:solidFill>
                <a:latin typeface="Arial" charset="0"/>
                <a:cs typeface="Arial" charset="0"/>
              </a:rPr>
              <a:t>Dedicated to Quality</a:t>
            </a:r>
          </a:p>
        </p:txBody>
      </p:sp>
      <p:sp>
        <p:nvSpPr>
          <p:cNvPr id="14340" name="Rectangle 9"/>
          <p:cNvSpPr>
            <a:spLocks noChangeArrowheads="1"/>
          </p:cNvSpPr>
          <p:nvPr/>
        </p:nvSpPr>
        <p:spPr bwMode="auto">
          <a:xfrm>
            <a:off x="3810000" y="4040688"/>
            <a:ext cx="5410200" cy="1754326"/>
          </a:xfrm>
          <a:prstGeom prst="rect">
            <a:avLst/>
          </a:prstGeom>
          <a:noFill/>
          <a:ln w="12700" cap="sq">
            <a:noFill/>
            <a:miter lim="800000"/>
            <a:headEnd type="none" w="sm" len="sm"/>
            <a:tailEnd type="none" w="sm" len="sm"/>
          </a:ln>
        </p:spPr>
        <p:txBody>
          <a:bodyPr wrap="square">
            <a:spAutoFit/>
          </a:bodyPr>
          <a:lstStyle/>
          <a:p>
            <a:pPr>
              <a:defRPr/>
            </a:pPr>
            <a:r>
              <a:rPr lang="en-US" sz="3600" b="1" i="1" dirty="0">
                <a:solidFill>
                  <a:prstClr val="black"/>
                </a:solidFill>
                <a:latin typeface="Arial" pitchFamily="34" charset="0"/>
                <a:cs typeface="Arial" pitchFamily="34" charset="0"/>
              </a:rPr>
              <a:t>Partners In Quality</a:t>
            </a:r>
          </a:p>
          <a:p>
            <a:pPr>
              <a:defRPr/>
            </a:pPr>
            <a:endParaRPr lang="en-US" sz="2000" b="1" i="1" dirty="0">
              <a:solidFill>
                <a:prstClr val="black"/>
              </a:solidFill>
              <a:latin typeface="Arial" pitchFamily="34" charset="0"/>
              <a:cs typeface="Arial" pitchFamily="34" charset="0"/>
            </a:endParaRPr>
          </a:p>
          <a:p>
            <a:pPr>
              <a:defRPr/>
            </a:pPr>
            <a:r>
              <a:rPr lang="en-US" sz="2400" b="1" i="1" dirty="0">
                <a:solidFill>
                  <a:prstClr val="black"/>
                </a:solidFill>
                <a:latin typeface="Arial" pitchFamily="34" charset="0"/>
                <a:cs typeface="Arial" pitchFamily="34" charset="0"/>
              </a:rPr>
              <a:t>Commitment       Communication</a:t>
            </a:r>
          </a:p>
          <a:p>
            <a:pPr>
              <a:defRPr/>
            </a:pPr>
            <a:r>
              <a:rPr lang="en-US" sz="2400" b="1" i="1" dirty="0">
                <a:solidFill>
                  <a:prstClr val="black"/>
                </a:solidFill>
                <a:latin typeface="Arial" pitchFamily="34" charset="0"/>
                <a:cs typeface="Arial" pitchFamily="34" charset="0"/>
              </a:rPr>
              <a:t>                Cooperation</a:t>
            </a:r>
          </a:p>
        </p:txBody>
      </p:sp>
      <p:sp>
        <p:nvSpPr>
          <p:cNvPr id="120842" name="AutoShape 10"/>
          <p:cNvSpPr>
            <a:spLocks noChangeArrowheads="1"/>
          </p:cNvSpPr>
          <p:nvPr/>
        </p:nvSpPr>
        <p:spPr bwMode="auto">
          <a:xfrm>
            <a:off x="2895600" y="4114800"/>
            <a:ext cx="533400" cy="533400"/>
          </a:xfrm>
          <a:prstGeom prst="star5">
            <a:avLst/>
          </a:prstGeom>
          <a:solidFill>
            <a:schemeClr val="accent2"/>
          </a:solidFill>
          <a:ln w="12700" cap="sq">
            <a:noFill/>
            <a:miter lim="800000"/>
            <a:headEnd type="none" w="sm" len="sm"/>
            <a:tailEnd type="none" w="sm" len="sm"/>
          </a:ln>
          <a:effectLst/>
        </p:spPr>
        <p:txBody>
          <a:bodyPr wrap="none" anchor="ctr"/>
          <a:lstStyle/>
          <a:p>
            <a:pPr>
              <a:defRPr/>
            </a:pPr>
            <a:endParaRPr lang="en-US" dirty="0">
              <a:solidFill>
                <a:prstClr val="black"/>
              </a:solidFill>
              <a:latin typeface="Tw Cen MT"/>
            </a:endParaRPr>
          </a:p>
        </p:txBody>
      </p:sp>
      <p:sp>
        <p:nvSpPr>
          <p:cNvPr id="120843" name="AutoShape 11"/>
          <p:cNvSpPr>
            <a:spLocks noChangeArrowheads="1"/>
          </p:cNvSpPr>
          <p:nvPr/>
        </p:nvSpPr>
        <p:spPr bwMode="auto">
          <a:xfrm>
            <a:off x="2895600" y="3352800"/>
            <a:ext cx="533400" cy="533400"/>
          </a:xfrm>
          <a:prstGeom prst="star5">
            <a:avLst/>
          </a:prstGeom>
          <a:solidFill>
            <a:schemeClr val="accent2"/>
          </a:solidFill>
          <a:ln w="12700" cap="sq">
            <a:noFill/>
            <a:miter lim="800000"/>
            <a:headEnd type="none" w="sm" len="sm"/>
            <a:tailEnd type="none" w="sm" len="sm"/>
          </a:ln>
          <a:effectLst/>
        </p:spPr>
        <p:txBody>
          <a:bodyPr wrap="none" anchor="ctr"/>
          <a:lstStyle/>
          <a:p>
            <a:pPr>
              <a:defRPr/>
            </a:pPr>
            <a:endParaRPr lang="en-US" dirty="0">
              <a:solidFill>
                <a:srgbClr val="000000"/>
              </a:solidFill>
              <a:latin typeface="Tw Cen MT"/>
            </a:endParaRPr>
          </a:p>
        </p:txBody>
      </p:sp>
      <p:sp>
        <p:nvSpPr>
          <p:cNvPr id="14343" name="Rectangle 13"/>
          <p:cNvSpPr>
            <a:spLocks noChangeArrowheads="1"/>
          </p:cNvSpPr>
          <p:nvPr/>
        </p:nvSpPr>
        <p:spPr bwMode="auto">
          <a:xfrm>
            <a:off x="3429000" y="1752601"/>
            <a:ext cx="6934200" cy="584775"/>
          </a:xfrm>
          <a:prstGeom prst="rect">
            <a:avLst/>
          </a:prstGeom>
          <a:noFill/>
          <a:ln w="12700" cap="sq">
            <a:noFill/>
            <a:miter lim="800000"/>
            <a:headEnd type="none" w="sm" len="sm"/>
            <a:tailEnd type="none" w="sm" len="sm"/>
          </a:ln>
        </p:spPr>
        <p:txBody>
          <a:bodyPr>
            <a:spAutoFit/>
          </a:bodyPr>
          <a:lstStyle/>
          <a:p>
            <a:pPr>
              <a:defRPr/>
            </a:pPr>
            <a:r>
              <a:rPr lang="en-US" sz="3200" b="1" i="1" dirty="0">
                <a:solidFill>
                  <a:prstClr val="black"/>
                </a:solidFill>
                <a:latin typeface="Arial" pitchFamily="34" charset="0"/>
                <a:cs typeface="Arial" pitchFamily="34" charset="0"/>
              </a:rPr>
              <a:t>How we approach the issues !</a:t>
            </a:r>
          </a:p>
        </p:txBody>
      </p:sp>
      <p:sp>
        <p:nvSpPr>
          <p:cNvPr id="9" name="AutoShape 10"/>
          <p:cNvSpPr>
            <a:spLocks noChangeArrowheads="1"/>
          </p:cNvSpPr>
          <p:nvPr/>
        </p:nvSpPr>
        <p:spPr bwMode="auto">
          <a:xfrm>
            <a:off x="5906022" y="4917851"/>
            <a:ext cx="304800" cy="304800"/>
          </a:xfrm>
          <a:prstGeom prst="star5">
            <a:avLst/>
          </a:prstGeom>
          <a:solidFill>
            <a:schemeClr val="accent2"/>
          </a:solidFill>
          <a:ln w="12700" cap="sq">
            <a:noFill/>
            <a:miter lim="800000"/>
            <a:headEnd type="none" w="sm" len="sm"/>
            <a:tailEnd type="none" w="sm" len="sm"/>
          </a:ln>
          <a:effectLst/>
        </p:spPr>
        <p:txBody>
          <a:bodyPr wrap="none" anchor="ctr"/>
          <a:lstStyle/>
          <a:p>
            <a:pPr>
              <a:defRPr/>
            </a:pPr>
            <a:endParaRPr lang="en-US" dirty="0">
              <a:solidFill>
                <a:prstClr val="black"/>
              </a:solidFill>
              <a:latin typeface="Tw Cen MT"/>
            </a:endParaRPr>
          </a:p>
        </p:txBody>
      </p:sp>
      <p:pic>
        <p:nvPicPr>
          <p:cNvPr id="10" name="Picture 2" descr="TXAPA-2c-w-tag"/>
          <p:cNvPicPr>
            <a:picLocks noChangeAspect="1" noChangeArrowheads="1"/>
          </p:cNvPicPr>
          <p:nvPr/>
        </p:nvPicPr>
        <p:blipFill>
          <a:blip r:embed="rId2" cstate="print"/>
          <a:srcRect/>
          <a:stretch>
            <a:fillRect/>
          </a:stretch>
        </p:blipFill>
        <p:spPr bwMode="auto">
          <a:xfrm>
            <a:off x="4102796" y="381001"/>
            <a:ext cx="3886200" cy="1080659"/>
          </a:xfrm>
          <a:prstGeom prst="rect">
            <a:avLst/>
          </a:prstGeom>
          <a:noFill/>
          <a:ln w="9525">
            <a:noFill/>
            <a:miter lim="800000"/>
            <a:headEnd/>
            <a:tailEnd/>
          </a:ln>
        </p:spPr>
      </p:pic>
    </p:spTree>
    <p:extLst>
      <p:ext uri="{BB962C8B-B14F-4D97-AF65-F5344CB8AC3E}">
        <p14:creationId xmlns:p14="http://schemas.microsoft.com/office/powerpoint/2010/main" val="16849565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4343" name="Rectangle 13"/>
          <p:cNvSpPr>
            <a:spLocks noChangeArrowheads="1"/>
          </p:cNvSpPr>
          <p:nvPr/>
        </p:nvSpPr>
        <p:spPr bwMode="auto">
          <a:xfrm>
            <a:off x="345831" y="1676400"/>
            <a:ext cx="4495800" cy="2585323"/>
          </a:xfrm>
          <a:prstGeom prst="rect">
            <a:avLst/>
          </a:prstGeom>
          <a:noFill/>
          <a:ln w="12700" cap="sq">
            <a:noFill/>
            <a:miter lim="800000"/>
            <a:headEnd type="none" w="sm" len="sm"/>
            <a:tailEnd type="none" w="sm" len="sm"/>
          </a:ln>
        </p:spPr>
        <p:txBody>
          <a:bodyPr wrap="square">
            <a:spAutoFit/>
          </a:bodyPr>
          <a:lstStyle/>
          <a:p>
            <a:pPr algn="ctr">
              <a:defRPr/>
            </a:pPr>
            <a:r>
              <a:rPr lang="en-US" sz="5400" b="1" i="1" dirty="0">
                <a:solidFill>
                  <a:prstClr val="black"/>
                </a:solidFill>
                <a:latin typeface="Arial" pitchFamily="34" charset="0"/>
                <a:cs typeface="Arial" pitchFamily="34" charset="0"/>
              </a:rPr>
              <a:t>KNOW YOUR ASPHALT!</a:t>
            </a:r>
          </a:p>
        </p:txBody>
      </p:sp>
      <p:pic>
        <p:nvPicPr>
          <p:cNvPr id="11" name="Content Placeholder 3">
            <a:extLst>
              <a:ext uri="{FF2B5EF4-FFF2-40B4-BE49-F238E27FC236}">
                <a16:creationId xmlns:a16="http://schemas.microsoft.com/office/drawing/2014/main" xmlns="" id="{2ABB7B82-D586-4888-86EE-0CDC56BC7B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7800" y="38096"/>
            <a:ext cx="7889377" cy="6858000"/>
          </a:xfrm>
          <a:prstGeom prst="rect">
            <a:avLst/>
          </a:prstGeom>
        </p:spPr>
      </p:pic>
      <p:pic>
        <p:nvPicPr>
          <p:cNvPr id="13" name="Picture 12" descr="C:\Users\jwhited\AppData\Local\Microsoft\Windows\Temporary Internet Files\Content.Word\TXAPA-Color-Texas Asphalt.png">
            <a:extLst>
              <a:ext uri="{FF2B5EF4-FFF2-40B4-BE49-F238E27FC236}">
                <a16:creationId xmlns:a16="http://schemas.microsoft.com/office/drawing/2014/main" xmlns="" id="{41114DF0-E2B3-420F-A6D9-6799234005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8168" y="1653988"/>
            <a:ext cx="267335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6559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Title 1"/>
          <p:cNvSpPr>
            <a:spLocks noGrp="1"/>
          </p:cNvSpPr>
          <p:nvPr>
            <p:ph type="title"/>
          </p:nvPr>
        </p:nvSpPr>
        <p:spPr>
          <a:xfrm>
            <a:off x="1981200" y="1"/>
            <a:ext cx="8229600" cy="868363"/>
          </a:xfrm>
        </p:spPr>
        <p:txBody>
          <a:bodyPr/>
          <a:lstStyle/>
          <a:p>
            <a:pPr eaLnBrk="1" hangingPunct="1"/>
            <a:r>
              <a:rPr lang="en-US" altLang="en-US" sz="4800" b="1">
                <a:latin typeface="Calibri" panose="020F0502020204030204" pitchFamily="34" charset="0"/>
                <a:cs typeface="Calibri" panose="020F0502020204030204" pitchFamily="34" charset="0"/>
              </a:rPr>
              <a:t>Aggregate Tests</a:t>
            </a:r>
          </a:p>
        </p:txBody>
      </p:sp>
      <p:sp>
        <p:nvSpPr>
          <p:cNvPr id="68611" name="Content Placeholder 2"/>
          <p:cNvSpPr>
            <a:spLocks noGrp="1"/>
          </p:cNvSpPr>
          <p:nvPr>
            <p:ph idx="1"/>
          </p:nvPr>
        </p:nvSpPr>
        <p:spPr>
          <a:xfrm>
            <a:off x="1905000" y="1371601"/>
            <a:ext cx="8229600" cy="4525963"/>
          </a:xfrm>
        </p:spPr>
        <p:txBody>
          <a:bodyPr/>
          <a:lstStyle/>
          <a:p>
            <a:pPr eaLnBrk="1" hangingPunct="1">
              <a:buFontTx/>
              <a:buNone/>
            </a:pPr>
            <a:r>
              <a:rPr lang="en-US" altLang="en-US" sz="3600" b="1" u="sng">
                <a:latin typeface="Calibri" panose="020F0502020204030204" pitchFamily="34" charset="0"/>
                <a:cs typeface="Calibri" panose="020F0502020204030204" pitchFamily="34" charset="0"/>
              </a:rPr>
              <a:t>Consensus</a:t>
            </a:r>
            <a:r>
              <a:rPr lang="en-US" altLang="en-US" sz="3600" b="1">
                <a:latin typeface="Calibri" panose="020F0502020204030204" pitchFamily="34" charset="0"/>
                <a:cs typeface="Calibri" panose="020F0502020204030204" pitchFamily="34" charset="0"/>
              </a:rPr>
              <a:t> Properties</a:t>
            </a:r>
          </a:p>
          <a:p>
            <a:pPr marL="971550" lvl="1" indent="-514350" eaLnBrk="1" hangingPunct="1"/>
            <a:r>
              <a:rPr lang="en-US" altLang="en-US"/>
              <a:t>Pavement experts agreed certain aggregate characteristics were critical  for HMA to perform well</a:t>
            </a:r>
          </a:p>
          <a:p>
            <a:pPr marL="1371600" lvl="2" indent="-514350"/>
            <a:r>
              <a:rPr lang="en-US" altLang="en-US">
                <a:solidFill>
                  <a:srgbClr val="800000"/>
                </a:solidFill>
              </a:rPr>
              <a:t>Coarse Aggregate Angularity</a:t>
            </a:r>
          </a:p>
          <a:p>
            <a:pPr marL="1371600" lvl="2" indent="-514350"/>
            <a:r>
              <a:rPr lang="en-US" altLang="en-US">
                <a:solidFill>
                  <a:srgbClr val="800000"/>
                </a:solidFill>
              </a:rPr>
              <a:t>Fine Aggregate Angularity</a:t>
            </a:r>
          </a:p>
          <a:p>
            <a:pPr marL="1371600" lvl="2" indent="-514350"/>
            <a:r>
              <a:rPr lang="en-US" altLang="en-US">
                <a:solidFill>
                  <a:srgbClr val="800000"/>
                </a:solidFill>
              </a:rPr>
              <a:t>Sand Equivalent</a:t>
            </a:r>
          </a:p>
          <a:p>
            <a:pPr marL="1371600" lvl="2" indent="-514350"/>
            <a:r>
              <a:rPr lang="en-US" altLang="en-US">
                <a:solidFill>
                  <a:srgbClr val="800000"/>
                </a:solidFill>
              </a:rPr>
              <a:t>Flat and Elongated Particles</a:t>
            </a:r>
          </a:p>
          <a:p>
            <a:pPr marL="971550" lvl="1" indent="-514350" eaLnBrk="1" hangingPunct="1"/>
            <a:r>
              <a:rPr lang="en-US" altLang="en-US"/>
              <a:t>Recommend to perform on blend</a:t>
            </a:r>
          </a:p>
        </p:txBody>
      </p:sp>
      <p:pic>
        <p:nvPicPr>
          <p:cNvPr id="5" name="Picture 4" descr="C:\Users\jwhited\AppData\Local\Microsoft\Windows\Temporary Internet Files\Content.Word\TXAPA-Color-Texas Asphalt.png">
            <a:extLst>
              <a:ext uri="{FF2B5EF4-FFF2-40B4-BE49-F238E27FC236}">
                <a16:creationId xmlns:a16="http://schemas.microsoft.com/office/drawing/2014/main" xmlns="" id="{9FD2A2FA-DE88-4BBB-A7B8-31341F3B145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5729287"/>
            <a:ext cx="267335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739473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4" name="Title 1"/>
          <p:cNvSpPr>
            <a:spLocks noGrp="1"/>
          </p:cNvSpPr>
          <p:nvPr>
            <p:ph type="title"/>
          </p:nvPr>
        </p:nvSpPr>
        <p:spPr>
          <a:xfrm>
            <a:off x="1976438" y="1"/>
            <a:ext cx="8229600" cy="868363"/>
          </a:xfrm>
        </p:spPr>
        <p:txBody>
          <a:bodyPr/>
          <a:lstStyle/>
          <a:p>
            <a:pPr eaLnBrk="1" hangingPunct="1"/>
            <a:r>
              <a:rPr lang="en-US" altLang="en-US" sz="4800" b="1">
                <a:latin typeface="Calibri" panose="020F0502020204030204" pitchFamily="34" charset="0"/>
                <a:cs typeface="Calibri" panose="020F0502020204030204" pitchFamily="34" charset="0"/>
              </a:rPr>
              <a:t>Aggregate Tests</a:t>
            </a:r>
          </a:p>
        </p:txBody>
      </p:sp>
      <p:sp>
        <p:nvSpPr>
          <p:cNvPr id="69635" name="Content Placeholder 2"/>
          <p:cNvSpPr>
            <a:spLocks noGrp="1"/>
          </p:cNvSpPr>
          <p:nvPr>
            <p:ph idx="1"/>
          </p:nvPr>
        </p:nvSpPr>
        <p:spPr>
          <a:xfrm>
            <a:off x="1981200" y="1371601"/>
            <a:ext cx="8229600" cy="4525963"/>
          </a:xfrm>
        </p:spPr>
        <p:txBody>
          <a:bodyPr/>
          <a:lstStyle/>
          <a:p>
            <a:pPr eaLnBrk="1" hangingPunct="1">
              <a:buFontTx/>
              <a:buNone/>
            </a:pPr>
            <a:r>
              <a:rPr lang="en-US" altLang="en-US" sz="3600" b="1" u="sng">
                <a:latin typeface="Calibri" panose="020F0502020204030204" pitchFamily="34" charset="0"/>
                <a:cs typeface="Calibri" panose="020F0502020204030204" pitchFamily="34" charset="0"/>
              </a:rPr>
              <a:t>Source</a:t>
            </a:r>
            <a:r>
              <a:rPr lang="en-US" altLang="en-US" sz="3600" b="1">
                <a:latin typeface="Calibri" panose="020F0502020204030204" pitchFamily="34" charset="0"/>
                <a:cs typeface="Calibri" panose="020F0502020204030204" pitchFamily="34" charset="0"/>
              </a:rPr>
              <a:t> Properties</a:t>
            </a:r>
          </a:p>
          <a:p>
            <a:pPr lvl="1" eaLnBrk="1" hangingPunct="1"/>
            <a:r>
              <a:rPr lang="en-US" altLang="en-US">
                <a:latin typeface="Calibri" panose="020F0502020204030204" pitchFamily="34" charset="0"/>
                <a:cs typeface="Calibri" panose="020F0502020204030204" pitchFamily="34" charset="0"/>
              </a:rPr>
              <a:t>Source property values are source specific and not reached by consensus.  Each agency values these differently based upon pavement needs.</a:t>
            </a:r>
          </a:p>
          <a:p>
            <a:pPr lvl="2" eaLnBrk="1" hangingPunct="1"/>
            <a:r>
              <a:rPr lang="en-US" altLang="en-US" sz="2800">
                <a:solidFill>
                  <a:srgbClr val="800000"/>
                </a:solidFill>
                <a:latin typeface="Calibri" panose="020F0502020204030204" pitchFamily="34" charset="0"/>
                <a:cs typeface="Calibri" panose="020F0502020204030204" pitchFamily="34" charset="0"/>
              </a:rPr>
              <a:t>Toughness (LA Abrasion / Micro-Deval)</a:t>
            </a:r>
          </a:p>
          <a:p>
            <a:pPr lvl="2" eaLnBrk="1" hangingPunct="1"/>
            <a:r>
              <a:rPr lang="en-US" altLang="en-US" sz="2800">
                <a:solidFill>
                  <a:srgbClr val="800000"/>
                </a:solidFill>
                <a:latin typeface="Calibri" panose="020F0502020204030204" pitchFamily="34" charset="0"/>
                <a:cs typeface="Calibri" panose="020F0502020204030204" pitchFamily="34" charset="0"/>
              </a:rPr>
              <a:t>Soundness (Sodium or Magnesium Sulfate)</a:t>
            </a:r>
          </a:p>
          <a:p>
            <a:pPr lvl="2" eaLnBrk="1" hangingPunct="1"/>
            <a:r>
              <a:rPr lang="en-US" altLang="en-US" sz="2800">
                <a:solidFill>
                  <a:srgbClr val="800000"/>
                </a:solidFill>
                <a:latin typeface="Calibri" panose="020F0502020204030204" pitchFamily="34" charset="0"/>
                <a:cs typeface="Calibri" panose="020F0502020204030204" pitchFamily="34" charset="0"/>
              </a:rPr>
              <a:t>Deleterious Materials</a:t>
            </a:r>
          </a:p>
          <a:p>
            <a:pPr lvl="1" eaLnBrk="1" hangingPunct="1">
              <a:buFontTx/>
              <a:buNone/>
            </a:pPr>
            <a:endParaRPr lang="en-US" altLang="en-US" sz="2400"/>
          </a:p>
          <a:p>
            <a:pPr lvl="1" eaLnBrk="1" hangingPunct="1"/>
            <a:endParaRPr lang="en-US" altLang="en-US" sz="2400"/>
          </a:p>
        </p:txBody>
      </p:sp>
      <p:pic>
        <p:nvPicPr>
          <p:cNvPr id="5" name="Picture 4" descr="C:\Users\jwhited\AppData\Local\Microsoft\Windows\Temporary Internet Files\Content.Word\TXAPA-Color-Texas Asphalt.png">
            <a:extLst>
              <a:ext uri="{FF2B5EF4-FFF2-40B4-BE49-F238E27FC236}">
                <a16:creationId xmlns:a16="http://schemas.microsoft.com/office/drawing/2014/main" xmlns="" id="{2444CBA1-576A-45E1-BCA5-5E4949B7921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5729287"/>
            <a:ext cx="267335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67216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3"/>
          <p:cNvSpPr>
            <a:spLocks noGrp="1" noChangeArrowheads="1"/>
          </p:cNvSpPr>
          <p:nvPr>
            <p:ph type="title"/>
          </p:nvPr>
        </p:nvSpPr>
        <p:spPr>
          <a:xfrm>
            <a:off x="1600200" y="38100"/>
            <a:ext cx="9067800" cy="685800"/>
          </a:xfrm>
          <a:effectLst>
            <a:outerShdw dist="35921" dir="2700000" algn="ctr" rotWithShape="0">
              <a:srgbClr val="000000"/>
            </a:outerShdw>
          </a:effectLst>
        </p:spPr>
        <p:txBody>
          <a:bodyPr vert="horz" wrap="square" lIns="90488" tIns="44450" rIns="90488" bIns="44450" numCol="1" anchor="ctr" anchorCtr="0" compatLnSpc="1">
            <a:prstTxWarp prst="textNoShape">
              <a:avLst/>
            </a:prstTxWarp>
          </a:bodyPr>
          <a:lstStyle/>
          <a:p>
            <a:r>
              <a:rPr lang="en-US" altLang="en-US" sz="2800" b="1">
                <a:latin typeface="Calibri" panose="020F0502020204030204" pitchFamily="34" charset="0"/>
                <a:cs typeface="Calibri" panose="020F0502020204030204" pitchFamily="34" charset="0"/>
              </a:rPr>
              <a:t>TxDOT Bituminous Rated Source Quality Catalog (BRSQC)</a:t>
            </a:r>
          </a:p>
        </p:txBody>
      </p:sp>
      <p:sp>
        <p:nvSpPr>
          <p:cNvPr id="70659" name="Rectangle 2"/>
          <p:cNvSpPr>
            <a:spLocks noGrp="1" noChangeArrowheads="1"/>
          </p:cNvSpPr>
          <p:nvPr>
            <p:ph idx="1"/>
          </p:nvPr>
        </p:nvSpPr>
        <p:spPr>
          <a:xfrm>
            <a:off x="1981200" y="1371600"/>
            <a:ext cx="8229600" cy="3886200"/>
          </a:xfrm>
        </p:spPr>
        <p:txBody>
          <a:bodyPr vert="horz" wrap="square" lIns="90488" tIns="44450" rIns="90488" bIns="44450" numCol="1" anchor="t" anchorCtr="0" compatLnSpc="1">
            <a:prstTxWarp prst="textNoShape">
              <a:avLst/>
            </a:prstTxWarp>
          </a:bodyPr>
          <a:lstStyle/>
          <a:p>
            <a:pPr marL="0" indent="0">
              <a:spcAft>
                <a:spcPts val="600"/>
              </a:spcAft>
              <a:buNone/>
            </a:pPr>
            <a:r>
              <a:rPr lang="en-US" altLang="en-US" b="1" dirty="0">
                <a:latin typeface="Calibri" panose="020F0502020204030204" pitchFamily="34" charset="0"/>
                <a:cs typeface="Calibri" panose="020F0502020204030204" pitchFamily="34" charset="0"/>
              </a:rPr>
              <a:t>Gives information about aggregates used in Texas, and results for Aggregate Quality Monitoring Program (AQMP) testing</a:t>
            </a:r>
          </a:p>
          <a:p>
            <a:pPr lvl="1">
              <a:spcBef>
                <a:spcPct val="0"/>
              </a:spcBef>
            </a:pPr>
            <a:r>
              <a:rPr lang="en-US" altLang="en-US" sz="3200" dirty="0">
                <a:solidFill>
                  <a:srgbClr val="800000"/>
                </a:solidFill>
                <a:latin typeface="Calibri" panose="020F0502020204030204" pitchFamily="34" charset="0"/>
                <a:cs typeface="Calibri" panose="020F0502020204030204" pitchFamily="34" charset="0"/>
              </a:rPr>
              <a:t>L.A. Abrasion (Tex-410-A)</a:t>
            </a:r>
          </a:p>
          <a:p>
            <a:pPr lvl="1">
              <a:spcBef>
                <a:spcPct val="0"/>
              </a:spcBef>
            </a:pPr>
            <a:r>
              <a:rPr lang="en-US" altLang="en-US" sz="3200" dirty="0">
                <a:solidFill>
                  <a:srgbClr val="800000"/>
                </a:solidFill>
                <a:latin typeface="Calibri" panose="020F0502020204030204" pitchFamily="34" charset="0"/>
                <a:cs typeface="Calibri" panose="020F0502020204030204" pitchFamily="34" charset="0"/>
              </a:rPr>
              <a:t>Sulfate Soundness (Tex-411-A)</a:t>
            </a:r>
          </a:p>
          <a:p>
            <a:pPr lvl="1">
              <a:spcBef>
                <a:spcPct val="0"/>
              </a:spcBef>
            </a:pPr>
            <a:r>
              <a:rPr lang="en-US" altLang="en-US" sz="3200" dirty="0">
                <a:solidFill>
                  <a:srgbClr val="800000"/>
                </a:solidFill>
                <a:latin typeface="Calibri" panose="020F0502020204030204" pitchFamily="34" charset="0"/>
                <a:cs typeface="Calibri" panose="020F0502020204030204" pitchFamily="34" charset="0"/>
              </a:rPr>
              <a:t>Polish Test (Tex-438-A)</a:t>
            </a:r>
          </a:p>
          <a:p>
            <a:pPr lvl="1">
              <a:spcBef>
                <a:spcPct val="0"/>
              </a:spcBef>
            </a:pPr>
            <a:r>
              <a:rPr lang="en-US" altLang="en-US" sz="3200" dirty="0">
                <a:solidFill>
                  <a:srgbClr val="800000"/>
                </a:solidFill>
                <a:latin typeface="Calibri" panose="020F0502020204030204" pitchFamily="34" charset="0"/>
                <a:cs typeface="Calibri" panose="020F0502020204030204" pitchFamily="34" charset="0"/>
              </a:rPr>
              <a:t>Acid Insoluble Residue (Tex-612-J)</a:t>
            </a:r>
          </a:p>
        </p:txBody>
      </p:sp>
      <p:sp>
        <p:nvSpPr>
          <p:cNvPr id="70660" name="TextBox 1"/>
          <p:cNvSpPr txBox="1">
            <a:spLocks noChangeArrowheads="1"/>
          </p:cNvSpPr>
          <p:nvPr/>
        </p:nvSpPr>
        <p:spPr bwMode="auto">
          <a:xfrm>
            <a:off x="2133600" y="4779964"/>
            <a:ext cx="769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endParaRPr lang="en-US" altLang="en-US" sz="2800" i="1">
              <a:solidFill>
                <a:srgbClr val="000000"/>
              </a:solidFill>
              <a:latin typeface="Calibri" panose="020F0502020204030204" pitchFamily="34" charset="0"/>
              <a:cs typeface="Arial" panose="020B0604020202020204" pitchFamily="34" charset="0"/>
            </a:endParaRPr>
          </a:p>
        </p:txBody>
      </p:sp>
      <p:pic>
        <p:nvPicPr>
          <p:cNvPr id="6" name="Picture 4" descr="C:\Users\jwhited\AppData\Local\Microsoft\Windows\Temporary Internet Files\Content.Word\TXAPA-Color-Texas Asphalt.png">
            <a:extLst>
              <a:ext uri="{FF2B5EF4-FFF2-40B4-BE49-F238E27FC236}">
                <a16:creationId xmlns:a16="http://schemas.microsoft.com/office/drawing/2014/main" xmlns="" id="{8CF77B43-27D8-431D-A93C-FD373698F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5729287"/>
            <a:ext cx="267335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366013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idx="1"/>
          </p:nvPr>
        </p:nvSpPr>
        <p:spPr>
          <a:xfrm>
            <a:off x="2019300" y="990600"/>
            <a:ext cx="8229600" cy="5105400"/>
          </a:xfrm>
        </p:spPr>
        <p:txBody>
          <a:bodyPr vert="horz" wrap="square" lIns="90488" tIns="44450" rIns="90488" bIns="44450" numCol="1" anchor="t" anchorCtr="0" compatLnSpc="1">
            <a:prstTxWarp prst="textNoShape">
              <a:avLst/>
            </a:prstTxWarp>
          </a:bodyPr>
          <a:lstStyle/>
          <a:p>
            <a:pPr marL="0" indent="0">
              <a:spcAft>
                <a:spcPts val="600"/>
              </a:spcAft>
              <a:buNone/>
              <a:defRPr/>
            </a:pPr>
            <a:r>
              <a:rPr lang="en-US" sz="4000" b="1" dirty="0">
                <a:latin typeface="Calibri" pitchFamily="34" charset="0"/>
                <a:cs typeface="Calibri" pitchFamily="34" charset="0"/>
              </a:rPr>
              <a:t>Surface Aggregate Classification (SAC)</a:t>
            </a:r>
          </a:p>
          <a:p>
            <a:pPr>
              <a:spcAft>
                <a:spcPts val="600"/>
              </a:spcAft>
              <a:defRPr/>
            </a:pPr>
            <a:r>
              <a:rPr lang="en-US" dirty="0">
                <a:latin typeface="Calibri" pitchFamily="34" charset="0"/>
                <a:cs typeface="Calibri" pitchFamily="34" charset="0"/>
              </a:rPr>
              <a:t>Class A aggregate must comprise at least 50% by weight retained on the No. 4 sieve for aggregate used on the surface of travel lanes</a:t>
            </a:r>
          </a:p>
          <a:p>
            <a:pPr lvl="1">
              <a:spcBef>
                <a:spcPct val="0"/>
              </a:spcBef>
              <a:defRPr/>
            </a:pPr>
            <a:r>
              <a:rPr lang="en-US" sz="3200" dirty="0">
                <a:solidFill>
                  <a:srgbClr val="800000"/>
                </a:solidFill>
                <a:latin typeface="Calibri" pitchFamily="34" charset="0"/>
                <a:cs typeface="Calibri" pitchFamily="34" charset="0"/>
              </a:rPr>
              <a:t>Sandstone </a:t>
            </a:r>
            <a:r>
              <a:rPr lang="en-US" sz="3200" i="1" dirty="0">
                <a:solidFill>
                  <a:srgbClr val="800000"/>
                </a:solidFill>
                <a:latin typeface="Calibri" pitchFamily="34" charset="0"/>
                <a:cs typeface="Calibri" pitchFamily="34" charset="0"/>
              </a:rPr>
              <a:t>(</a:t>
            </a:r>
            <a:r>
              <a:rPr lang="en-US" sz="3200" i="1" u="sng" dirty="0">
                <a:solidFill>
                  <a:srgbClr val="800000"/>
                </a:solidFill>
                <a:latin typeface="Calibri" pitchFamily="34" charset="0"/>
                <a:cs typeface="Calibri" pitchFamily="34" charset="0"/>
              </a:rPr>
              <a:t>All</a:t>
            </a:r>
            <a:r>
              <a:rPr lang="en-US" sz="3200" i="1" dirty="0">
                <a:solidFill>
                  <a:srgbClr val="800000"/>
                </a:solidFill>
                <a:latin typeface="Calibri" pitchFamily="34" charset="0"/>
                <a:cs typeface="Calibri" pitchFamily="34" charset="0"/>
              </a:rPr>
              <a:t> currently meet Class A)</a:t>
            </a:r>
          </a:p>
          <a:p>
            <a:pPr lvl="1">
              <a:spcBef>
                <a:spcPct val="0"/>
              </a:spcBef>
              <a:defRPr/>
            </a:pPr>
            <a:r>
              <a:rPr lang="en-US" sz="3200" dirty="0">
                <a:solidFill>
                  <a:srgbClr val="800000"/>
                </a:solidFill>
                <a:latin typeface="Calibri" pitchFamily="34" charset="0"/>
                <a:cs typeface="Calibri" pitchFamily="34" charset="0"/>
              </a:rPr>
              <a:t>Limestone-Dolomites </a:t>
            </a:r>
            <a:r>
              <a:rPr lang="en-US" sz="3200" i="1" dirty="0">
                <a:solidFill>
                  <a:srgbClr val="800000"/>
                </a:solidFill>
                <a:latin typeface="Calibri" pitchFamily="34" charset="0"/>
                <a:cs typeface="Calibri" pitchFamily="34" charset="0"/>
              </a:rPr>
              <a:t>(</a:t>
            </a:r>
            <a:r>
              <a:rPr lang="en-US" sz="3200" i="1" u="sng" dirty="0">
                <a:solidFill>
                  <a:srgbClr val="800000"/>
                </a:solidFill>
                <a:latin typeface="Calibri" pitchFamily="34" charset="0"/>
                <a:cs typeface="Calibri" pitchFamily="34" charset="0"/>
              </a:rPr>
              <a:t>One</a:t>
            </a:r>
            <a:r>
              <a:rPr lang="en-US" sz="3200" i="1" dirty="0">
                <a:solidFill>
                  <a:srgbClr val="800000"/>
                </a:solidFill>
                <a:latin typeface="Calibri" pitchFamily="34" charset="0"/>
                <a:cs typeface="Calibri" pitchFamily="34" charset="0"/>
              </a:rPr>
              <a:t> meets Class A)</a:t>
            </a:r>
          </a:p>
          <a:p>
            <a:pPr lvl="1">
              <a:spcBef>
                <a:spcPct val="0"/>
              </a:spcBef>
              <a:defRPr/>
            </a:pPr>
            <a:r>
              <a:rPr lang="en-US" sz="3200" dirty="0">
                <a:solidFill>
                  <a:srgbClr val="800000"/>
                </a:solidFill>
                <a:latin typeface="Calibri" pitchFamily="34" charset="0"/>
                <a:cs typeface="Calibri" pitchFamily="34" charset="0"/>
              </a:rPr>
              <a:t>Gravels </a:t>
            </a:r>
            <a:r>
              <a:rPr lang="en-US" sz="3200" i="1" dirty="0">
                <a:solidFill>
                  <a:srgbClr val="800000"/>
                </a:solidFill>
                <a:latin typeface="Calibri" pitchFamily="34" charset="0"/>
                <a:cs typeface="Calibri" pitchFamily="34" charset="0"/>
              </a:rPr>
              <a:t>(77% meet Class A)</a:t>
            </a:r>
          </a:p>
          <a:p>
            <a:pPr lvl="1">
              <a:spcBef>
                <a:spcPct val="0"/>
              </a:spcBef>
              <a:defRPr/>
            </a:pPr>
            <a:r>
              <a:rPr lang="en-US" sz="3200" dirty="0">
                <a:solidFill>
                  <a:srgbClr val="800000"/>
                </a:solidFill>
                <a:latin typeface="Calibri" pitchFamily="34" charset="0"/>
                <a:cs typeface="Calibri" pitchFamily="34" charset="0"/>
              </a:rPr>
              <a:t>Igneous Rocks </a:t>
            </a:r>
            <a:r>
              <a:rPr lang="en-US" sz="3200" i="1" dirty="0">
                <a:solidFill>
                  <a:srgbClr val="800000"/>
                </a:solidFill>
                <a:latin typeface="Calibri" pitchFamily="34" charset="0"/>
                <a:cs typeface="Calibri" pitchFamily="34" charset="0"/>
              </a:rPr>
              <a:t>(</a:t>
            </a:r>
            <a:r>
              <a:rPr lang="en-US" sz="3200" i="1" u="sng" dirty="0">
                <a:solidFill>
                  <a:srgbClr val="800000"/>
                </a:solidFill>
                <a:latin typeface="Calibri" pitchFamily="34" charset="0"/>
                <a:cs typeface="Calibri" pitchFamily="34" charset="0"/>
              </a:rPr>
              <a:t>All</a:t>
            </a:r>
            <a:r>
              <a:rPr lang="en-US" sz="3200" i="1" dirty="0">
                <a:solidFill>
                  <a:srgbClr val="800000"/>
                </a:solidFill>
                <a:latin typeface="Calibri" pitchFamily="34" charset="0"/>
                <a:cs typeface="Calibri" pitchFamily="34" charset="0"/>
              </a:rPr>
              <a:t> meet Class A)</a:t>
            </a:r>
            <a:endParaRPr lang="en-US" sz="3200" dirty="0">
              <a:solidFill>
                <a:srgbClr val="800000"/>
              </a:solidFill>
              <a:latin typeface="Calibri" pitchFamily="34" charset="0"/>
              <a:cs typeface="Calibri" pitchFamily="34" charset="0"/>
            </a:endParaRPr>
          </a:p>
          <a:p>
            <a:pPr lvl="1">
              <a:spcBef>
                <a:spcPct val="0"/>
              </a:spcBef>
              <a:defRPr/>
            </a:pPr>
            <a:r>
              <a:rPr lang="en-US" sz="3200" dirty="0">
                <a:solidFill>
                  <a:srgbClr val="800000"/>
                </a:solidFill>
                <a:latin typeface="Calibri" pitchFamily="34" charset="0"/>
                <a:cs typeface="Calibri" pitchFamily="34" charset="0"/>
              </a:rPr>
              <a:t>Lightweight Aggregate </a:t>
            </a:r>
            <a:r>
              <a:rPr lang="en-US" sz="3200" i="1" dirty="0">
                <a:solidFill>
                  <a:srgbClr val="800000"/>
                </a:solidFill>
                <a:latin typeface="Calibri" pitchFamily="34" charset="0"/>
                <a:cs typeface="Calibri" pitchFamily="34" charset="0"/>
              </a:rPr>
              <a:t>(</a:t>
            </a:r>
            <a:r>
              <a:rPr lang="en-US" sz="3200" i="1" u="sng" dirty="0">
                <a:solidFill>
                  <a:srgbClr val="800000"/>
                </a:solidFill>
                <a:latin typeface="Calibri" pitchFamily="34" charset="0"/>
                <a:cs typeface="Calibri" pitchFamily="34" charset="0"/>
              </a:rPr>
              <a:t>All</a:t>
            </a:r>
            <a:r>
              <a:rPr lang="en-US" sz="3200" i="1" dirty="0">
                <a:solidFill>
                  <a:srgbClr val="800000"/>
                </a:solidFill>
                <a:latin typeface="Calibri" pitchFamily="34" charset="0"/>
                <a:cs typeface="Calibri" pitchFamily="34" charset="0"/>
              </a:rPr>
              <a:t> meet Class A)</a:t>
            </a:r>
          </a:p>
        </p:txBody>
      </p:sp>
      <p:sp>
        <p:nvSpPr>
          <p:cNvPr id="72707" name="Rectangle 3"/>
          <p:cNvSpPr>
            <a:spLocks noGrp="1" noChangeArrowheads="1"/>
          </p:cNvSpPr>
          <p:nvPr>
            <p:ph type="title"/>
          </p:nvPr>
        </p:nvSpPr>
        <p:spPr>
          <a:xfrm>
            <a:off x="1600200" y="38100"/>
            <a:ext cx="9067800" cy="685800"/>
          </a:xfrm>
          <a:effectLst>
            <a:outerShdw dist="35921" dir="2700000" algn="ctr" rotWithShape="0">
              <a:srgbClr val="000000"/>
            </a:outerShdw>
          </a:effectLst>
        </p:spPr>
        <p:txBody>
          <a:bodyPr vert="horz" wrap="square" lIns="90488" tIns="44450" rIns="90488" bIns="44450" numCol="1" anchor="ctr" anchorCtr="0" compatLnSpc="1">
            <a:prstTxWarp prst="textNoShape">
              <a:avLst/>
            </a:prstTxWarp>
          </a:bodyPr>
          <a:lstStyle/>
          <a:p>
            <a:r>
              <a:rPr lang="en-US" altLang="en-US" sz="2800" b="1">
                <a:latin typeface="Calibri" panose="020F0502020204030204" pitchFamily="34" charset="0"/>
                <a:cs typeface="Calibri" panose="020F0502020204030204" pitchFamily="34" charset="0"/>
              </a:rPr>
              <a:t>TxDOT Bituminous Rated Source Quality Catalog (BRSQC)</a:t>
            </a:r>
          </a:p>
        </p:txBody>
      </p:sp>
      <p:pic>
        <p:nvPicPr>
          <p:cNvPr id="5" name="Picture 4" descr="C:\Users\jwhited\AppData\Local\Microsoft\Windows\Temporary Internet Files\Content.Word\TXAPA-Color-Texas Asphalt.png">
            <a:extLst>
              <a:ext uri="{FF2B5EF4-FFF2-40B4-BE49-F238E27FC236}">
                <a16:creationId xmlns:a16="http://schemas.microsoft.com/office/drawing/2014/main" xmlns="" id="{4D5FF3F5-D750-4CA1-A25C-546DF5FA3A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5729287"/>
            <a:ext cx="267335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8146282"/>
      </p:ext>
    </p:extLst>
  </p:cSld>
  <p:clrMapOvr>
    <a:masterClrMapping/>
  </p:clrMapOvr>
  <p:transition/>
</p:sld>
</file>

<file path=ppt/theme/_rels/them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theme/theme1.xml><?xml version="1.0" encoding="utf-8"?>
<a:theme xmlns:a="http://schemas.openxmlformats.org/drawingml/2006/main" name="Gray Segoe 4-3 template-template_April-17-2007">
  <a:themeElements>
    <a:clrScheme name="Gray Template Template">
      <a:dk1>
        <a:srgbClr val="000000"/>
      </a:dk1>
      <a:lt1>
        <a:srgbClr val="FFFFFF"/>
      </a:lt1>
      <a:dk2>
        <a:srgbClr val="5F5F5F"/>
      </a:dk2>
      <a:lt2>
        <a:srgbClr val="FFFF99"/>
      </a:lt2>
      <a:accent1>
        <a:srgbClr val="FFC000"/>
      </a:accent1>
      <a:accent2>
        <a:srgbClr val="3497AE"/>
      </a:accent2>
      <a:accent3>
        <a:srgbClr val="DF8045"/>
      </a:accent3>
      <a:accent4>
        <a:srgbClr val="7DCC2E"/>
      </a:accent4>
      <a:accent5>
        <a:srgbClr val="FF9929"/>
      </a:accent5>
      <a:accent6>
        <a:srgbClr val="7D3DA1"/>
      </a:accent6>
      <a:hlink>
        <a:srgbClr val="7DDDFF"/>
      </a:hlink>
      <a:folHlink>
        <a:srgbClr val="F0ED7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10.xml><?xml version="1.0" encoding="utf-8"?>
<a:theme xmlns:a="http://schemas.openxmlformats.org/drawingml/2006/main" name="Theme3">
  <a:themeElements>
    <a:clrScheme name="Custom 10">
      <a:dk1>
        <a:srgbClr val="D5D5D5"/>
      </a:dk1>
      <a:lt1>
        <a:srgbClr val="EAEAEA"/>
      </a:lt1>
      <a:dk2>
        <a:srgbClr val="D1282E"/>
      </a:dk2>
      <a:lt2>
        <a:srgbClr val="C8C8B1"/>
      </a:lt2>
      <a:accent1>
        <a:srgbClr val="FFC000"/>
      </a:accent1>
      <a:accent2>
        <a:srgbClr val="F5C201"/>
      </a:accent2>
      <a:accent3>
        <a:srgbClr val="000000"/>
      </a:accent3>
      <a:accent4>
        <a:srgbClr val="989AAC"/>
      </a:accent4>
      <a:accent5>
        <a:srgbClr val="DC5924"/>
      </a:accent5>
      <a:accent6>
        <a:srgbClr val="B4B392"/>
      </a:accent6>
      <a:hlink>
        <a:srgbClr val="CC9900"/>
      </a:hlink>
      <a:folHlink>
        <a:srgbClr val="969696"/>
      </a:folHlink>
    </a:clrScheme>
    <a:fontScheme name="Urban Pop">
      <a:maj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95000"/>
                <a:shade val="100000"/>
                <a:alpha val="100000"/>
                <a:satMod val="100000"/>
                <a:lumMod val="100000"/>
              </a:schemeClr>
            </a:gs>
            <a:gs pos="9000">
              <a:schemeClr val="phClr">
                <a:tint val="90000"/>
                <a:shade val="100000"/>
                <a:alpha val="100000"/>
                <a:satMod val="100000"/>
                <a:lumMod val="100000"/>
              </a:schemeClr>
            </a:gs>
            <a:gs pos="34000">
              <a:schemeClr val="phClr">
                <a:tint val="83000"/>
                <a:shade val="100000"/>
                <a:alpha val="100000"/>
                <a:satMod val="100000"/>
                <a:lumMod val="100000"/>
              </a:schemeClr>
            </a:gs>
            <a:gs pos="62000">
              <a:schemeClr val="phClr">
                <a:tint val="85000"/>
                <a:shade val="100000"/>
                <a:alpha val="100000"/>
                <a:satMod val="100000"/>
                <a:lumMod val="100000"/>
              </a:schemeClr>
            </a:gs>
            <a:gs pos="90000">
              <a:schemeClr val="phClr">
                <a:tint val="92000"/>
                <a:shade val="100000"/>
                <a:alpha val="100000"/>
                <a:satMod val="100000"/>
                <a:lumMod val="90000"/>
              </a:schemeClr>
            </a:gs>
            <a:gs pos="100000">
              <a:schemeClr val="phClr">
                <a:tint val="85000"/>
                <a:shade val="100000"/>
                <a:alpha val="100000"/>
                <a:satMod val="100000"/>
                <a:lumMod val="100000"/>
              </a:schemeClr>
            </a:gs>
          </a:gsLst>
          <a:lin ang="5400000" scaled="1"/>
        </a:gradFill>
        <a:gradFill rotWithShape="1">
          <a:gsLst>
            <a:gs pos="0">
              <a:schemeClr val="phClr">
                <a:tint val="78000"/>
              </a:schemeClr>
            </a:gs>
            <a:gs pos="100000">
              <a:schemeClr val="phClr">
                <a:tint val="95000"/>
                <a:shade val="98000"/>
                <a:lumMod val="80000"/>
              </a:schemeClr>
            </a:gs>
          </a:gsLst>
          <a:path path="circle">
            <a:fillToRect l="50000" t="100000" r="10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1_AI_PPT_Template_2014">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on1" id="{7F99BBA2-FC97-4C16-8034-138AC24BEA7E}" vid="{DB034BC9-E641-42A4-9479-294F01B7B1E4}"/>
    </a:ext>
  </a:extLst>
</a:theme>
</file>

<file path=ppt/theme/theme4.xml><?xml version="1.0" encoding="utf-8"?>
<a:theme xmlns:a="http://schemas.openxmlformats.org/drawingml/2006/main" name="New AI powerpoint template">
  <a:themeElements>
    <a:clrScheme name="New AI powerpoin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ew AI powerpoint 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w AI powerpoin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w AI powerpoint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w AI powerpoint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w AI powerpoint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w AI powerpoint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w AI powerpoint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w AI powerpoint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w AI powerpoint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w AI powerpoint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w AI powerpoint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w AI powerpoint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w AI powerpoint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New AI powerpoint template">
  <a:themeElements>
    <a:clrScheme name="New AI powerpoin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ew AI powerpoint 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w AI powerpoin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w AI powerpoint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w AI powerpoint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w AI powerpoint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w AI powerpoint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w AI powerpoint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w AI powerpoint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w AI powerpoint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w AI powerpoint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w AI powerpoint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w AI powerpoint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w AI powerpoint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New AI powerpoint template">
  <a:themeElements>
    <a:clrScheme name="New AI powerpoin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ew AI powerpoint 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w AI powerpoin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w AI powerpoint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w AI powerpoint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w AI powerpoint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w AI powerpoint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w AI powerpoint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w AI powerpoint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w AI powerpoint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w AI powerpoint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w AI powerpoint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w AI powerpoint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w AI powerpoint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New AI powerpoint template">
  <a:themeElements>
    <a:clrScheme name="New AI powerpoin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ew AI powerpoint 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w AI powerpoin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w AI powerpoint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w AI powerpoint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w AI powerpoint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w AI powerpoint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w AI powerpoint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w AI powerpoint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w AI powerpoint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w AI powerpoint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w AI powerpoint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w AI powerpoint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w AI powerpoint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New AI powerpoint template">
  <a:themeElements>
    <a:clrScheme name="New AI powerpoin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ew AI powerpoint 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w AI powerpoin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w AI powerpoint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w AI powerpoint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w AI powerpoint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w AI powerpoint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w AI powerpoint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w AI powerpoint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w AI powerpoint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w AI powerpoint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w AI powerpoint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w AI powerpoint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w AI powerpoint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Median">
  <a:themeElements>
    <a:clrScheme name="Custom 14">
      <a:dk1>
        <a:sysClr val="windowText" lastClr="000000"/>
      </a:dk1>
      <a:lt1>
        <a:sysClr val="window" lastClr="FFFFFF"/>
      </a:lt1>
      <a:dk2>
        <a:srgbClr val="1F497D"/>
      </a:dk2>
      <a:lt2>
        <a:srgbClr val="EEECE1"/>
      </a:lt2>
      <a:accent1>
        <a:srgbClr val="F7D509"/>
      </a:accent1>
      <a:accent2>
        <a:srgbClr val="000000"/>
      </a:accent2>
      <a:accent3>
        <a:srgbClr val="9BBB59"/>
      </a:accent3>
      <a:accent4>
        <a:srgbClr val="8064A2"/>
      </a:accent4>
      <a:accent5>
        <a:srgbClr val="4BACC6"/>
      </a:accent5>
      <a:accent6>
        <a:srgbClr val="F79646"/>
      </a:accent6>
      <a:hlink>
        <a:srgbClr val="0000FF"/>
      </a:hlink>
      <a:folHlink>
        <a:srgbClr val="80008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6271552-F25C-4879-BEFE-53DE83964BE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Sample presentation slides (Gray-blue light rays design)</Template>
  <TotalTime>2597</TotalTime>
  <Words>2079</Words>
  <Application>Microsoft Office PowerPoint</Application>
  <PresentationFormat>Custom</PresentationFormat>
  <Paragraphs>180</Paragraphs>
  <Slides>59</Slides>
  <Notes>14</Notes>
  <HiddenSlides>0</HiddenSlides>
  <MMClips>2</MMClips>
  <ScaleCrop>false</ScaleCrop>
  <HeadingPairs>
    <vt:vector size="4" baseType="variant">
      <vt:variant>
        <vt:lpstr>Theme</vt:lpstr>
      </vt:variant>
      <vt:variant>
        <vt:i4>10</vt:i4>
      </vt:variant>
      <vt:variant>
        <vt:lpstr>Slide Titles</vt:lpstr>
      </vt:variant>
      <vt:variant>
        <vt:i4>59</vt:i4>
      </vt:variant>
    </vt:vector>
  </HeadingPairs>
  <TitlesOfParts>
    <vt:vector size="69" baseType="lpstr">
      <vt:lpstr>Gray Segoe 4-3 template-template_April-17-2007</vt:lpstr>
      <vt:lpstr>White with Courier font for code slides</vt:lpstr>
      <vt:lpstr>1_AI_PPT_Template_2014</vt:lpstr>
      <vt:lpstr>New AI powerpoint template</vt:lpstr>
      <vt:lpstr>1_New AI powerpoint template</vt:lpstr>
      <vt:lpstr>2_New AI powerpoint template</vt:lpstr>
      <vt:lpstr>4_New AI powerpoint template</vt:lpstr>
      <vt:lpstr>5_New AI powerpoint template</vt:lpstr>
      <vt:lpstr>Median</vt:lpstr>
      <vt:lpstr>Theme3</vt:lpstr>
      <vt:lpstr>Asphalt Pavement Mix Types</vt:lpstr>
      <vt:lpstr>PowerPoint Presentation</vt:lpstr>
      <vt:lpstr>PowerPoint Presentation</vt:lpstr>
      <vt:lpstr>PowerPoint Presentation</vt:lpstr>
      <vt:lpstr>PowerPoint Presentation</vt:lpstr>
      <vt:lpstr>Aggregate Tests</vt:lpstr>
      <vt:lpstr>Aggregate Tests</vt:lpstr>
      <vt:lpstr>TxDOT Bituminous Rated Source Quality Catalog (BRSQC)</vt:lpstr>
      <vt:lpstr>TxDOT Bituminous Rated Source Quality Catalog (BRSQC)</vt:lpstr>
      <vt:lpstr>TxDOT Bituminous Rated Source Quality Catalog (BRSQC)</vt:lpstr>
      <vt:lpstr> </vt:lpstr>
      <vt:lpstr>Dense Graded Mixtures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 </vt:lpstr>
      <vt:lpstr>Thin overlay mixtures (tom)</vt:lpstr>
      <vt:lpstr>PowerPoint Presentation</vt:lpstr>
      <vt:lpstr> </vt:lpstr>
      <vt:lpstr> </vt:lpstr>
      <vt:lpstr>PowerPoint Presentation</vt:lpstr>
      <vt:lpstr>PowerPoint Presentation</vt:lpstr>
      <vt:lpstr>PowerPoint Presentation</vt:lpstr>
      <vt:lpstr>PowerPoint Presentation</vt:lpstr>
      <vt:lpstr>PowerPoint Presentation</vt:lpstr>
      <vt:lpstr>Successful Thin Bonded Friction Course Project</vt:lpstr>
      <vt:lpstr>Types Of Mixes-Asphalt Content %</vt:lpstr>
      <vt:lpstr>ASPHALT RESOURCES</vt:lpstr>
      <vt:lpstr>Dedicated to Quality</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Asphalt Pavement Mix Types</dc:title>
  <dc:creator>Chuck</dc:creator>
  <cp:lastModifiedBy>Charlie Hastings</cp:lastModifiedBy>
  <cp:revision>138</cp:revision>
  <cp:lastPrinted>2017-07-20T19:27:26Z</cp:lastPrinted>
  <dcterms:created xsi:type="dcterms:W3CDTF">2016-08-11T14:16:25Z</dcterms:created>
  <dcterms:modified xsi:type="dcterms:W3CDTF">2018-08-13T17:37:50Z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TC102867569990</vt:lpwstr>
  </property>
</Properties>
</file>