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5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0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3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2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4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8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4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4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A852E-7CA3-4D16-85B5-B35DB10DCE01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62E4-C4D8-4893-A110-1D5132EAB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1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sc.fema.gov/" TargetMode="External"/><Relationship Id="rId2" Type="http://schemas.openxmlformats.org/officeDocument/2006/relationships/hyperlink" Target="https://www.fema.gov/media-library/assets/documents/9622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strans.org/mrutc/files/Distress-ID-Manual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tp://ftp.dot.state.tx.u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County Engineering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Charlie Hastings, P.E., CFM</a:t>
            </a:r>
          </a:p>
          <a:p>
            <a:r>
              <a:rPr lang="en-US" dirty="0" smtClean="0"/>
              <a:t>TACERA Vice President</a:t>
            </a:r>
          </a:p>
          <a:p>
            <a:r>
              <a:rPr lang="en-US" dirty="0" smtClean="0"/>
              <a:t>Kerr County </a:t>
            </a:r>
            <a:r>
              <a:rPr lang="en-US" dirty="0" smtClean="0"/>
              <a:t>Engineer</a:t>
            </a:r>
          </a:p>
          <a:p>
            <a:r>
              <a:rPr lang="en-US" dirty="0" smtClean="0"/>
              <a:t>chastings@co.kerr.tx.us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Drainage Engineer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Lot to </a:t>
            </a:r>
            <a:r>
              <a:rPr lang="en-US" dirty="0" smtClean="0"/>
              <a:t>Lot Drainage</a:t>
            </a:r>
            <a:endParaRPr lang="en-US" dirty="0" smtClean="0"/>
          </a:p>
          <a:p>
            <a:pPr lvl="1"/>
            <a:r>
              <a:rPr lang="en-US" dirty="0" smtClean="0"/>
              <a:t>Civil Matter</a:t>
            </a:r>
          </a:p>
          <a:p>
            <a:pPr lvl="1"/>
            <a:r>
              <a:rPr lang="en-US" dirty="0" smtClean="0"/>
              <a:t>Texas Water Code, Subchapter B</a:t>
            </a:r>
          </a:p>
          <a:p>
            <a:pPr lvl="2"/>
            <a:r>
              <a:rPr lang="en-US" dirty="0" smtClean="0"/>
              <a:t>Sec. 11.021 - Defines State Water</a:t>
            </a:r>
          </a:p>
          <a:p>
            <a:pPr lvl="2"/>
            <a:r>
              <a:rPr lang="en-US" dirty="0" smtClean="0"/>
              <a:t>Sec. 11.086 – Overflow Caused by Diversion of Water</a:t>
            </a:r>
            <a:endParaRPr lang="en-US" dirty="0" smtClean="0"/>
          </a:p>
          <a:p>
            <a:r>
              <a:rPr lang="en-US" dirty="0" smtClean="0"/>
              <a:t>Drainage on Public Roads (Ditches)</a:t>
            </a:r>
          </a:p>
          <a:p>
            <a:pPr lvl="1"/>
            <a:r>
              <a:rPr lang="en-US" dirty="0" smtClean="0"/>
              <a:t>Ch. 254 Trans. Code</a:t>
            </a:r>
          </a:p>
          <a:p>
            <a:pPr lvl="2"/>
            <a:r>
              <a:rPr lang="en-US" dirty="0" smtClean="0"/>
              <a:t>Petition for Drainage</a:t>
            </a:r>
          </a:p>
          <a:p>
            <a:pPr lvl="2"/>
            <a:r>
              <a:rPr lang="en-US" dirty="0" smtClean="0"/>
              <a:t>Court Authority to Provide Drainage (Construct Ditches for Roads)</a:t>
            </a:r>
          </a:p>
          <a:p>
            <a:pPr lvl="2"/>
            <a:r>
              <a:rPr lang="en-US" dirty="0" smtClean="0"/>
              <a:t>Restrictions on Drainage Authority (Convey to Natural Waterways)</a:t>
            </a:r>
          </a:p>
          <a:p>
            <a:pPr lvl="2"/>
            <a:r>
              <a:rPr lang="en-US" dirty="0" smtClean="0"/>
              <a:t>Private Ditches and Regulations (Convey to Roadside Ditches)</a:t>
            </a:r>
          </a:p>
          <a:p>
            <a:pPr lvl="2"/>
            <a:r>
              <a:rPr lang="en-US" dirty="0" smtClean="0"/>
              <a:t>Claims and Damages</a:t>
            </a:r>
          </a:p>
        </p:txBody>
      </p:sp>
    </p:spTree>
    <p:extLst>
      <p:ext uri="{BB962C8B-B14F-4D97-AF65-F5344CB8AC3E}">
        <p14:creationId xmlns:p14="http://schemas.microsoft.com/office/powerpoint/2010/main" val="393408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Floodplain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Flood Insurance Rate Maps (FIRM)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Insurance Purposes</a:t>
            </a:r>
            <a:endParaRPr lang="en-US" dirty="0" smtClean="0"/>
          </a:p>
          <a:p>
            <a:r>
              <a:rPr lang="en-US" dirty="0" smtClean="0"/>
              <a:t>Model Ordinance (Court Order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hlinkClick r:id="rId2"/>
              </a:rPr>
              <a:t>https://www.fema.gov/media-library/assets/documents/96224</a:t>
            </a:r>
            <a:r>
              <a:rPr lang="en-US" dirty="0" smtClean="0"/>
              <a:t> </a:t>
            </a:r>
          </a:p>
          <a:p>
            <a:r>
              <a:rPr lang="en-US" dirty="0" smtClean="0"/>
              <a:t>FEMA </a:t>
            </a:r>
            <a:r>
              <a:rPr lang="en-US" dirty="0" err="1" smtClean="0"/>
              <a:t>Firmette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https://msc.fema.gov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Main Goal/Purpose</a:t>
            </a:r>
          </a:p>
          <a:p>
            <a:pPr lvl="1"/>
            <a:r>
              <a:rPr lang="en-US" dirty="0" smtClean="0"/>
              <a:t>Protect </a:t>
            </a:r>
            <a:r>
              <a:rPr lang="en-US" dirty="0" smtClean="0"/>
              <a:t>People from the River</a:t>
            </a:r>
          </a:p>
          <a:p>
            <a:pPr lvl="1"/>
            <a:r>
              <a:rPr lang="en-US" dirty="0" smtClean="0"/>
              <a:t>(Not </a:t>
            </a:r>
            <a:r>
              <a:rPr lang="en-US" dirty="0" smtClean="0"/>
              <a:t>the river from the people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Turn Around, Don’t Drown!!!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4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Subdivision Administrator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</a:t>
            </a:r>
            <a:r>
              <a:rPr lang="en-US" dirty="0" smtClean="0"/>
              <a:t>law</a:t>
            </a:r>
          </a:p>
          <a:p>
            <a:pPr lvl="1"/>
            <a:r>
              <a:rPr lang="en-US" dirty="0" smtClean="0"/>
              <a:t>Sec. 232.001 Local Government Code (LGC)</a:t>
            </a:r>
            <a:endParaRPr lang="en-US" dirty="0" smtClean="0"/>
          </a:p>
          <a:p>
            <a:r>
              <a:rPr lang="en-US" dirty="0" smtClean="0"/>
              <a:t>Subdivision Regulations</a:t>
            </a:r>
          </a:p>
          <a:p>
            <a:pPr lvl="1"/>
            <a:r>
              <a:rPr lang="en-US" dirty="0" smtClean="0"/>
              <a:t>Adopt Sec. 232 LGC</a:t>
            </a:r>
          </a:p>
          <a:p>
            <a:r>
              <a:rPr lang="en-US" dirty="0" smtClean="0"/>
              <a:t>Standard Specifications</a:t>
            </a:r>
          </a:p>
          <a:p>
            <a:pPr lvl="1"/>
            <a:r>
              <a:rPr lang="en-US" dirty="0" smtClean="0"/>
              <a:t>Roads</a:t>
            </a:r>
          </a:p>
          <a:p>
            <a:pPr lvl="1"/>
            <a:r>
              <a:rPr lang="en-US" dirty="0" smtClean="0"/>
              <a:t>Drainage</a:t>
            </a:r>
          </a:p>
          <a:p>
            <a:pPr lvl="1"/>
            <a:r>
              <a:rPr lang="en-US" dirty="0" smtClean="0"/>
              <a:t>Sidewalks, Driveways, Culverts, Mailboxes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05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of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Driveways, Culverts, Sidewalks and Mailboxes</a:t>
            </a:r>
          </a:p>
          <a:p>
            <a:pPr lvl="1"/>
            <a:r>
              <a:rPr lang="en-US" dirty="0" smtClean="0"/>
              <a:t>Standards/Permitting/Inspections</a:t>
            </a:r>
          </a:p>
          <a:p>
            <a:pPr lvl="1"/>
            <a:r>
              <a:rPr lang="en-US" dirty="0" smtClean="0"/>
              <a:t>Google search other Texas Counties</a:t>
            </a:r>
            <a:endParaRPr lang="en-US" dirty="0" smtClean="0"/>
          </a:p>
          <a:p>
            <a:r>
              <a:rPr lang="en-US" dirty="0" smtClean="0"/>
              <a:t>Utilities</a:t>
            </a:r>
          </a:p>
          <a:p>
            <a:pPr lvl="1"/>
            <a:r>
              <a:rPr lang="en-US" dirty="0" smtClean="0"/>
              <a:t>TAC Title 43, Part 1, Chapter 21, Subchapter C, Section 21.38</a:t>
            </a:r>
          </a:p>
          <a:p>
            <a:pPr lvl="1"/>
            <a:r>
              <a:rPr lang="en-US" dirty="0" smtClean="0"/>
              <a:t>Standards/Permitting/Inspections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914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Incident Command System (ICS)</a:t>
            </a:r>
          </a:p>
          <a:p>
            <a:pPr lvl="1"/>
            <a:r>
              <a:rPr lang="en-US" dirty="0" smtClean="0"/>
              <a:t>Standardized, on-scene, all-threats/hazards incident management concept</a:t>
            </a:r>
          </a:p>
          <a:p>
            <a:pPr lvl="1"/>
            <a:r>
              <a:rPr lang="en-US" dirty="0" smtClean="0"/>
              <a:t>Permits seamless integration of responders from all jurisdictions</a:t>
            </a:r>
          </a:p>
          <a:p>
            <a:r>
              <a:rPr lang="en-US" dirty="0" smtClean="0"/>
              <a:t>Emergency Management Plan</a:t>
            </a:r>
          </a:p>
          <a:p>
            <a:pPr lvl="1"/>
            <a:r>
              <a:rPr lang="en-US" dirty="0" smtClean="0"/>
              <a:t>Public Works Annex</a:t>
            </a:r>
          </a:p>
          <a:p>
            <a:pPr lvl="1"/>
            <a:r>
              <a:rPr lang="en-US" dirty="0" smtClean="0"/>
              <a:t>Engineering Annex</a:t>
            </a:r>
          </a:p>
          <a:p>
            <a:pPr lvl="1"/>
            <a:r>
              <a:rPr lang="en-US" dirty="0" smtClean="0"/>
              <a:t>Utilities Annex</a:t>
            </a:r>
          </a:p>
          <a:p>
            <a:r>
              <a:rPr lang="en-US" dirty="0" smtClean="0"/>
              <a:t>Know th</a:t>
            </a:r>
            <a:r>
              <a:rPr lang="en-US" dirty="0" smtClean="0"/>
              <a:t>e Local Team</a:t>
            </a:r>
          </a:p>
          <a:p>
            <a:pPr lvl="1"/>
            <a:r>
              <a:rPr lang="en-US" dirty="0" smtClean="0"/>
              <a:t>Judge, Mayor(s)</a:t>
            </a:r>
          </a:p>
          <a:p>
            <a:pPr lvl="1"/>
            <a:r>
              <a:rPr lang="en-US" dirty="0" smtClean="0"/>
              <a:t>Sheriff, Fire Chief(s), Police Chief(s)</a:t>
            </a:r>
          </a:p>
          <a:p>
            <a:pPr lvl="1"/>
            <a:r>
              <a:rPr lang="en-US" dirty="0" smtClean="0"/>
              <a:t>Road &amp; Bridge, Street </a:t>
            </a:r>
            <a:r>
              <a:rPr lang="en-US" dirty="0" err="1" smtClean="0"/>
              <a:t>Dept</a:t>
            </a:r>
            <a:r>
              <a:rPr lang="en-US" dirty="0" smtClean="0"/>
              <a:t>, Utility </a:t>
            </a:r>
            <a:r>
              <a:rPr lang="en-US" dirty="0" err="1" smtClean="0"/>
              <a:t>Dept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Contractors</a:t>
            </a:r>
          </a:p>
          <a:p>
            <a:pPr lvl="1"/>
            <a:r>
              <a:rPr lang="en-US" dirty="0" smtClean="0"/>
              <a:t>Volunteers, Red Cross, Salvation Army</a:t>
            </a:r>
          </a:p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Damage Assessments</a:t>
            </a:r>
          </a:p>
          <a:p>
            <a:pPr lvl="1"/>
            <a:r>
              <a:rPr lang="en-US" dirty="0" smtClean="0"/>
              <a:t>Plans, Specs, Estimates</a:t>
            </a:r>
          </a:p>
          <a:p>
            <a:pPr lvl="1"/>
            <a:r>
              <a:rPr lang="en-US" dirty="0" smtClean="0"/>
              <a:t>KEEP GOOD RECORDS!!!</a:t>
            </a:r>
          </a:p>
          <a:p>
            <a:pPr lvl="1"/>
            <a:r>
              <a:rPr lang="en-US" dirty="0" smtClean="0"/>
              <a:t>GPS CAMERAS!!!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95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Engineer 101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Duties</a:t>
            </a:r>
          </a:p>
          <a:p>
            <a:pPr lvl="1"/>
            <a:r>
              <a:rPr lang="en-US" dirty="0" smtClean="0"/>
              <a:t>Other duties as assigned</a:t>
            </a:r>
          </a:p>
          <a:p>
            <a:r>
              <a:rPr lang="en-US" dirty="0" smtClean="0"/>
              <a:t>Hard Skills</a:t>
            </a:r>
          </a:p>
          <a:p>
            <a:pPr lvl="1"/>
            <a:r>
              <a:rPr lang="en-US" dirty="0" smtClean="0"/>
              <a:t>Licensed Professional Engineer – No Problem!</a:t>
            </a:r>
          </a:p>
          <a:p>
            <a:r>
              <a:rPr lang="en-US" dirty="0" smtClean="0"/>
              <a:t>Know the Rules</a:t>
            </a:r>
          </a:p>
          <a:p>
            <a:pPr lvl="1"/>
            <a:r>
              <a:rPr lang="en-US" dirty="0" smtClean="0"/>
              <a:t>Trans. Code, Water Code, TAC, LGC, </a:t>
            </a:r>
            <a:r>
              <a:rPr lang="en-US" dirty="0"/>
              <a:t>TMUTCD</a:t>
            </a:r>
            <a:endParaRPr lang="en-US" dirty="0" smtClean="0"/>
          </a:p>
          <a:p>
            <a:r>
              <a:rPr lang="en-US" dirty="0" smtClean="0"/>
              <a:t>Soft Skills</a:t>
            </a:r>
          </a:p>
          <a:p>
            <a:pPr lvl="1"/>
            <a:r>
              <a:rPr lang="en-US" dirty="0" smtClean="0"/>
              <a:t>Know your team, Servant Leadership starts with You</a:t>
            </a:r>
          </a:p>
          <a:p>
            <a:pPr lvl="1"/>
            <a:r>
              <a:rPr lang="en-US" dirty="0" smtClean="0"/>
              <a:t>Find “Yes”, Be gentle if Law says “No”</a:t>
            </a:r>
          </a:p>
          <a:p>
            <a:pPr lvl="1"/>
            <a:r>
              <a:rPr lang="en-US" dirty="0" smtClean="0"/>
              <a:t>“I don’t have time” – You have to make time</a:t>
            </a:r>
          </a:p>
          <a:p>
            <a:r>
              <a:rPr lang="en-US" dirty="0" smtClean="0"/>
              <a:t>Sharpen your axe</a:t>
            </a:r>
          </a:p>
          <a:p>
            <a:pPr lvl="1"/>
            <a:r>
              <a:rPr lang="en-US" dirty="0" smtClean="0"/>
              <a:t>Engage in Organizations like TACERA, Servant Leader</a:t>
            </a:r>
          </a:p>
        </p:txBody>
      </p:sp>
    </p:spTree>
    <p:extLst>
      <p:ext uri="{BB962C8B-B14F-4D97-AF65-F5344CB8AC3E}">
        <p14:creationId xmlns:p14="http://schemas.microsoft.com/office/powerpoint/2010/main" val="347382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Engineering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Duties</a:t>
            </a:r>
          </a:p>
          <a:p>
            <a:r>
              <a:rPr lang="en-US" dirty="0" smtClean="0"/>
              <a:t>Road</a:t>
            </a:r>
            <a:endParaRPr lang="en-US" dirty="0" smtClean="0"/>
          </a:p>
          <a:p>
            <a:r>
              <a:rPr lang="en-US" dirty="0" smtClean="0"/>
              <a:t>Bridge</a:t>
            </a:r>
          </a:p>
          <a:p>
            <a:r>
              <a:rPr lang="en-US" dirty="0" smtClean="0"/>
              <a:t>Traffic</a:t>
            </a:r>
          </a:p>
          <a:p>
            <a:r>
              <a:rPr lang="en-US" dirty="0" smtClean="0"/>
              <a:t>Dam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Drainage</a:t>
            </a:r>
          </a:p>
          <a:p>
            <a:r>
              <a:rPr lang="en-US" dirty="0" smtClean="0"/>
              <a:t>Floodplain</a:t>
            </a:r>
          </a:p>
          <a:p>
            <a:r>
              <a:rPr lang="en-US" dirty="0" smtClean="0"/>
              <a:t>Subdivision</a:t>
            </a:r>
          </a:p>
          <a:p>
            <a:r>
              <a:rPr lang="en-US" dirty="0" smtClean="0"/>
              <a:t>ROW</a:t>
            </a:r>
          </a:p>
          <a:p>
            <a:r>
              <a:rPr lang="en-US" dirty="0" smtClean="0"/>
              <a:t>Emergency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0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 Code – Your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Ch. 251 – Gen. County Authority Related to Roads and Bridges</a:t>
            </a:r>
          </a:p>
          <a:p>
            <a:r>
              <a:rPr lang="en-US" dirty="0" smtClean="0"/>
              <a:t>Ch. 252 – Systems of County Road Administration</a:t>
            </a:r>
          </a:p>
          <a:p>
            <a:r>
              <a:rPr lang="en-US" dirty="0" smtClean="0"/>
              <a:t>Ch. 253 – County Improvement of Subdivision Roads</a:t>
            </a:r>
          </a:p>
          <a:p>
            <a:r>
              <a:rPr lang="en-US" dirty="0" smtClean="0"/>
              <a:t>Ch. 254 – Drainage on Public Roads</a:t>
            </a:r>
          </a:p>
          <a:p>
            <a:r>
              <a:rPr lang="en-US" dirty="0" smtClean="0"/>
              <a:t>Ch. 255 – County Regulation of Sight Distances</a:t>
            </a:r>
          </a:p>
          <a:p>
            <a:r>
              <a:rPr lang="en-US" dirty="0" smtClean="0"/>
              <a:t>Ch. 256 – Funds and Taxes for County Roads</a:t>
            </a:r>
          </a:p>
          <a:p>
            <a:r>
              <a:rPr lang="en-US" dirty="0" smtClean="0"/>
              <a:t>Ch. 257 – Road Districts</a:t>
            </a:r>
          </a:p>
          <a:p>
            <a:r>
              <a:rPr lang="en-US" dirty="0" smtClean="0"/>
              <a:t>Ch. 258 – County Road Map</a:t>
            </a:r>
          </a:p>
          <a:p>
            <a:r>
              <a:rPr lang="en-US" dirty="0" smtClean="0"/>
              <a:t>Ch. 280 – Miscellaneous Provisions</a:t>
            </a:r>
          </a:p>
          <a:p>
            <a:r>
              <a:rPr lang="en-US" dirty="0" smtClean="0"/>
              <a:t>Ch. 281 – Acquisition of Public Interest in Private Road</a:t>
            </a:r>
          </a:p>
          <a:p>
            <a:r>
              <a:rPr lang="en-US" dirty="0" smtClean="0"/>
              <a:t>Ch. 541 – Definitions (Vehicles and Traffic)</a:t>
            </a:r>
          </a:p>
          <a:p>
            <a:r>
              <a:rPr lang="en-US" dirty="0" smtClean="0"/>
              <a:t>Ch. 621 – General Provisions Relating to Vehicle Size and Weight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2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Duties of County Engineer</a:t>
            </a:r>
            <a:br>
              <a:rPr lang="en-US" dirty="0" smtClean="0"/>
            </a:br>
            <a:r>
              <a:rPr lang="en-US" dirty="0" smtClean="0"/>
              <a:t>Ch. 252 Transportation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/>
            <a:r>
              <a:rPr lang="en-US" dirty="0" smtClean="0"/>
              <a:t>Licensed Professional Engineer experienced in road construction and maintenance</a:t>
            </a:r>
          </a:p>
          <a:p>
            <a:pPr marL="342900" lvl="1" indent="-342900"/>
            <a:r>
              <a:rPr lang="en-US" dirty="0" smtClean="0"/>
              <a:t>Meet </a:t>
            </a:r>
            <a:r>
              <a:rPr lang="en-US" dirty="0" err="1" smtClean="0"/>
              <a:t>TxDOT</a:t>
            </a:r>
            <a:r>
              <a:rPr lang="en-US" dirty="0" smtClean="0"/>
              <a:t> District Engineer Qualifications</a:t>
            </a:r>
          </a:p>
          <a:p>
            <a:pPr marL="342900" lvl="1" indent="-342900"/>
            <a:r>
              <a:rPr lang="en-US" dirty="0" smtClean="0"/>
              <a:t>Responsible for efficient and economical construction and maintenance of county roads</a:t>
            </a:r>
          </a:p>
          <a:p>
            <a:pPr marL="342900" lvl="1" indent="-342900"/>
            <a:r>
              <a:rPr lang="en-US" dirty="0" smtClean="0"/>
              <a:t>Attend all Court Meetings related to county road matters</a:t>
            </a:r>
          </a:p>
          <a:p>
            <a:pPr marL="342900" lvl="1" indent="-342900"/>
            <a:r>
              <a:rPr lang="en-US" dirty="0" smtClean="0"/>
              <a:t>Supervise administration of county road department</a:t>
            </a:r>
          </a:p>
          <a:p>
            <a:pPr marL="342900" lvl="1" indent="-342900"/>
            <a:r>
              <a:rPr lang="en-US" dirty="0" smtClean="0"/>
              <a:t>Prepare detailed annual budget</a:t>
            </a:r>
          </a:p>
          <a:p>
            <a:pPr marL="342900" lvl="1" indent="-342900"/>
            <a:r>
              <a:rPr lang="en-US" dirty="0" smtClean="0"/>
              <a:t>Prepare estimates and specifications</a:t>
            </a:r>
          </a:p>
          <a:p>
            <a:pPr marL="342900" lvl="1" indent="-342900"/>
            <a:r>
              <a:rPr lang="en-US" dirty="0" smtClean="0"/>
              <a:t>Keep inventory</a:t>
            </a:r>
          </a:p>
          <a:p>
            <a:pPr marL="342900" lvl="1" indent="-342900"/>
            <a:r>
              <a:rPr lang="en-US" dirty="0" smtClean="0"/>
              <a:t>Perform inspections</a:t>
            </a:r>
          </a:p>
          <a:p>
            <a:pPr marL="342900" lvl="1" indent="-342900"/>
            <a:r>
              <a:rPr lang="en-US" dirty="0" smtClean="0"/>
              <a:t>Other Duties as Assigned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1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Engineer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General County Authority for Roads and Bridges</a:t>
            </a:r>
          </a:p>
          <a:p>
            <a:pPr lvl="1"/>
            <a:r>
              <a:rPr lang="en-US" dirty="0" smtClean="0"/>
              <a:t>Ch. 251 Transportation Code</a:t>
            </a:r>
            <a:endParaRPr lang="en-US" dirty="0"/>
          </a:p>
          <a:p>
            <a:pPr lvl="2"/>
            <a:r>
              <a:rPr lang="en-US" dirty="0" smtClean="0"/>
              <a:t>Authority to Construct and Maintain Roads</a:t>
            </a:r>
          </a:p>
          <a:p>
            <a:pPr lvl="2"/>
            <a:r>
              <a:rPr lang="en-US" dirty="0" smtClean="0"/>
              <a:t>Classification of County Roads (1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Road shall be Obstruction-Free</a:t>
            </a:r>
          </a:p>
          <a:p>
            <a:pPr lvl="2"/>
            <a:r>
              <a:rPr lang="en-US" dirty="0" smtClean="0"/>
              <a:t>Cattle Guards; Gates on Third Class Roads</a:t>
            </a:r>
          </a:p>
          <a:p>
            <a:pPr lvl="2"/>
            <a:r>
              <a:rPr lang="en-US" dirty="0" smtClean="0"/>
              <a:t>Road Names and Addressing</a:t>
            </a:r>
          </a:p>
          <a:p>
            <a:pPr lvl="2"/>
            <a:r>
              <a:rPr lang="en-US" dirty="0" smtClean="0"/>
              <a:t>Abandon</a:t>
            </a:r>
            <a:r>
              <a:rPr lang="en-US" dirty="0"/>
              <a:t>, Vacate, </a:t>
            </a:r>
            <a:r>
              <a:rPr lang="en-US" dirty="0" smtClean="0"/>
              <a:t>and Discontinue Roads</a:t>
            </a:r>
          </a:p>
          <a:p>
            <a:pPr lvl="2"/>
            <a:r>
              <a:rPr lang="en-US" dirty="0" smtClean="0"/>
              <a:t>Load Limits, Speed Limits, Stop, No-Parking</a:t>
            </a:r>
          </a:p>
          <a:p>
            <a:pPr lvl="2"/>
            <a:r>
              <a:rPr lang="en-US" dirty="0" smtClean="0"/>
              <a:t>Liability of Operator for Road Damage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9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Engineer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Pavement </a:t>
            </a:r>
            <a:r>
              <a:rPr lang="en-US" dirty="0" smtClean="0"/>
              <a:t>Management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Supervisor/Area System</a:t>
            </a:r>
            <a:endParaRPr lang="en-US" dirty="0"/>
          </a:p>
          <a:p>
            <a:pPr lvl="1"/>
            <a:r>
              <a:rPr lang="en-US" dirty="0" smtClean="0"/>
              <a:t>Pavement Distress Identification Manual </a:t>
            </a:r>
            <a:r>
              <a:rPr lang="en-US" dirty="0" smtClean="0">
                <a:hlinkClick r:id="rId2"/>
              </a:rPr>
              <a:t>www.wistrans.org//mrutc/files/Distress-ID-Manual.pdf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Load </a:t>
            </a:r>
            <a:r>
              <a:rPr lang="en-US" dirty="0" smtClean="0"/>
              <a:t>Capacity</a:t>
            </a:r>
          </a:p>
          <a:p>
            <a:pPr lvl="2"/>
            <a:r>
              <a:rPr lang="en-US" dirty="0" smtClean="0"/>
              <a:t>Geotechnical Investigation</a:t>
            </a:r>
          </a:p>
          <a:p>
            <a:r>
              <a:rPr lang="en-US" dirty="0" smtClean="0"/>
              <a:t>Pavement </a:t>
            </a:r>
            <a:r>
              <a:rPr lang="en-US" dirty="0" smtClean="0"/>
              <a:t>Maintenance</a:t>
            </a:r>
          </a:p>
          <a:p>
            <a:pPr lvl="2"/>
            <a:r>
              <a:rPr lang="en-US" dirty="0" smtClean="0"/>
              <a:t>Drainage, Brush, Herbicide (Annually)</a:t>
            </a:r>
          </a:p>
          <a:p>
            <a:pPr lvl="2"/>
            <a:r>
              <a:rPr lang="en-US" dirty="0"/>
              <a:t>Crack Seal (Annually)</a:t>
            </a:r>
          </a:p>
          <a:p>
            <a:pPr lvl="2"/>
            <a:r>
              <a:rPr lang="en-US" dirty="0" smtClean="0"/>
              <a:t>Chip Seal/Overlay (10-year cycle)</a:t>
            </a:r>
          </a:p>
          <a:p>
            <a:pPr lvl="2"/>
            <a:r>
              <a:rPr lang="en-US" dirty="0" smtClean="0"/>
              <a:t>Reconstruction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7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Engineer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TxDOT</a:t>
            </a:r>
            <a:r>
              <a:rPr lang="en-US" dirty="0" smtClean="0"/>
              <a:t> Off- System Bridge Program</a:t>
            </a:r>
          </a:p>
          <a:p>
            <a:pPr lvl="1"/>
            <a:r>
              <a:rPr lang="en-US" dirty="0" smtClean="0"/>
              <a:t>2 Year Inspections</a:t>
            </a:r>
          </a:p>
          <a:p>
            <a:pPr lvl="1"/>
            <a:r>
              <a:rPr lang="en-US" dirty="0" smtClean="0"/>
              <a:t>80/10/10</a:t>
            </a:r>
            <a:endParaRPr lang="en-US" dirty="0" smtClean="0"/>
          </a:p>
          <a:p>
            <a:r>
              <a:rPr lang="en-US" dirty="0" smtClean="0"/>
              <a:t>Bridge Maintenance</a:t>
            </a:r>
          </a:p>
          <a:p>
            <a:pPr lvl="1"/>
            <a:r>
              <a:rPr lang="en-US" dirty="0" smtClean="0"/>
              <a:t>Structural</a:t>
            </a:r>
          </a:p>
          <a:p>
            <a:pPr lvl="2"/>
            <a:r>
              <a:rPr lang="en-US" dirty="0" smtClean="0"/>
              <a:t>Erosion/Concrete Rip-Rap</a:t>
            </a:r>
          </a:p>
          <a:p>
            <a:pPr lvl="2"/>
            <a:r>
              <a:rPr lang="en-US" dirty="0" err="1" smtClean="0"/>
              <a:t>Spalling</a:t>
            </a:r>
            <a:r>
              <a:rPr lang="en-US" dirty="0" smtClean="0"/>
              <a:t> (Non-shrink grout) /Cracking</a:t>
            </a:r>
            <a:endParaRPr lang="en-US" dirty="0" smtClean="0"/>
          </a:p>
          <a:p>
            <a:pPr lvl="1"/>
            <a:r>
              <a:rPr lang="en-US" dirty="0" smtClean="0"/>
              <a:t>Aesthetics</a:t>
            </a:r>
          </a:p>
          <a:p>
            <a:pPr lvl="2"/>
            <a:r>
              <a:rPr lang="en-US" dirty="0" smtClean="0"/>
              <a:t>Graffiti Control</a:t>
            </a:r>
            <a:endParaRPr lang="en-US" dirty="0" smtClean="0"/>
          </a:p>
          <a:p>
            <a:pPr lvl="1"/>
            <a:r>
              <a:rPr lang="en-US" dirty="0" smtClean="0"/>
              <a:t>Traffic </a:t>
            </a:r>
            <a:r>
              <a:rPr lang="en-US" dirty="0" smtClean="0"/>
              <a:t>Control/Signage</a:t>
            </a:r>
          </a:p>
          <a:p>
            <a:pPr lvl="2"/>
            <a:r>
              <a:rPr lang="en-US" dirty="0" smtClean="0"/>
              <a:t>Load Limits/Single Lane Bridge/Watch for 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5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Engineer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Level of Service A-F</a:t>
            </a:r>
            <a:endParaRPr lang="en-US" dirty="0" smtClean="0"/>
          </a:p>
          <a:p>
            <a:pPr lvl="1"/>
            <a:r>
              <a:rPr lang="en-US" dirty="0" smtClean="0"/>
              <a:t>Traffic </a:t>
            </a:r>
            <a:r>
              <a:rPr lang="en-US" dirty="0" smtClean="0"/>
              <a:t>Counters</a:t>
            </a:r>
          </a:p>
          <a:p>
            <a:pPr lvl="2"/>
            <a:r>
              <a:rPr lang="en-US" dirty="0" smtClean="0"/>
              <a:t>Tube, Electronic, Optical</a:t>
            </a:r>
            <a:endParaRPr lang="en-US" dirty="0" smtClean="0"/>
          </a:p>
          <a:p>
            <a:pPr lvl="2"/>
            <a:r>
              <a:rPr lang="en-US" dirty="0" smtClean="0"/>
              <a:t>Vehicle </a:t>
            </a:r>
            <a:r>
              <a:rPr lang="en-US" dirty="0" smtClean="0"/>
              <a:t>Classifications</a:t>
            </a:r>
          </a:p>
          <a:p>
            <a:pPr lvl="2"/>
            <a:r>
              <a:rPr lang="en-US" dirty="0" smtClean="0"/>
              <a:t>ADT, Peak 8-hour Traffic Volume</a:t>
            </a:r>
          </a:p>
          <a:p>
            <a:pPr lvl="2"/>
            <a:r>
              <a:rPr lang="en-US" dirty="0" smtClean="0"/>
              <a:t>Min., Max, Average, Median, and 85</a:t>
            </a:r>
            <a:r>
              <a:rPr lang="en-US" baseline="30000" dirty="0" smtClean="0"/>
              <a:t>th</a:t>
            </a:r>
            <a:r>
              <a:rPr lang="en-US" dirty="0" smtClean="0"/>
              <a:t>%-</a:t>
            </a:r>
            <a:r>
              <a:rPr lang="en-US" dirty="0" err="1" smtClean="0"/>
              <a:t>ile</a:t>
            </a:r>
            <a:r>
              <a:rPr lang="en-US" dirty="0" smtClean="0"/>
              <a:t> Speeds</a:t>
            </a:r>
          </a:p>
          <a:p>
            <a:r>
              <a:rPr lang="en-US" dirty="0"/>
              <a:t>T</a:t>
            </a:r>
            <a:r>
              <a:rPr lang="en-US" dirty="0" smtClean="0"/>
              <a:t>raffic </a:t>
            </a:r>
            <a:r>
              <a:rPr lang="en-US" dirty="0" smtClean="0"/>
              <a:t>Signs</a:t>
            </a:r>
          </a:p>
          <a:p>
            <a:pPr lvl="1"/>
            <a:r>
              <a:rPr lang="en-US" dirty="0" smtClean="0"/>
              <a:t>Speed Limits (85</a:t>
            </a:r>
            <a:r>
              <a:rPr lang="en-US" baseline="30000" dirty="0" smtClean="0"/>
              <a:t>th</a:t>
            </a:r>
            <a:r>
              <a:rPr lang="en-US" dirty="0" smtClean="0"/>
              <a:t>%-</a:t>
            </a:r>
            <a:r>
              <a:rPr lang="en-US" dirty="0" err="1" smtClean="0"/>
              <a:t>ile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Stop Signs and Multi-way Stop Signs</a:t>
            </a:r>
            <a:endParaRPr lang="en-US" dirty="0" smtClean="0"/>
          </a:p>
          <a:p>
            <a:pPr lvl="1"/>
            <a:r>
              <a:rPr lang="en-US" dirty="0" smtClean="0"/>
              <a:t>Texas </a:t>
            </a:r>
            <a:r>
              <a:rPr lang="en-US" dirty="0" smtClean="0"/>
              <a:t>Manual on Uniform Traffic Control </a:t>
            </a:r>
            <a:r>
              <a:rPr lang="en-US" dirty="0" smtClean="0"/>
              <a:t>Devices </a:t>
            </a:r>
            <a:r>
              <a:rPr lang="en-US" dirty="0">
                <a:hlinkClick r:id="rId2"/>
              </a:rPr>
              <a:t>ftp.dot.state.tx.us</a:t>
            </a:r>
            <a:r>
              <a:rPr lang="en-US" dirty="0"/>
              <a:t>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5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 Engineer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TCEQ Dam Safety Program</a:t>
            </a:r>
          </a:p>
          <a:p>
            <a:pPr lvl="1"/>
            <a:r>
              <a:rPr lang="en-US" dirty="0" smtClean="0"/>
              <a:t>5 year inspections</a:t>
            </a:r>
          </a:p>
          <a:p>
            <a:pPr lvl="1"/>
            <a:r>
              <a:rPr lang="en-US" dirty="0" smtClean="0"/>
              <a:t>Erosion, Leaking, Vegetation</a:t>
            </a:r>
          </a:p>
          <a:p>
            <a:pPr lvl="1"/>
            <a:r>
              <a:rPr lang="en-US" dirty="0" smtClean="0"/>
              <a:t>Operation and Maintenance Plan</a:t>
            </a:r>
          </a:p>
          <a:p>
            <a:pPr lvl="2"/>
            <a:r>
              <a:rPr lang="en-US" dirty="0" smtClean="0"/>
              <a:t>Spring and Fall Vegetation Control and Inspections</a:t>
            </a:r>
          </a:p>
          <a:p>
            <a:pPr lvl="2"/>
            <a:r>
              <a:rPr lang="en-US" dirty="0" smtClean="0"/>
              <a:t>Annual Crack Sealing</a:t>
            </a:r>
          </a:p>
          <a:p>
            <a:pPr lvl="2"/>
            <a:r>
              <a:rPr lang="en-US" dirty="0" smtClean="0"/>
              <a:t>Erosion Control</a:t>
            </a:r>
          </a:p>
          <a:p>
            <a:pPr lvl="1"/>
            <a:r>
              <a:rPr lang="en-US" dirty="0" smtClean="0"/>
              <a:t>Emergency Action Plan</a:t>
            </a:r>
          </a:p>
          <a:p>
            <a:pPr lvl="2"/>
            <a:r>
              <a:rPr lang="en-US" dirty="0" smtClean="0"/>
              <a:t>Flood inundation maps</a:t>
            </a:r>
          </a:p>
          <a:p>
            <a:pPr lvl="2"/>
            <a:r>
              <a:rPr lang="en-US" dirty="0" smtClean="0"/>
              <a:t>Emergency Protocol</a:t>
            </a:r>
          </a:p>
          <a:p>
            <a:pPr lvl="2"/>
            <a:r>
              <a:rPr lang="en-US" dirty="0" smtClean="0"/>
              <a:t>Tabletop exercises</a:t>
            </a:r>
          </a:p>
          <a:p>
            <a:r>
              <a:rPr lang="en-US" dirty="0" smtClean="0"/>
              <a:t>30 TAC Sec. 299 Dams and Reservoirs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9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21092</TotalTime>
  <Words>806</Words>
  <Application>Microsoft Office PowerPoint</Application>
  <PresentationFormat>On-screen Show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County Engineering 101</vt:lpstr>
      <vt:lpstr>County Engineering 101</vt:lpstr>
      <vt:lpstr>Transportation Code – Your Bible</vt:lpstr>
      <vt:lpstr>Duties of County Engineer Ch. 252 Transportation Code</vt:lpstr>
      <vt:lpstr>Road Engineer</vt:lpstr>
      <vt:lpstr>Road Engineer</vt:lpstr>
      <vt:lpstr>Bridge Engineer</vt:lpstr>
      <vt:lpstr>Traffic Engineer</vt:lpstr>
      <vt:lpstr>Dam Engineer</vt:lpstr>
      <vt:lpstr>Drainage Engineer</vt:lpstr>
      <vt:lpstr>Floodplain Manager</vt:lpstr>
      <vt:lpstr>Subdivision Administrator</vt:lpstr>
      <vt:lpstr>Right of Way</vt:lpstr>
      <vt:lpstr>Emergency Management</vt:lpstr>
      <vt:lpstr>County Engineer 101 Summary</vt:lpstr>
    </vt:vector>
  </TitlesOfParts>
  <Company>County of Kerr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Engineering 101</dc:title>
  <dc:creator>Charlie Hastings</dc:creator>
  <cp:lastModifiedBy>Charlie Hastings</cp:lastModifiedBy>
  <cp:revision>42</cp:revision>
  <dcterms:created xsi:type="dcterms:W3CDTF">2018-07-17T15:49:59Z</dcterms:created>
  <dcterms:modified xsi:type="dcterms:W3CDTF">2018-10-15T15:32:23Z</dcterms:modified>
</cp:coreProperties>
</file>