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0" r:id="rId2"/>
    <p:sldId id="285" r:id="rId3"/>
    <p:sldId id="296" r:id="rId4"/>
    <p:sldId id="286" r:id="rId5"/>
    <p:sldId id="272" r:id="rId6"/>
    <p:sldId id="273" r:id="rId7"/>
    <p:sldId id="278" r:id="rId8"/>
    <p:sldId id="280" r:id="rId9"/>
    <p:sldId id="282" r:id="rId10"/>
    <p:sldId id="287" r:id="rId11"/>
    <p:sldId id="264" r:id="rId12"/>
    <p:sldId id="265" r:id="rId13"/>
    <p:sldId id="270" r:id="rId14"/>
    <p:sldId id="277" r:id="rId15"/>
    <p:sldId id="288" r:id="rId16"/>
    <p:sldId id="274" r:id="rId17"/>
    <p:sldId id="275" r:id="rId18"/>
    <p:sldId id="262" r:id="rId19"/>
    <p:sldId id="276" r:id="rId20"/>
    <p:sldId id="290" r:id="rId21"/>
    <p:sldId id="291" r:id="rId22"/>
    <p:sldId id="294" r:id="rId23"/>
    <p:sldId id="295" r:id="rId24"/>
    <p:sldId id="292" r:id="rId25"/>
    <p:sldId id="293" r:id="rId26"/>
    <p:sldId id="283" r:id="rId27"/>
    <p:sldId id="263" r:id="rId28"/>
    <p:sldId id="29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8" autoAdjust="0"/>
    <p:restoredTop sz="94660"/>
  </p:normalViewPr>
  <p:slideViewPr>
    <p:cSldViewPr>
      <p:cViewPr varScale="1">
        <p:scale>
          <a:sx n="81" d="100"/>
          <a:sy n="81" d="100"/>
        </p:scale>
        <p:origin x="1493"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9B7E54-593E-4F44-8748-1C9A9118F6C2}" type="datetimeFigureOut">
              <a:rPr lang="en-US" smtClean="0"/>
              <a:t>2/19/2018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BE274E-ADA6-41B3-A5A7-07B91CFA900B}" type="slidenum">
              <a:rPr lang="en-US" smtClean="0"/>
              <a:t>‹#›</a:t>
            </a:fld>
            <a:endParaRPr lang="en-US"/>
          </a:p>
        </p:txBody>
      </p:sp>
    </p:spTree>
    <p:extLst>
      <p:ext uri="{BB962C8B-B14F-4D97-AF65-F5344CB8AC3E}">
        <p14:creationId xmlns:p14="http://schemas.microsoft.com/office/powerpoint/2010/main" val="1126215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EB6371-F322-459B-A11C-0A9841DD725B}"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7F6223-B742-4296-9D88-F4CC0F17F4C9}" type="slidenum">
              <a:rPr lang="en-US"/>
              <a:pPr/>
              <a:t>26</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a:t>Confirm the manufacturer is compliant with astm and third party testing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11622B-152F-4567-BD64-515FF6ED5983}"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9BBFA-1BD4-4DE3-9CE1-47157C3830E2}" type="slidenum">
              <a:rPr lang="en-US" smtClean="0"/>
              <a:t>‹#›</a:t>
            </a:fld>
            <a:endParaRPr lang="en-US"/>
          </a:p>
        </p:txBody>
      </p:sp>
    </p:spTree>
    <p:extLst>
      <p:ext uri="{BB962C8B-B14F-4D97-AF65-F5344CB8AC3E}">
        <p14:creationId xmlns:p14="http://schemas.microsoft.com/office/powerpoint/2010/main" val="3626500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11622B-152F-4567-BD64-515FF6ED5983}"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9BBFA-1BD4-4DE3-9CE1-47157C3830E2}" type="slidenum">
              <a:rPr lang="en-US" smtClean="0"/>
              <a:t>‹#›</a:t>
            </a:fld>
            <a:endParaRPr lang="en-US"/>
          </a:p>
        </p:txBody>
      </p:sp>
    </p:spTree>
    <p:extLst>
      <p:ext uri="{BB962C8B-B14F-4D97-AF65-F5344CB8AC3E}">
        <p14:creationId xmlns:p14="http://schemas.microsoft.com/office/powerpoint/2010/main" val="279185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11622B-152F-4567-BD64-515FF6ED5983}"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9BBFA-1BD4-4DE3-9CE1-47157C3830E2}" type="slidenum">
              <a:rPr lang="en-US" smtClean="0"/>
              <a:t>‹#›</a:t>
            </a:fld>
            <a:endParaRPr lang="en-US"/>
          </a:p>
        </p:txBody>
      </p:sp>
    </p:spTree>
    <p:extLst>
      <p:ext uri="{BB962C8B-B14F-4D97-AF65-F5344CB8AC3E}">
        <p14:creationId xmlns:p14="http://schemas.microsoft.com/office/powerpoint/2010/main" val="3196220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11622B-152F-4567-BD64-515FF6ED5983}"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9BBFA-1BD4-4DE3-9CE1-47157C3830E2}" type="slidenum">
              <a:rPr lang="en-US" smtClean="0"/>
              <a:t>‹#›</a:t>
            </a:fld>
            <a:endParaRPr lang="en-US"/>
          </a:p>
        </p:txBody>
      </p:sp>
    </p:spTree>
    <p:extLst>
      <p:ext uri="{BB962C8B-B14F-4D97-AF65-F5344CB8AC3E}">
        <p14:creationId xmlns:p14="http://schemas.microsoft.com/office/powerpoint/2010/main" val="182471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11622B-152F-4567-BD64-515FF6ED5983}"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9BBFA-1BD4-4DE3-9CE1-47157C3830E2}" type="slidenum">
              <a:rPr lang="en-US" smtClean="0"/>
              <a:t>‹#›</a:t>
            </a:fld>
            <a:endParaRPr lang="en-US"/>
          </a:p>
        </p:txBody>
      </p:sp>
    </p:spTree>
    <p:extLst>
      <p:ext uri="{BB962C8B-B14F-4D97-AF65-F5344CB8AC3E}">
        <p14:creationId xmlns:p14="http://schemas.microsoft.com/office/powerpoint/2010/main" val="4275375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11622B-152F-4567-BD64-515FF6ED5983}" type="datetimeFigureOut">
              <a:rPr lang="en-US" smtClean="0"/>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9BBFA-1BD4-4DE3-9CE1-47157C3830E2}" type="slidenum">
              <a:rPr lang="en-US" smtClean="0"/>
              <a:t>‹#›</a:t>
            </a:fld>
            <a:endParaRPr lang="en-US"/>
          </a:p>
        </p:txBody>
      </p:sp>
    </p:spTree>
    <p:extLst>
      <p:ext uri="{BB962C8B-B14F-4D97-AF65-F5344CB8AC3E}">
        <p14:creationId xmlns:p14="http://schemas.microsoft.com/office/powerpoint/2010/main" val="356003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11622B-152F-4567-BD64-515FF6ED5983}" type="datetimeFigureOut">
              <a:rPr lang="en-US" smtClean="0"/>
              <a:t>2/19/2018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79BBFA-1BD4-4DE3-9CE1-47157C3830E2}" type="slidenum">
              <a:rPr lang="en-US" smtClean="0"/>
              <a:t>‹#›</a:t>
            </a:fld>
            <a:endParaRPr lang="en-US"/>
          </a:p>
        </p:txBody>
      </p:sp>
    </p:spTree>
    <p:extLst>
      <p:ext uri="{BB962C8B-B14F-4D97-AF65-F5344CB8AC3E}">
        <p14:creationId xmlns:p14="http://schemas.microsoft.com/office/powerpoint/2010/main" val="1561041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11622B-152F-4567-BD64-515FF6ED5983}" type="datetimeFigureOut">
              <a:rPr lang="en-US" smtClean="0"/>
              <a:t>2/19/2018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79BBFA-1BD4-4DE3-9CE1-47157C3830E2}" type="slidenum">
              <a:rPr lang="en-US" smtClean="0"/>
              <a:t>‹#›</a:t>
            </a:fld>
            <a:endParaRPr lang="en-US"/>
          </a:p>
        </p:txBody>
      </p:sp>
    </p:spTree>
    <p:extLst>
      <p:ext uri="{BB962C8B-B14F-4D97-AF65-F5344CB8AC3E}">
        <p14:creationId xmlns:p14="http://schemas.microsoft.com/office/powerpoint/2010/main" val="318145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1622B-152F-4567-BD64-515FF6ED5983}" type="datetimeFigureOut">
              <a:rPr lang="en-US" smtClean="0"/>
              <a:t>2/19/2018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79BBFA-1BD4-4DE3-9CE1-47157C3830E2}" type="slidenum">
              <a:rPr lang="en-US" smtClean="0"/>
              <a:t>‹#›</a:t>
            </a:fld>
            <a:endParaRPr lang="en-US"/>
          </a:p>
        </p:txBody>
      </p:sp>
    </p:spTree>
    <p:extLst>
      <p:ext uri="{BB962C8B-B14F-4D97-AF65-F5344CB8AC3E}">
        <p14:creationId xmlns:p14="http://schemas.microsoft.com/office/powerpoint/2010/main" val="267558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11622B-152F-4567-BD64-515FF6ED5983}" type="datetimeFigureOut">
              <a:rPr lang="en-US" smtClean="0"/>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9BBFA-1BD4-4DE3-9CE1-47157C3830E2}" type="slidenum">
              <a:rPr lang="en-US" smtClean="0"/>
              <a:t>‹#›</a:t>
            </a:fld>
            <a:endParaRPr lang="en-US"/>
          </a:p>
        </p:txBody>
      </p:sp>
    </p:spTree>
    <p:extLst>
      <p:ext uri="{BB962C8B-B14F-4D97-AF65-F5344CB8AC3E}">
        <p14:creationId xmlns:p14="http://schemas.microsoft.com/office/powerpoint/2010/main" val="3427046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11622B-152F-4567-BD64-515FF6ED5983}" type="datetimeFigureOut">
              <a:rPr lang="en-US" smtClean="0"/>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9BBFA-1BD4-4DE3-9CE1-47157C3830E2}" type="slidenum">
              <a:rPr lang="en-US" smtClean="0"/>
              <a:t>‹#›</a:t>
            </a:fld>
            <a:endParaRPr lang="en-US"/>
          </a:p>
        </p:txBody>
      </p:sp>
    </p:spTree>
    <p:extLst>
      <p:ext uri="{BB962C8B-B14F-4D97-AF65-F5344CB8AC3E}">
        <p14:creationId xmlns:p14="http://schemas.microsoft.com/office/powerpoint/2010/main" val="235176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1622B-152F-4567-BD64-515FF6ED5983}" type="datetimeFigureOut">
              <a:rPr lang="en-US" smtClean="0"/>
              <a:t>2/19/2018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9BBFA-1BD4-4DE3-9CE1-47157C3830E2}" type="slidenum">
              <a:rPr lang="en-US" smtClean="0"/>
              <a:t>‹#›</a:t>
            </a:fld>
            <a:endParaRPr lang="en-US"/>
          </a:p>
        </p:txBody>
      </p:sp>
    </p:spTree>
    <p:extLst>
      <p:ext uri="{BB962C8B-B14F-4D97-AF65-F5344CB8AC3E}">
        <p14:creationId xmlns:p14="http://schemas.microsoft.com/office/powerpoint/2010/main" val="428823987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ideo" Target="file:///C:\Users\wshook\Documents\Shotcreting\Culvert%20Lining\Spincaster%20in%20pipe.AVI"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71600" y="3393078"/>
            <a:ext cx="6400800" cy="830997"/>
          </a:xfrm>
          <a:prstGeom prst="rect">
            <a:avLst/>
          </a:prstGeom>
          <a:gradFill>
            <a:gsLst>
              <a:gs pos="0">
                <a:schemeClr val="accent1">
                  <a:tint val="66000"/>
                  <a:satMod val="160000"/>
                </a:schemeClr>
              </a:gs>
              <a:gs pos="100000">
                <a:schemeClr val="accent1">
                  <a:tint val="44500"/>
                  <a:satMod val="160000"/>
                </a:schemeClr>
              </a:gs>
              <a:gs pos="100000">
                <a:schemeClr val="accent1">
                  <a:tint val="23500"/>
                  <a:satMod val="160000"/>
                </a:schemeClr>
              </a:gs>
            </a:gsLst>
            <a:lin ang="5400000" scaled="0"/>
          </a:gra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cap="small" dirty="0"/>
              <a:t>Materials and Technologies For The Rehabilitation of Stormdrain Pipe and Culverts </a:t>
            </a:r>
          </a:p>
        </p:txBody>
      </p:sp>
      <p:sp>
        <p:nvSpPr>
          <p:cNvPr id="11" name="TextBox 10"/>
          <p:cNvSpPr txBox="1"/>
          <p:nvPr/>
        </p:nvSpPr>
        <p:spPr>
          <a:xfrm>
            <a:off x="1371599" y="1673586"/>
            <a:ext cx="6400800" cy="523220"/>
          </a:xfrm>
          <a:prstGeom prst="rect">
            <a:avLst/>
          </a:prstGeom>
          <a:gradFill>
            <a:gsLst>
              <a:gs pos="0">
                <a:schemeClr val="accent1">
                  <a:tint val="66000"/>
                  <a:satMod val="160000"/>
                </a:schemeClr>
              </a:gs>
              <a:gs pos="100000">
                <a:schemeClr val="accent1">
                  <a:tint val="44500"/>
                  <a:satMod val="160000"/>
                </a:schemeClr>
              </a:gs>
              <a:gs pos="100000">
                <a:schemeClr val="accent1">
                  <a:tint val="23500"/>
                  <a:satMod val="160000"/>
                </a:schemeClr>
              </a:gs>
            </a:gsLst>
            <a:lin ang="5400000" scaled="0"/>
          </a:gra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cap="small" dirty="0"/>
              <a:t>Centrifugally Cast Concrete Pipe - CCCP</a:t>
            </a:r>
          </a:p>
        </p:txBody>
      </p:sp>
    </p:spTree>
    <p:extLst>
      <p:ext uri="{BB962C8B-B14F-4D97-AF65-F5344CB8AC3E}">
        <p14:creationId xmlns:p14="http://schemas.microsoft.com/office/powerpoint/2010/main" val="106351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318584"/>
            <a:ext cx="5791200" cy="4893647"/>
          </a:xfrm>
          <a:prstGeom prst="rect">
            <a:avLst/>
          </a:prstGeom>
        </p:spPr>
        <p:txBody>
          <a:bodyPr wrap="square">
            <a:spAutoFit/>
          </a:bodyPr>
          <a:lstStyle/>
          <a:p>
            <a:r>
              <a:rPr lang="en-US" sz="2400" dirty="0"/>
              <a:t>When Tropical Storm Faye blew across Florida in 2008, stormwater rushed through one of the corrugated steel culvert pipes under State Road 16 in Clay County and began to draw the surrounding soil into the pipe.</a:t>
            </a:r>
          </a:p>
          <a:p>
            <a:r>
              <a:rPr lang="en-US" sz="2400" dirty="0"/>
              <a:t>"It created a void along the side of the road about 10 feet deep and 20 feet across. You could have put a couple of minivans in this hole," says Spencer Townsend, project manager for the Clay and Nassau counties local sites for </a:t>
            </a:r>
            <a:r>
              <a:rPr lang="en-US" sz="2400" dirty="0" err="1"/>
              <a:t>Transfield</a:t>
            </a:r>
            <a:r>
              <a:rPr lang="en-US" sz="2400" dirty="0"/>
              <a:t> Services North America.</a:t>
            </a:r>
          </a:p>
        </p:txBody>
      </p:sp>
      <p:sp>
        <p:nvSpPr>
          <p:cNvPr id="3"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Clay County, Florida</a:t>
            </a:r>
            <a:endParaRPr lang="en-US" dirty="0"/>
          </a:p>
        </p:txBody>
      </p:sp>
    </p:spTree>
    <p:extLst>
      <p:ext uri="{BB962C8B-B14F-4D97-AF65-F5344CB8AC3E}">
        <p14:creationId xmlns:p14="http://schemas.microsoft.com/office/powerpoint/2010/main" val="2032190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1101.JPG"/>
          <p:cNvPicPr>
            <a:picLocks noChangeAspect="1"/>
          </p:cNvPicPr>
          <p:nvPr/>
        </p:nvPicPr>
        <p:blipFill>
          <a:blip r:embed="rId2" cstate="print"/>
          <a:stretch>
            <a:fillRect/>
          </a:stretch>
        </p:blipFill>
        <p:spPr>
          <a:xfrm>
            <a:off x="0" y="0"/>
            <a:ext cx="9144000" cy="6858000"/>
          </a:xfrm>
          <a:prstGeom prst="rect">
            <a:avLst/>
          </a:prstGeom>
        </p:spPr>
      </p:pic>
      <p:sp>
        <p:nvSpPr>
          <p:cNvPr id="3" name="Title 1"/>
          <p:cNvSpPr>
            <a:spLocks noGrp="1"/>
          </p:cNvSpPr>
          <p:nvPr>
            <p:ph type="title"/>
          </p:nvPr>
        </p:nvSpPr>
        <p:spPr>
          <a:xfrm>
            <a:off x="457200" y="274638"/>
            <a:ext cx="8229600" cy="1143000"/>
          </a:xfrm>
        </p:spPr>
        <p:txBody>
          <a:bodyPr/>
          <a:lstStyle/>
          <a:p>
            <a:r>
              <a:rPr lang="en-US" dirty="0"/>
              <a:t>Clay County, Florida</a:t>
            </a:r>
          </a:p>
        </p:txBody>
      </p:sp>
    </p:spTree>
    <p:extLst>
      <p:ext uri="{BB962C8B-B14F-4D97-AF65-F5344CB8AC3E}">
        <p14:creationId xmlns:p14="http://schemas.microsoft.com/office/powerpoint/2010/main" val="3986337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Van Young\Documents\waterfalls-wallpaper-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9"/>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SC01103.JPG"/>
          <p:cNvPicPr>
            <a:picLocks noChangeAspect="1"/>
          </p:cNvPicPr>
          <p:nvPr/>
        </p:nvPicPr>
        <p:blipFill>
          <a:blip r:embed="rId3" cstate="print"/>
          <a:stretch>
            <a:fillRect/>
          </a:stretch>
        </p:blipFill>
        <p:spPr>
          <a:xfrm>
            <a:off x="1" y="-1"/>
            <a:ext cx="9143998" cy="6859089"/>
          </a:xfrm>
          <a:prstGeom prst="rect">
            <a:avLst/>
          </a:prstGeom>
        </p:spPr>
      </p:pic>
    </p:spTree>
    <p:extLst>
      <p:ext uri="{BB962C8B-B14F-4D97-AF65-F5344CB8AC3E}">
        <p14:creationId xmlns:p14="http://schemas.microsoft.com/office/powerpoint/2010/main" val="3274925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1157.JPG"/>
          <p:cNvPicPr>
            <a:picLocks noChangeAspect="1"/>
          </p:cNvPicPr>
          <p:nvPr/>
        </p:nvPicPr>
        <p:blipFill>
          <a:blip r:embed="rId2" cstate="print"/>
          <a:stretch>
            <a:fillRect/>
          </a:stretch>
        </p:blipFill>
        <p:spPr>
          <a:xfrm>
            <a:off x="0" y="0"/>
            <a:ext cx="9144000" cy="6934200"/>
          </a:xfrm>
          <a:prstGeom prst="rect">
            <a:avLst/>
          </a:prstGeom>
        </p:spPr>
      </p:pic>
    </p:spTree>
    <p:extLst>
      <p:ext uri="{BB962C8B-B14F-4D97-AF65-F5344CB8AC3E}">
        <p14:creationId xmlns:p14="http://schemas.microsoft.com/office/powerpoint/2010/main" val="748686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Clay County, Florida</a:t>
            </a:r>
          </a:p>
        </p:txBody>
      </p:sp>
      <p:sp>
        <p:nvSpPr>
          <p:cNvPr id="3" name="Text Placeholder 2"/>
          <p:cNvSpPr>
            <a:spLocks noGrp="1"/>
          </p:cNvSpPr>
          <p:nvPr>
            <p:ph type="body" idx="1"/>
          </p:nvPr>
        </p:nvSpPr>
        <p:spPr/>
        <p:txBody>
          <a:bodyPr/>
          <a:lstStyle/>
          <a:p>
            <a:r>
              <a:rPr lang="en-US" dirty="0"/>
              <a:t>Before </a:t>
            </a:r>
          </a:p>
        </p:txBody>
      </p:sp>
      <p:sp>
        <p:nvSpPr>
          <p:cNvPr id="4" name="Text Placeholder 3"/>
          <p:cNvSpPr>
            <a:spLocks noGrp="1"/>
          </p:cNvSpPr>
          <p:nvPr>
            <p:ph type="body" sz="half" idx="3"/>
          </p:nvPr>
        </p:nvSpPr>
        <p:spPr/>
        <p:txBody>
          <a:bodyPr/>
          <a:lstStyle/>
          <a:p>
            <a:r>
              <a:rPr lang="en-US" dirty="0"/>
              <a:t>After </a:t>
            </a:r>
          </a:p>
        </p:txBody>
      </p:sp>
      <p:pic>
        <p:nvPicPr>
          <p:cNvPr id="7" name="Content Placeholder 6" descr="DSC01100.JPG"/>
          <p:cNvPicPr>
            <a:picLocks noGrp="1" noChangeAspect="1"/>
          </p:cNvPicPr>
          <p:nvPr>
            <p:ph sz="quarter" idx="2"/>
          </p:nvPr>
        </p:nvPicPr>
        <p:blipFill>
          <a:blip r:embed="rId3" cstate="print"/>
          <a:stretch>
            <a:fillRect/>
          </a:stretch>
        </p:blipFill>
        <p:spPr>
          <a:xfrm>
            <a:off x="381000" y="3135709"/>
            <a:ext cx="4041775" cy="3031331"/>
          </a:xfrm>
        </p:spPr>
      </p:pic>
      <p:pic>
        <p:nvPicPr>
          <p:cNvPr id="8" name="Content Placeholder 7" descr="DSC01182.JPG"/>
          <p:cNvPicPr>
            <a:picLocks noGrp="1" noChangeAspect="1"/>
          </p:cNvPicPr>
          <p:nvPr>
            <p:ph sz="quarter" idx="4"/>
          </p:nvPr>
        </p:nvPicPr>
        <p:blipFill>
          <a:blip r:embed="rId4" cstate="print"/>
          <a:stretch>
            <a:fillRect/>
          </a:stretch>
        </p:blipFill>
        <p:spPr>
          <a:xfrm>
            <a:off x="4718050" y="3135709"/>
            <a:ext cx="4041775" cy="3031331"/>
          </a:xfrm>
        </p:spPr>
      </p:pic>
    </p:spTree>
    <p:extLst>
      <p:ext uri="{BB962C8B-B14F-4D97-AF65-F5344CB8AC3E}">
        <p14:creationId xmlns:p14="http://schemas.microsoft.com/office/powerpoint/2010/main" val="299978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47800" y="1676400"/>
            <a:ext cx="6248400" cy="4832092"/>
          </a:xfrm>
          <a:prstGeom prst="rect">
            <a:avLst/>
          </a:prstGeom>
        </p:spPr>
        <p:txBody>
          <a:bodyPr wrap="square">
            <a:spAutoFit/>
          </a:bodyPr>
          <a:lstStyle/>
          <a:p>
            <a:r>
              <a:rPr lang="en-US" sz="2800" dirty="0"/>
              <a:t>Article- Stormwater magazine July/August 2011</a:t>
            </a:r>
          </a:p>
          <a:p>
            <a:r>
              <a:rPr lang="en-US" sz="2800" dirty="0"/>
              <a:t>The Sabine River Authority (SRA) was created in 1949 to equitably distribute the waters of the Sabine River and its tributaries. As part of this distribution, “We provide surface water to eleven industrial customers, such as Conoco and Louisiana Pigment, for cooling and processing,” says SRA Facility Manager Mike Carr. </a:t>
            </a:r>
          </a:p>
        </p:txBody>
      </p:sp>
      <p:sp>
        <p:nvSpPr>
          <p:cNvPr id="8"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Sabine River Authority</a:t>
            </a:r>
          </a:p>
        </p:txBody>
      </p:sp>
    </p:spTree>
    <p:extLst>
      <p:ext uri="{BB962C8B-B14F-4D97-AF65-F5344CB8AC3E}">
        <p14:creationId xmlns:p14="http://schemas.microsoft.com/office/powerpoint/2010/main" val="3927487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0108.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967423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pincaster in pipe.AVI">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73020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p:cTn id="12"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IMG_1139"/>
          <p:cNvPicPr>
            <a:picLocks noChangeAspect="1" noChangeArrowheads="1"/>
          </p:cNvPicPr>
          <p:nvPr/>
        </p:nvPicPr>
        <p:blipFill>
          <a:blip r:embed="rId2" cstate="print"/>
          <a:stretch>
            <a:fillRect/>
          </a:stretch>
        </p:blipFill>
        <p:spPr>
          <a:xfrm>
            <a:off x="899030" y="691689"/>
            <a:ext cx="7302398" cy="5476799"/>
          </a:xfrm>
          <a:prstGeom prst="rect">
            <a:avLst/>
          </a:prstGeom>
        </p:spPr>
      </p:pic>
    </p:spTree>
    <p:extLst>
      <p:ext uri="{BB962C8B-B14F-4D97-AF65-F5344CB8AC3E}">
        <p14:creationId xmlns:p14="http://schemas.microsoft.com/office/powerpoint/2010/main" val="2428349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Sulpher LA Sabine 12-10 before photo.bmp"/>
          <p:cNvPicPr>
            <a:picLocks noChangeAspect="1"/>
          </p:cNvPicPr>
          <p:nvPr/>
        </p:nvPicPr>
        <p:blipFill>
          <a:blip r:embed="rId2" cstate="print"/>
          <a:stretch>
            <a:fillRect/>
          </a:stretch>
        </p:blipFill>
        <p:spPr>
          <a:xfrm>
            <a:off x="381000" y="3135710"/>
            <a:ext cx="4041775" cy="3031330"/>
          </a:xfrm>
          <a:prstGeom prst="rect">
            <a:avLst/>
          </a:prstGeom>
        </p:spPr>
      </p:pic>
      <p:pic>
        <p:nvPicPr>
          <p:cNvPr id="3" name="Content Placeholder 7" descr="082.JPG"/>
          <p:cNvPicPr>
            <a:picLocks noChangeAspect="1"/>
          </p:cNvPicPr>
          <p:nvPr/>
        </p:nvPicPr>
        <p:blipFill>
          <a:blip r:embed="rId3" cstate="print"/>
          <a:stretch>
            <a:fillRect/>
          </a:stretch>
        </p:blipFill>
        <p:spPr>
          <a:xfrm>
            <a:off x="4718050" y="3135709"/>
            <a:ext cx="4041775" cy="3031331"/>
          </a:xfrm>
          <a:prstGeom prst="rect">
            <a:avLst/>
          </a:prstGeom>
        </p:spPr>
      </p:pic>
      <p:sp>
        <p:nvSpPr>
          <p:cNvPr id="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Sabine River Authority</a:t>
            </a:r>
          </a:p>
        </p:txBody>
      </p:sp>
      <p:sp>
        <p:nvSpPr>
          <p:cNvPr id="5" name="Text Placeholder 2"/>
          <p:cNvSpPr txBox="1">
            <a:spLocks/>
          </p:cNvSpPr>
          <p:nvPr/>
        </p:nvSpPr>
        <p:spPr>
          <a:xfrm>
            <a:off x="457200" y="1535113"/>
            <a:ext cx="4040188" cy="639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Before</a:t>
            </a:r>
            <a:endParaRPr lang="en-US" dirty="0"/>
          </a:p>
        </p:txBody>
      </p:sp>
      <p:sp>
        <p:nvSpPr>
          <p:cNvPr id="6" name="Text Placeholder 3"/>
          <p:cNvSpPr txBox="1">
            <a:spLocks/>
          </p:cNvSpPr>
          <p:nvPr/>
        </p:nvSpPr>
        <p:spPr>
          <a:xfrm>
            <a:off x="4645025" y="1535113"/>
            <a:ext cx="4041775" cy="639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After </a:t>
            </a:r>
            <a:endParaRPr lang="en-US" dirty="0"/>
          </a:p>
        </p:txBody>
      </p:sp>
    </p:spTree>
    <p:extLst>
      <p:ext uri="{BB962C8B-B14F-4D97-AF65-F5344CB8AC3E}">
        <p14:creationId xmlns:p14="http://schemas.microsoft.com/office/powerpoint/2010/main" val="1935403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ntripip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0"/>
            <a:ext cx="9067800" cy="6858000"/>
          </a:xfrm>
          <a:prstGeom prst="rect">
            <a:avLst/>
          </a:prstGeom>
        </p:spPr>
      </p:pic>
    </p:spTree>
    <p:extLst>
      <p:ext uri="{BB962C8B-B14F-4D97-AF65-F5344CB8AC3E}">
        <p14:creationId xmlns:p14="http://schemas.microsoft.com/office/powerpoint/2010/main" val="3113575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Warner Robins, Georgia</a:t>
            </a:r>
          </a:p>
        </p:txBody>
      </p:sp>
      <p:sp>
        <p:nvSpPr>
          <p:cNvPr id="3" name="Content Placeholder 2"/>
          <p:cNvSpPr>
            <a:spLocks noGrp="1"/>
          </p:cNvSpPr>
          <p:nvPr>
            <p:ph idx="1"/>
          </p:nvPr>
        </p:nvSpPr>
        <p:spPr/>
        <p:txBody>
          <a:bodyPr>
            <a:normAutofit fontScale="85000" lnSpcReduction="20000"/>
          </a:bodyPr>
          <a:lstStyle/>
          <a:p>
            <a:r>
              <a:rPr lang="en-US" dirty="0"/>
              <a:t>Warner Robins, Georgia, is a military town named in honor of Brigadier General Augustine Warner Robins. The city is built around Robins Air Force Base, Georgia’s largest employer.</a:t>
            </a:r>
          </a:p>
          <a:p>
            <a:r>
              <a:rPr lang="en-US" dirty="0"/>
              <a:t>	The military background has had consequences for Warner Robins’ infrastructure. Rapid wartime expansion meant that sewers and other assets went in quickly, with relatively little planning or inspection. As a result, “We have a lot of older corrugated metal pipe (CMP) storm sewer, even under roads,” according to Storm water Management Technician </a:t>
            </a:r>
            <a:r>
              <a:rPr lang="en-US" dirty="0" err="1"/>
              <a:t>Krag</a:t>
            </a:r>
            <a:r>
              <a:rPr lang="en-US" dirty="0"/>
              <a:t> </a:t>
            </a:r>
            <a:r>
              <a:rPr lang="en-US" dirty="0" err="1"/>
              <a:t>Woodyard</a:t>
            </a:r>
            <a:r>
              <a:rPr lang="en-US" dirty="0"/>
              <a:t>. As a result (and also due to EPA mandates) the city is now struggling with major rehabilitation challenges.</a:t>
            </a:r>
          </a:p>
          <a:p>
            <a:endParaRPr lang="en-US" dirty="0"/>
          </a:p>
        </p:txBody>
      </p:sp>
    </p:spTree>
    <p:extLst>
      <p:ext uri="{BB962C8B-B14F-4D97-AF65-F5344CB8AC3E}">
        <p14:creationId xmlns:p14="http://schemas.microsoft.com/office/powerpoint/2010/main" val="4161139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Warner Robins</a:t>
            </a:r>
            <a:r>
              <a:rPr lang="en-US"/>
              <a:t>, Georgia </a:t>
            </a:r>
          </a:p>
        </p:txBody>
      </p:sp>
      <p:sp>
        <p:nvSpPr>
          <p:cNvPr id="3" name="Text Placeholder 2"/>
          <p:cNvSpPr>
            <a:spLocks noGrp="1"/>
          </p:cNvSpPr>
          <p:nvPr>
            <p:ph type="body" idx="1"/>
          </p:nvPr>
        </p:nvSpPr>
        <p:spPr/>
        <p:txBody>
          <a:bodyPr/>
          <a:lstStyle/>
          <a:p>
            <a:r>
              <a:rPr lang="en-US" dirty="0"/>
              <a:t>Before	</a:t>
            </a:r>
          </a:p>
        </p:txBody>
      </p:sp>
      <p:sp>
        <p:nvSpPr>
          <p:cNvPr id="4" name="Text Placeholder 3"/>
          <p:cNvSpPr>
            <a:spLocks noGrp="1"/>
          </p:cNvSpPr>
          <p:nvPr>
            <p:ph type="body" sz="half" idx="3"/>
          </p:nvPr>
        </p:nvSpPr>
        <p:spPr/>
        <p:txBody>
          <a:bodyPr/>
          <a:lstStyle/>
          <a:p>
            <a:r>
              <a:rPr lang="en-US" dirty="0"/>
              <a:t>After </a:t>
            </a:r>
          </a:p>
        </p:txBody>
      </p:sp>
      <p:pic>
        <p:nvPicPr>
          <p:cNvPr id="7" name="Content Placeholder 6" descr="New Picture (5).png"/>
          <p:cNvPicPr>
            <a:picLocks noGrp="1"/>
          </p:cNvPicPr>
          <p:nvPr>
            <p:ph sz="quarter" idx="2"/>
          </p:nvPr>
        </p:nvPicPr>
        <p:blipFill>
          <a:blip r:embed="rId2" cstate="print"/>
          <a:stretch>
            <a:fillRect/>
          </a:stretch>
        </p:blipFill>
        <p:spPr>
          <a:xfrm>
            <a:off x="381000" y="3135709"/>
            <a:ext cx="4041775" cy="3031331"/>
          </a:xfrm>
          <a:prstGeom prst="rect">
            <a:avLst/>
          </a:prstGeom>
          <a:ln>
            <a:noFill/>
          </a:ln>
          <a:effectLst>
            <a:outerShdw blurRad="190500" algn="tl" rotWithShape="0">
              <a:srgbClr val="000000">
                <a:alpha val="70000"/>
              </a:srgbClr>
            </a:outerShdw>
          </a:effectLst>
        </p:spPr>
      </p:pic>
      <p:pic>
        <p:nvPicPr>
          <p:cNvPr id="8" name="Content Placeholder 7" descr="New Picture (6).png"/>
          <p:cNvPicPr>
            <a:picLocks noGrp="1"/>
          </p:cNvPicPr>
          <p:nvPr>
            <p:ph sz="quarter" idx="4"/>
          </p:nvPr>
        </p:nvPicPr>
        <p:blipFill>
          <a:blip r:embed="rId3" cstate="print"/>
          <a:stretch>
            <a:fillRect/>
          </a:stretch>
        </p:blipFill>
        <p:spPr>
          <a:xfrm>
            <a:off x="4718050" y="3135709"/>
            <a:ext cx="4041775" cy="30313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11049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Atlantic Beach</a:t>
            </a:r>
          </a:p>
        </p:txBody>
      </p:sp>
      <p:sp>
        <p:nvSpPr>
          <p:cNvPr id="3" name="Content Placeholder 2"/>
          <p:cNvSpPr>
            <a:spLocks noGrp="1"/>
          </p:cNvSpPr>
          <p:nvPr>
            <p:ph idx="1"/>
          </p:nvPr>
        </p:nvSpPr>
        <p:spPr/>
        <p:txBody>
          <a:bodyPr>
            <a:normAutofit lnSpcReduction="10000"/>
          </a:bodyPr>
          <a:lstStyle/>
          <a:p>
            <a:r>
              <a:rPr lang="en-US" dirty="0"/>
              <a:t>Article- </a:t>
            </a:r>
            <a:r>
              <a:rPr lang="en-US" dirty="0" err="1"/>
              <a:t>Stormwater</a:t>
            </a:r>
            <a:r>
              <a:rPr lang="en-US" dirty="0"/>
              <a:t> Solutions July/August 2011</a:t>
            </a:r>
          </a:p>
          <a:p>
            <a:r>
              <a:rPr lang="en-US" dirty="0"/>
              <a:t>Atlantic Beach is a coastal community of 13,000 people in Duval County, Florida. As the name implies, it has a beach and the nearby ocean affects every aspect of life, including the infrastructure. Atlantic Beach’s biggest subdivision, built in the early 1960s, didn’t really take that into account.</a:t>
            </a:r>
          </a:p>
          <a:p>
            <a:endParaRPr lang="en-US" dirty="0"/>
          </a:p>
        </p:txBody>
      </p:sp>
    </p:spTree>
    <p:extLst>
      <p:ext uri="{BB962C8B-B14F-4D97-AF65-F5344CB8AC3E}">
        <p14:creationId xmlns:p14="http://schemas.microsoft.com/office/powerpoint/2010/main" val="4139709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Atlantic Beach, FL</a:t>
            </a:r>
          </a:p>
        </p:txBody>
      </p:sp>
      <p:sp>
        <p:nvSpPr>
          <p:cNvPr id="3" name="Text Placeholder 2"/>
          <p:cNvSpPr>
            <a:spLocks noGrp="1"/>
          </p:cNvSpPr>
          <p:nvPr>
            <p:ph type="body" idx="1"/>
          </p:nvPr>
        </p:nvSpPr>
        <p:spPr/>
        <p:txBody>
          <a:bodyPr/>
          <a:lstStyle/>
          <a:p>
            <a:r>
              <a:rPr lang="en-US" dirty="0"/>
              <a:t>Before</a:t>
            </a:r>
          </a:p>
        </p:txBody>
      </p:sp>
      <p:sp>
        <p:nvSpPr>
          <p:cNvPr id="4" name="Text Placeholder 3"/>
          <p:cNvSpPr>
            <a:spLocks noGrp="1"/>
          </p:cNvSpPr>
          <p:nvPr>
            <p:ph type="body" sz="half" idx="3"/>
          </p:nvPr>
        </p:nvSpPr>
        <p:spPr/>
        <p:txBody>
          <a:bodyPr/>
          <a:lstStyle/>
          <a:p>
            <a:r>
              <a:rPr lang="en-US" dirty="0"/>
              <a:t>After </a:t>
            </a:r>
          </a:p>
        </p:txBody>
      </p:sp>
      <p:pic>
        <p:nvPicPr>
          <p:cNvPr id="7" name="Content Placeholder 6" descr="DSC01330.JPG"/>
          <p:cNvPicPr>
            <a:picLocks noGrp="1" noChangeAspect="1"/>
          </p:cNvPicPr>
          <p:nvPr>
            <p:ph sz="quarter" idx="2"/>
          </p:nvPr>
        </p:nvPicPr>
        <p:blipFill>
          <a:blip r:embed="rId2" cstate="print"/>
          <a:stretch>
            <a:fillRect/>
          </a:stretch>
        </p:blipFill>
        <p:spPr>
          <a:xfrm>
            <a:off x="381000" y="3135709"/>
            <a:ext cx="4041775" cy="3031331"/>
          </a:xfrm>
        </p:spPr>
      </p:pic>
      <p:pic>
        <p:nvPicPr>
          <p:cNvPr id="8" name="Content Placeholder 7" descr="DSC01384.JPG"/>
          <p:cNvPicPr>
            <a:picLocks noGrp="1" noChangeAspect="1"/>
          </p:cNvPicPr>
          <p:nvPr>
            <p:ph sz="quarter" idx="4"/>
          </p:nvPr>
        </p:nvPicPr>
        <p:blipFill>
          <a:blip r:embed="rId3" cstate="print"/>
          <a:stretch>
            <a:fillRect/>
          </a:stretch>
        </p:blipFill>
        <p:spPr>
          <a:xfrm>
            <a:off x="4718050" y="3135709"/>
            <a:ext cx="4041775" cy="3031331"/>
          </a:xfrm>
        </p:spPr>
      </p:pic>
    </p:spTree>
    <p:extLst>
      <p:ext uri="{BB962C8B-B14F-4D97-AF65-F5344CB8AC3E}">
        <p14:creationId xmlns:p14="http://schemas.microsoft.com/office/powerpoint/2010/main" val="4201246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West Lake, Ohio </a:t>
            </a:r>
          </a:p>
        </p:txBody>
      </p:sp>
      <p:sp>
        <p:nvSpPr>
          <p:cNvPr id="5" name="Content Placeholder 4"/>
          <p:cNvSpPr>
            <a:spLocks noGrp="1"/>
          </p:cNvSpPr>
          <p:nvPr>
            <p:ph idx="1"/>
          </p:nvPr>
        </p:nvSpPr>
        <p:spPr/>
        <p:txBody>
          <a:bodyPr>
            <a:normAutofit fontScale="85000" lnSpcReduction="10000"/>
          </a:bodyPr>
          <a:lstStyle/>
          <a:p>
            <a:r>
              <a:rPr lang="en-US" b="1" dirty="0"/>
              <a:t>Article- UCT magazine</a:t>
            </a:r>
          </a:p>
          <a:p>
            <a:r>
              <a:rPr lang="en-US" dirty="0"/>
              <a:t>The City of Westlake, Ohio, got an interesting ‘wake up call’ in 2006, when a sanitary sewer interceptor line in nearby City of Lorain failed dramatically. “It forced the evacuation of several dozen homes for months,” says Westlake Director of Engineering Robert P. Kelly, PE, “and we realized we'd better take a closer look at our system.”</a:t>
            </a:r>
            <a:br>
              <a:rPr lang="en-US" dirty="0"/>
            </a:br>
            <a:br>
              <a:rPr lang="en-US" b="1" dirty="0">
                <a:solidFill>
                  <a:srgbClr val="FF0000"/>
                </a:solidFill>
              </a:rPr>
            </a:br>
            <a:r>
              <a:rPr lang="en-US" b="1" dirty="0">
                <a:solidFill>
                  <a:srgbClr val="FF0000"/>
                </a:solidFill>
              </a:rPr>
              <a:t>Honorable mention for Trenchless Technology Project of the Year City of Westlake, Ohio. </a:t>
            </a:r>
          </a:p>
          <a:p>
            <a:endParaRPr lang="en-US" dirty="0"/>
          </a:p>
        </p:txBody>
      </p:sp>
    </p:spTree>
    <p:extLst>
      <p:ext uri="{BB962C8B-B14F-4D97-AF65-F5344CB8AC3E}">
        <p14:creationId xmlns:p14="http://schemas.microsoft.com/office/powerpoint/2010/main" val="1081067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 Lake, Ohio</a:t>
            </a:r>
          </a:p>
        </p:txBody>
      </p:sp>
      <p:sp>
        <p:nvSpPr>
          <p:cNvPr id="3" name="Text Placeholder 2"/>
          <p:cNvSpPr>
            <a:spLocks noGrp="1"/>
          </p:cNvSpPr>
          <p:nvPr>
            <p:ph type="body" idx="1"/>
          </p:nvPr>
        </p:nvSpPr>
        <p:spPr/>
        <p:txBody>
          <a:bodyPr/>
          <a:lstStyle/>
          <a:p>
            <a:r>
              <a:rPr lang="en-US" dirty="0"/>
              <a:t>Before</a:t>
            </a:r>
          </a:p>
        </p:txBody>
      </p:sp>
      <p:sp>
        <p:nvSpPr>
          <p:cNvPr id="4" name="Text Placeholder 3"/>
          <p:cNvSpPr>
            <a:spLocks noGrp="1"/>
          </p:cNvSpPr>
          <p:nvPr>
            <p:ph type="body" sz="half" idx="3"/>
          </p:nvPr>
        </p:nvSpPr>
        <p:spPr/>
        <p:txBody>
          <a:bodyPr/>
          <a:lstStyle/>
          <a:p>
            <a:r>
              <a:rPr lang="en-US" dirty="0"/>
              <a:t>After </a:t>
            </a:r>
          </a:p>
        </p:txBody>
      </p:sp>
      <p:pic>
        <p:nvPicPr>
          <p:cNvPr id="7" name="Content Placeholder 6" descr="5.TIF"/>
          <p:cNvPicPr>
            <a:picLocks noGrp="1" noChangeAspect="1"/>
          </p:cNvPicPr>
          <p:nvPr>
            <p:ph sz="quarter" idx="2"/>
          </p:nvPr>
        </p:nvPicPr>
        <p:blipFill>
          <a:blip r:embed="rId2" cstate="print"/>
          <a:stretch>
            <a:fillRect/>
          </a:stretch>
        </p:blipFill>
        <p:spPr>
          <a:xfrm>
            <a:off x="381000" y="3108280"/>
            <a:ext cx="4041775" cy="3086189"/>
          </a:xfrm>
        </p:spPr>
      </p:pic>
      <p:pic>
        <p:nvPicPr>
          <p:cNvPr id="8" name="Content Placeholder 7" descr="7.TIF"/>
          <p:cNvPicPr>
            <a:picLocks noGrp="1" noChangeAspect="1"/>
          </p:cNvPicPr>
          <p:nvPr>
            <p:ph sz="quarter" idx="4"/>
          </p:nvPr>
        </p:nvPicPr>
        <p:blipFill>
          <a:blip r:embed="rId3" cstate="print"/>
          <a:stretch>
            <a:fillRect/>
          </a:stretch>
        </p:blipFill>
        <p:spPr>
          <a:xfrm>
            <a:off x="4718050" y="3113666"/>
            <a:ext cx="4041775" cy="3075417"/>
          </a:xfrm>
        </p:spPr>
      </p:pic>
      <p:sp>
        <p:nvSpPr>
          <p:cNvPr id="9" name="TextBox 8"/>
          <p:cNvSpPr txBox="1"/>
          <p:nvPr/>
        </p:nvSpPr>
        <p:spPr>
          <a:xfrm>
            <a:off x="533400" y="6400800"/>
            <a:ext cx="8382000" cy="646331"/>
          </a:xfrm>
          <a:prstGeom prst="rect">
            <a:avLst/>
          </a:prstGeom>
          <a:noFill/>
        </p:spPr>
        <p:txBody>
          <a:bodyPr wrap="square" rtlCol="0">
            <a:spAutoFit/>
          </a:bodyPr>
          <a:lstStyle/>
          <a:p>
            <a:r>
              <a:rPr lang="en-US" dirty="0"/>
              <a:t>Honorable mention for Trenchless Technology project of the Year City of Westlake </a:t>
            </a:r>
          </a:p>
        </p:txBody>
      </p:sp>
    </p:spTree>
    <p:extLst>
      <p:ext uri="{BB962C8B-B14F-4D97-AF65-F5344CB8AC3E}">
        <p14:creationId xmlns:p14="http://schemas.microsoft.com/office/powerpoint/2010/main" val="3460612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dirty="0"/>
              <a:t>Design Life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1" y="1828800"/>
            <a:ext cx="9074331"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832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1600" y="157589"/>
            <a:ext cx="6400800" cy="646331"/>
          </a:xfrm>
          <a:prstGeom prst="rect">
            <a:avLst/>
          </a:prstGeom>
          <a:gradFill>
            <a:gsLst>
              <a:gs pos="0">
                <a:schemeClr val="accent1">
                  <a:tint val="66000"/>
                  <a:satMod val="160000"/>
                </a:schemeClr>
              </a:gs>
              <a:gs pos="100000">
                <a:schemeClr val="accent1">
                  <a:tint val="44500"/>
                  <a:satMod val="160000"/>
                </a:schemeClr>
              </a:gs>
              <a:gs pos="100000">
                <a:schemeClr val="accent1">
                  <a:tint val="23500"/>
                  <a:satMod val="160000"/>
                </a:schemeClr>
              </a:gs>
            </a:gsLst>
            <a:lin ang="5400000" scaled="0"/>
          </a:gra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cap="small" dirty="0"/>
              <a:t>Why CCCP?</a:t>
            </a:r>
          </a:p>
        </p:txBody>
      </p:sp>
      <p:sp>
        <p:nvSpPr>
          <p:cNvPr id="7" name="TextBox 6"/>
          <p:cNvSpPr txBox="1"/>
          <p:nvPr/>
        </p:nvSpPr>
        <p:spPr>
          <a:xfrm>
            <a:off x="1336767" y="1732764"/>
            <a:ext cx="6400800" cy="400110"/>
          </a:xfrm>
          <a:prstGeom prst="rect">
            <a:avLst/>
          </a:prstGeom>
          <a:gradFill>
            <a:gsLst>
              <a:gs pos="0">
                <a:schemeClr val="accent1">
                  <a:tint val="66000"/>
                  <a:satMod val="160000"/>
                </a:schemeClr>
              </a:gs>
              <a:gs pos="100000">
                <a:schemeClr val="accent1">
                  <a:tint val="44500"/>
                  <a:satMod val="160000"/>
                </a:schemeClr>
              </a:gs>
              <a:gs pos="100000">
                <a:schemeClr val="accent1">
                  <a:tint val="23500"/>
                  <a:satMod val="160000"/>
                </a:schemeClr>
              </a:gs>
            </a:gsLst>
            <a:lin ang="5400000" scaled="0"/>
          </a:gra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cap="small" dirty="0"/>
              <a:t>1      No-Dig  -- No Traffic Control – No Street Repair</a:t>
            </a:r>
          </a:p>
        </p:txBody>
      </p:sp>
      <p:sp>
        <p:nvSpPr>
          <p:cNvPr id="9" name="TextBox 8"/>
          <p:cNvSpPr txBox="1"/>
          <p:nvPr/>
        </p:nvSpPr>
        <p:spPr>
          <a:xfrm>
            <a:off x="1308464" y="2362200"/>
            <a:ext cx="6400800" cy="707886"/>
          </a:xfrm>
          <a:prstGeom prst="rect">
            <a:avLst/>
          </a:prstGeom>
          <a:gradFill>
            <a:gsLst>
              <a:gs pos="0">
                <a:schemeClr val="accent1">
                  <a:tint val="66000"/>
                  <a:satMod val="160000"/>
                </a:schemeClr>
              </a:gs>
              <a:gs pos="100000">
                <a:schemeClr val="accent1">
                  <a:tint val="44500"/>
                  <a:satMod val="160000"/>
                </a:schemeClr>
              </a:gs>
              <a:gs pos="100000">
                <a:schemeClr val="accent1">
                  <a:tint val="23500"/>
                  <a:satMod val="160000"/>
                </a:schemeClr>
              </a:gs>
            </a:gsLst>
            <a:lin ang="5400000" scaled="0"/>
          </a:gradFill>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AutoNum type="arabicPlain" startAt="2"/>
            </a:pPr>
            <a:r>
              <a:rPr lang="en-US" sz="2000" b="1" cap="small" dirty="0"/>
              <a:t>Cost Effective for Both Reinforced Concrete(RCP) and                  Corrugated Metal Pipe(CMP)</a:t>
            </a:r>
          </a:p>
        </p:txBody>
      </p:sp>
      <p:sp>
        <p:nvSpPr>
          <p:cNvPr id="10" name="TextBox 9"/>
          <p:cNvSpPr txBox="1"/>
          <p:nvPr/>
        </p:nvSpPr>
        <p:spPr>
          <a:xfrm>
            <a:off x="1273630" y="4724400"/>
            <a:ext cx="6400800" cy="400110"/>
          </a:xfrm>
          <a:prstGeom prst="rect">
            <a:avLst/>
          </a:prstGeom>
          <a:gradFill>
            <a:gsLst>
              <a:gs pos="0">
                <a:schemeClr val="accent1">
                  <a:tint val="66000"/>
                  <a:satMod val="160000"/>
                </a:schemeClr>
              </a:gs>
              <a:gs pos="100000">
                <a:schemeClr val="accent1">
                  <a:tint val="44500"/>
                  <a:satMod val="160000"/>
                </a:schemeClr>
              </a:gs>
              <a:gs pos="100000">
                <a:schemeClr val="accent1">
                  <a:tint val="23500"/>
                  <a:satMod val="160000"/>
                </a:schemeClr>
              </a:gs>
            </a:gsLst>
            <a:lin ang="5400000" scaled="0"/>
          </a:gra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cap="small" dirty="0"/>
              <a:t>5      75 – 100 Year Design Life</a:t>
            </a:r>
          </a:p>
        </p:txBody>
      </p:sp>
      <p:sp>
        <p:nvSpPr>
          <p:cNvPr id="11" name="TextBox 10"/>
          <p:cNvSpPr txBox="1"/>
          <p:nvPr/>
        </p:nvSpPr>
        <p:spPr>
          <a:xfrm>
            <a:off x="1299756" y="3279308"/>
            <a:ext cx="6400800" cy="400110"/>
          </a:xfrm>
          <a:prstGeom prst="rect">
            <a:avLst/>
          </a:prstGeom>
          <a:gradFill>
            <a:gsLst>
              <a:gs pos="0">
                <a:schemeClr val="accent1">
                  <a:tint val="66000"/>
                  <a:satMod val="160000"/>
                </a:schemeClr>
              </a:gs>
              <a:gs pos="100000">
                <a:schemeClr val="accent1">
                  <a:tint val="44500"/>
                  <a:satMod val="160000"/>
                </a:schemeClr>
              </a:gs>
              <a:gs pos="100000">
                <a:schemeClr val="accent1">
                  <a:tint val="23500"/>
                  <a:satMod val="160000"/>
                </a:schemeClr>
              </a:gs>
            </a:gsLst>
            <a:lin ang="5400000" scaled="0"/>
          </a:gra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cap="small" dirty="0"/>
              <a:t>3     Improves Hydraulics of Corrugated Metal Pipe</a:t>
            </a:r>
          </a:p>
        </p:txBody>
      </p:sp>
      <p:sp>
        <p:nvSpPr>
          <p:cNvPr id="12" name="TextBox 11"/>
          <p:cNvSpPr txBox="1"/>
          <p:nvPr/>
        </p:nvSpPr>
        <p:spPr>
          <a:xfrm>
            <a:off x="1286693" y="3805646"/>
            <a:ext cx="6400800" cy="707886"/>
          </a:xfrm>
          <a:prstGeom prst="rect">
            <a:avLst/>
          </a:prstGeom>
          <a:gradFill>
            <a:gsLst>
              <a:gs pos="0">
                <a:schemeClr val="accent1">
                  <a:tint val="66000"/>
                  <a:satMod val="160000"/>
                </a:schemeClr>
              </a:gs>
              <a:gs pos="100000">
                <a:schemeClr val="accent1">
                  <a:tint val="44500"/>
                  <a:satMod val="160000"/>
                </a:schemeClr>
              </a:gs>
              <a:gs pos="100000">
                <a:schemeClr val="accent1">
                  <a:tint val="23500"/>
                  <a:satMod val="160000"/>
                </a:schemeClr>
              </a:gs>
            </a:gsLst>
            <a:lin ang="5400000" scaled="0"/>
          </a:gradFill>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AutoNum type="arabicPlain" startAt="4"/>
            </a:pPr>
            <a:r>
              <a:rPr lang="en-US" sz="2000" b="1" cap="small" dirty="0"/>
              <a:t>Greater Abrasion Resistance then Poly Pipe or                     Cured In Place Liners</a:t>
            </a:r>
          </a:p>
        </p:txBody>
      </p:sp>
    </p:spTree>
    <p:extLst>
      <p:ext uri="{BB962C8B-B14F-4D97-AF65-F5344CB8AC3E}">
        <p14:creationId xmlns:p14="http://schemas.microsoft.com/office/powerpoint/2010/main" val="332117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2362200"/>
            <a:ext cx="3352800" cy="769441"/>
          </a:xfrm>
          <a:prstGeom prst="rect">
            <a:avLst/>
          </a:prstGeom>
          <a:noFill/>
        </p:spPr>
        <p:txBody>
          <a:bodyPr wrap="square" rtlCol="0">
            <a:spAutoFit/>
          </a:bodyPr>
          <a:lstStyle/>
          <a:p>
            <a:pPr algn="ctr"/>
            <a:r>
              <a:rPr lang="en-US" sz="4400" b="1" cap="small" dirty="0">
                <a:solidFill>
                  <a:srgbClr val="FF0000"/>
                </a:solidFill>
              </a:rPr>
              <a:t>Questions</a:t>
            </a:r>
            <a:r>
              <a:rPr lang="en-US" sz="4400" b="1" dirty="0">
                <a:solidFill>
                  <a:srgbClr val="FF0000"/>
                </a:solidFill>
              </a:rPr>
              <a:t>?</a:t>
            </a:r>
          </a:p>
        </p:txBody>
      </p:sp>
    </p:spTree>
    <p:extLst>
      <p:ext uri="{BB962C8B-B14F-4D97-AF65-F5344CB8AC3E}">
        <p14:creationId xmlns:p14="http://schemas.microsoft.com/office/powerpoint/2010/main" val="4233548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powercreter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06" y="533400"/>
            <a:ext cx="3886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125_bl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9856" y="3014949"/>
            <a:ext cx="3734720" cy="2628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24400" y="1311006"/>
            <a:ext cx="3758016" cy="523220"/>
          </a:xfrm>
          <a:prstGeom prst="rect">
            <a:avLst/>
          </a:prstGeom>
        </p:spPr>
        <p:txBody>
          <a:bodyPr wrap="none">
            <a:spAutoFit/>
          </a:bodyPr>
          <a:lstStyle/>
          <a:p>
            <a:r>
              <a:rPr lang="en-US" sz="2800" b="1" dirty="0">
                <a:solidFill>
                  <a:srgbClr val="005426"/>
                </a:solidFill>
              </a:rPr>
              <a:t>PERMACAST</a:t>
            </a:r>
            <a:r>
              <a:rPr lang="en-US" sz="2800" dirty="0">
                <a:solidFill>
                  <a:srgbClr val="005426"/>
                </a:solidFill>
              </a:rPr>
              <a:t>® </a:t>
            </a:r>
            <a:r>
              <a:rPr lang="en-US" sz="2800" b="1" dirty="0">
                <a:solidFill>
                  <a:srgbClr val="005426"/>
                </a:solidFill>
              </a:rPr>
              <a:t>PL-12,000</a:t>
            </a:r>
            <a:endParaRPr lang="en-US" sz="2800" dirty="0">
              <a:solidFill>
                <a:srgbClr val="005426"/>
              </a:solidFill>
            </a:endParaRPr>
          </a:p>
        </p:txBody>
      </p:sp>
      <p:sp>
        <p:nvSpPr>
          <p:cNvPr id="4" name="Rectangle 3"/>
          <p:cNvSpPr/>
          <p:nvPr/>
        </p:nvSpPr>
        <p:spPr>
          <a:xfrm>
            <a:off x="690732" y="4308935"/>
            <a:ext cx="3575274" cy="523220"/>
          </a:xfrm>
          <a:prstGeom prst="rect">
            <a:avLst/>
          </a:prstGeom>
        </p:spPr>
        <p:txBody>
          <a:bodyPr wrap="none">
            <a:spAutoFit/>
          </a:bodyPr>
          <a:lstStyle/>
          <a:p>
            <a:r>
              <a:rPr lang="en-US" sz="2800" b="1" dirty="0">
                <a:solidFill>
                  <a:srgbClr val="005426"/>
                </a:solidFill>
              </a:rPr>
              <a:t>PERMACAST</a:t>
            </a:r>
            <a:r>
              <a:rPr lang="en-US" sz="2800" dirty="0">
                <a:solidFill>
                  <a:srgbClr val="005426"/>
                </a:solidFill>
              </a:rPr>
              <a:t>® </a:t>
            </a:r>
            <a:r>
              <a:rPr lang="en-US" sz="2800" b="1" dirty="0">
                <a:solidFill>
                  <a:srgbClr val="005426"/>
                </a:solidFill>
              </a:rPr>
              <a:t>PL-8,000</a:t>
            </a:r>
            <a:endParaRPr lang="en-US" sz="2800" dirty="0">
              <a:solidFill>
                <a:srgbClr val="005426"/>
              </a:solidFill>
            </a:endParaRPr>
          </a:p>
        </p:txBody>
      </p:sp>
    </p:spTree>
    <p:extLst>
      <p:ext uri="{BB962C8B-B14F-4D97-AF65-F5344CB8AC3E}">
        <p14:creationId xmlns:p14="http://schemas.microsoft.com/office/powerpoint/2010/main" val="4185253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676400"/>
            <a:ext cx="5486400" cy="3970318"/>
          </a:xfrm>
          <a:prstGeom prst="rect">
            <a:avLst/>
          </a:prstGeom>
        </p:spPr>
        <p:txBody>
          <a:bodyPr wrap="square">
            <a:spAutoFit/>
          </a:bodyPr>
          <a:lstStyle/>
          <a:p>
            <a:r>
              <a:rPr lang="en-US" sz="2800" dirty="0"/>
              <a:t>“Our district is faced with thousands of deteriorated centerline roadway pipes,” says Ruth </a:t>
            </a:r>
            <a:r>
              <a:rPr lang="en-US" sz="2800" dirty="0" err="1"/>
              <a:t>Betcher</a:t>
            </a:r>
            <a:r>
              <a:rPr lang="en-US" sz="2800" dirty="0"/>
              <a:t>, P.E., hydraulics engineer for the Minnesota Department of Transportation’s (MNDOT) District 6, “and replacing all that pipe is cost prohibitive—and also, citizens don’t welcome detours!”</a:t>
            </a:r>
          </a:p>
        </p:txBody>
      </p:sp>
      <p:sp>
        <p:nvSpPr>
          <p:cNvPr id="3"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Minnesota DOT</a:t>
            </a:r>
          </a:p>
        </p:txBody>
      </p:sp>
    </p:spTree>
    <p:extLst>
      <p:ext uri="{BB962C8B-B14F-4D97-AF65-F5344CB8AC3E}">
        <p14:creationId xmlns:p14="http://schemas.microsoft.com/office/powerpoint/2010/main" val="3745014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IMG_0137.jpg"/>
          <p:cNvPicPr>
            <a:picLocks noChangeAspect="1"/>
          </p:cNvPicPr>
          <p:nvPr/>
        </p:nvPicPr>
        <p:blipFill>
          <a:blip r:embed="rId2" cstate="print"/>
          <a:stretch>
            <a:fillRect/>
          </a:stretch>
        </p:blipFill>
        <p:spPr>
          <a:xfrm>
            <a:off x="0" y="2514600"/>
            <a:ext cx="4572000" cy="4343400"/>
          </a:xfrm>
          <a:prstGeom prst="rect">
            <a:avLst/>
          </a:prstGeom>
        </p:spPr>
      </p:pic>
      <p:sp>
        <p:nvSpPr>
          <p:cNvPr id="3"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Minnesota DOT</a:t>
            </a:r>
          </a:p>
        </p:txBody>
      </p:sp>
      <p:pic>
        <p:nvPicPr>
          <p:cNvPr id="4" name="Picture 3" descr="Old culvert 1.jpg"/>
          <p:cNvPicPr>
            <a:picLocks noChangeAspect="1"/>
          </p:cNvPicPr>
          <p:nvPr/>
        </p:nvPicPr>
        <p:blipFill>
          <a:blip r:embed="rId3" cstate="print"/>
          <a:stretch>
            <a:fillRect/>
          </a:stretch>
        </p:blipFill>
        <p:spPr>
          <a:xfrm>
            <a:off x="4572000" y="2514600"/>
            <a:ext cx="4572000" cy="4343400"/>
          </a:xfrm>
          <a:prstGeom prst="rect">
            <a:avLst/>
          </a:prstGeom>
        </p:spPr>
      </p:pic>
    </p:spTree>
    <p:extLst>
      <p:ext uri="{BB962C8B-B14F-4D97-AF65-F5344CB8AC3E}">
        <p14:creationId xmlns:p14="http://schemas.microsoft.com/office/powerpoint/2010/main" val="155495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d culvert 1.jpg"/>
          <p:cNvPicPr>
            <a:picLocks noChangeAspect="1"/>
          </p:cNvPicPr>
          <p:nvPr/>
        </p:nvPicPr>
        <p:blipFill>
          <a:blip r:embed="rId2" cstate="print"/>
          <a:stretch>
            <a:fillRect/>
          </a:stretch>
        </p:blipFill>
        <p:spPr>
          <a:xfrm>
            <a:off x="0" y="76200"/>
            <a:ext cx="9144000" cy="6781800"/>
          </a:xfrm>
          <a:prstGeom prst="rect">
            <a:avLst/>
          </a:prstGeom>
        </p:spPr>
      </p:pic>
    </p:spTree>
    <p:extLst>
      <p:ext uri="{BB962C8B-B14F-4D97-AF65-F5344CB8AC3E}">
        <p14:creationId xmlns:p14="http://schemas.microsoft.com/office/powerpoint/2010/main" val="1978733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IMG_0157.jpg"/>
          <p:cNvPicPr>
            <a:picLocks noChangeAspect="1"/>
          </p:cNvPicPr>
          <p:nvPr/>
        </p:nvPicPr>
        <p:blipFill>
          <a:blip r:embed="rId2" cstate="print"/>
          <a:stretch>
            <a:fillRect/>
          </a:stretch>
        </p:blipFill>
        <p:spPr>
          <a:xfrm>
            <a:off x="746759" y="457200"/>
            <a:ext cx="7772400" cy="6019800"/>
          </a:xfrm>
          <a:prstGeom prst="rect">
            <a:avLst/>
          </a:prstGeom>
        </p:spPr>
      </p:pic>
    </p:spTree>
    <p:extLst>
      <p:ext uri="{BB962C8B-B14F-4D97-AF65-F5344CB8AC3E}">
        <p14:creationId xmlns:p14="http://schemas.microsoft.com/office/powerpoint/2010/main" val="2497181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IMG_0180.jpg"/>
          <p:cNvPicPr>
            <a:picLocks noChangeAspect="1"/>
          </p:cNvPicPr>
          <p:nvPr/>
        </p:nvPicPr>
        <p:blipFill>
          <a:blip r:embed="rId2" cstate="print"/>
          <a:stretch>
            <a:fillRect/>
          </a:stretch>
        </p:blipFill>
        <p:spPr>
          <a:xfrm>
            <a:off x="10886" y="0"/>
            <a:ext cx="7010400" cy="5257800"/>
          </a:xfrm>
          <a:prstGeom prst="rect">
            <a:avLst/>
          </a:prstGeom>
        </p:spPr>
      </p:pic>
      <p:pic>
        <p:nvPicPr>
          <p:cNvPr id="2" name="Picture 2" descr="C:\Users\Steve Henning\AppData\Local\Microsoft\Windows\Temporary Internet Files\Content.Outlook\0FXCY47H\IMG_0186.JPG"/>
          <p:cNvPicPr>
            <a:picLocks noChangeAspect="1" noChangeArrowheads="1"/>
          </p:cNvPicPr>
          <p:nvPr/>
        </p:nvPicPr>
        <p:blipFill>
          <a:blip r:embed="rId3" cstate="print"/>
          <a:srcRect/>
          <a:stretch>
            <a:fillRect/>
          </a:stretch>
        </p:blipFill>
        <p:spPr bwMode="auto">
          <a:xfrm>
            <a:off x="2286000" y="2209800"/>
            <a:ext cx="6838406" cy="4648200"/>
          </a:xfrm>
          <a:prstGeom prst="rect">
            <a:avLst/>
          </a:prstGeom>
          <a:noFill/>
          <a:ln w="9525">
            <a:noFill/>
            <a:miter lim="800000"/>
            <a:headEnd/>
            <a:tailEnd/>
          </a:ln>
        </p:spPr>
      </p:pic>
    </p:spTree>
    <p:extLst>
      <p:ext uri="{BB962C8B-B14F-4D97-AF65-F5344CB8AC3E}">
        <p14:creationId xmlns:p14="http://schemas.microsoft.com/office/powerpoint/2010/main" val="337557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Minnesota DOT</a:t>
            </a:r>
          </a:p>
        </p:txBody>
      </p:sp>
      <p:sp>
        <p:nvSpPr>
          <p:cNvPr id="3" name="Text Placeholder 2"/>
          <p:cNvSpPr>
            <a:spLocks noGrp="1"/>
          </p:cNvSpPr>
          <p:nvPr>
            <p:ph type="body" idx="1"/>
          </p:nvPr>
        </p:nvSpPr>
        <p:spPr/>
        <p:txBody>
          <a:bodyPr/>
          <a:lstStyle/>
          <a:p>
            <a:r>
              <a:rPr lang="en-US" dirty="0"/>
              <a:t>Before</a:t>
            </a:r>
          </a:p>
        </p:txBody>
      </p:sp>
      <p:sp>
        <p:nvSpPr>
          <p:cNvPr id="4" name="Text Placeholder 3"/>
          <p:cNvSpPr>
            <a:spLocks noGrp="1"/>
          </p:cNvSpPr>
          <p:nvPr>
            <p:ph type="body" sz="half" idx="3"/>
          </p:nvPr>
        </p:nvSpPr>
        <p:spPr/>
        <p:txBody>
          <a:bodyPr/>
          <a:lstStyle/>
          <a:p>
            <a:r>
              <a:rPr lang="en-US" dirty="0"/>
              <a:t>After </a:t>
            </a:r>
          </a:p>
        </p:txBody>
      </p:sp>
      <p:pic>
        <p:nvPicPr>
          <p:cNvPr id="7" name="Content Placeholder 6" descr="IMG_0142.JPG"/>
          <p:cNvPicPr>
            <a:picLocks noGrp="1" noChangeAspect="1"/>
          </p:cNvPicPr>
          <p:nvPr>
            <p:ph sz="quarter" idx="2"/>
          </p:nvPr>
        </p:nvPicPr>
        <p:blipFill>
          <a:blip r:embed="rId2" cstate="print"/>
          <a:stretch>
            <a:fillRect/>
          </a:stretch>
        </p:blipFill>
        <p:spPr>
          <a:xfrm>
            <a:off x="381000" y="3135709"/>
            <a:ext cx="4041774" cy="3031331"/>
          </a:xfrm>
        </p:spPr>
      </p:pic>
      <p:pic>
        <p:nvPicPr>
          <p:cNvPr id="8" name="Content Placeholder 7" descr="IMG_0183.JPG"/>
          <p:cNvPicPr>
            <a:picLocks noGrp="1" noChangeAspect="1"/>
          </p:cNvPicPr>
          <p:nvPr>
            <p:ph sz="quarter" idx="4"/>
          </p:nvPr>
        </p:nvPicPr>
        <p:blipFill>
          <a:blip r:embed="rId3" cstate="print"/>
          <a:stretch>
            <a:fillRect/>
          </a:stretch>
        </p:blipFill>
        <p:spPr>
          <a:xfrm>
            <a:off x="4718050" y="3135709"/>
            <a:ext cx="4041775" cy="3031331"/>
          </a:xfrm>
        </p:spPr>
      </p:pic>
    </p:spTree>
    <p:extLst>
      <p:ext uri="{BB962C8B-B14F-4D97-AF65-F5344CB8AC3E}">
        <p14:creationId xmlns:p14="http://schemas.microsoft.com/office/powerpoint/2010/main" val="962064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4501</TotalTime>
  <Words>542</Words>
  <Application>Microsoft Office PowerPoint</Application>
  <PresentationFormat>On-screen Show (4:3)</PresentationFormat>
  <Paragraphs>53</Paragraphs>
  <Slides>28</Slides>
  <Notes>2</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Minnesota DOT</vt:lpstr>
      <vt:lpstr>PowerPoint Presentation</vt:lpstr>
      <vt:lpstr>Clay County, Florida</vt:lpstr>
      <vt:lpstr>PowerPoint Presentation</vt:lpstr>
      <vt:lpstr>PowerPoint Presentation</vt:lpstr>
      <vt:lpstr>Clay County, Florida</vt:lpstr>
      <vt:lpstr>PowerPoint Presentation</vt:lpstr>
      <vt:lpstr>PowerPoint Presentation</vt:lpstr>
      <vt:lpstr>PowerPoint Presentation</vt:lpstr>
      <vt:lpstr>PowerPoint Presentation</vt:lpstr>
      <vt:lpstr>PowerPoint Presentation</vt:lpstr>
      <vt:lpstr>Warner Robins, Georgia</vt:lpstr>
      <vt:lpstr>Warner Robins, Georgia </vt:lpstr>
      <vt:lpstr>Atlantic Beach</vt:lpstr>
      <vt:lpstr>Atlantic Beach, FL</vt:lpstr>
      <vt:lpstr>West Lake, Ohio </vt:lpstr>
      <vt:lpstr>West Lake, Ohio</vt:lpstr>
      <vt:lpstr>Design Life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Young</dc:creator>
  <cp:lastModifiedBy>Van Young</cp:lastModifiedBy>
  <cp:revision>37</cp:revision>
  <dcterms:created xsi:type="dcterms:W3CDTF">2011-11-02T16:06:08Z</dcterms:created>
  <dcterms:modified xsi:type="dcterms:W3CDTF">2018-02-19T17:18:24Z</dcterms:modified>
</cp:coreProperties>
</file>